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3" roundtripDataSignature="AMtx7mhFe07KSePh+bhzxKR70+5zh/cS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5" name="Google Shape;4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 name="Google Shape;12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1" name="Google Shape;1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 name="Google Shape;1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9" name="Google Shape;14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7" name="Google Shape;1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5" name="Google Shape;1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3" name="Google Shape;1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1" name="Google Shape;1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0" name="Google Shape;20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 name="Google Shape;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8" name="Google Shape;20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6" name="Google Shape;2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4" name="Google Shape;22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2" name="Google Shape;23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 name="Google Shape;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 name="Google Shape;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8" name="Google Shape;7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 name="Google Shape;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7" name="Google Shape;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4" name="Google Shape;1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26"/>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26"/>
          <p:cNvGrpSpPr/>
          <p:nvPr/>
        </p:nvGrpSpPr>
        <p:grpSpPr>
          <a:xfrm>
            <a:off x="6146800" y="0"/>
            <a:ext cx="2997200" cy="876300"/>
            <a:chOff x="6096000" y="3924300"/>
            <a:chExt cx="2997200" cy="876300"/>
          </a:xfrm>
        </p:grpSpPr>
        <p:sp>
          <p:nvSpPr>
            <p:cNvPr id="27" name="Google Shape;27;p26"/>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26"/>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26"/>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26"/>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2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26"/>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27"/>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27"/>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2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5"/>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5"/>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25"/>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25"/>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25"/>
          <p:cNvGrpSpPr/>
          <p:nvPr/>
        </p:nvGrpSpPr>
        <p:grpSpPr>
          <a:xfrm>
            <a:off x="6146800" y="0"/>
            <a:ext cx="2997200" cy="876300"/>
            <a:chOff x="6096000" y="3924300"/>
            <a:chExt cx="2997200" cy="876300"/>
          </a:xfrm>
        </p:grpSpPr>
        <p:sp>
          <p:nvSpPr>
            <p:cNvPr id="20" name="Google Shape;20;p25"/>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25"/>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25"/>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25"/>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nvSpPr>
        <p:spPr>
          <a:xfrm>
            <a:off x="190500" y="1278989"/>
            <a:ext cx="8763000" cy="27940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Introduction to Computer Networks 22CS008</a:t>
            </a:r>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A30FA"/>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A30FA"/>
                </a:solidFill>
                <a:latin typeface="Times New Roman"/>
                <a:ea typeface="Times New Roman"/>
                <a:cs typeface="Times New Roman"/>
                <a:sym typeface="Times New Roman"/>
              </a:rPr>
              <a:t>Wireless WAN</a:t>
            </a:r>
            <a:endParaRPr b="0" i="0"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A30FA"/>
                </a:solidFill>
                <a:latin typeface="Times New Roman"/>
                <a:ea typeface="Times New Roman"/>
                <a:cs typeface="Times New Roman"/>
                <a:sym typeface="Times New Roman"/>
              </a:rPr>
              <a:t>Cellular Telephone &amp; Satellite Networks</a:t>
            </a:r>
            <a:endParaRPr/>
          </a:p>
          <a:p>
            <a:pPr indent="0" lvl="0" marL="0" marR="0" rtl="0" algn="ctr">
              <a:lnSpc>
                <a:spcPct val="100000"/>
              </a:lnSpc>
              <a:spcBef>
                <a:spcPts val="400"/>
              </a:spcBef>
              <a:spcAft>
                <a:spcPts val="0"/>
              </a:spcAft>
              <a:buClr>
                <a:srgbClr val="000000"/>
              </a:buClr>
              <a:buSzPts val="2000"/>
              <a:buFont typeface="Arial"/>
              <a:buNone/>
            </a:pPr>
            <a:r>
              <a:t/>
            </a:r>
            <a:endParaRPr b="1" i="0" sz="28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A30FA"/>
              </a:solidFill>
              <a:latin typeface="Times New Roman"/>
              <a:ea typeface="Times New Roman"/>
              <a:cs typeface="Times New Roman"/>
              <a:sym typeface="Times New Roman"/>
            </a:endParaRPr>
          </a:p>
        </p:txBody>
      </p:sp>
      <p:sp>
        <p:nvSpPr>
          <p:cNvPr id="48" name="Google Shape;48;p1"/>
          <p:cNvSpPr txBox="1"/>
          <p:nvPr/>
        </p:nvSpPr>
        <p:spPr>
          <a:xfrm>
            <a:off x="1905000" y="4953000"/>
            <a:ext cx="4762500" cy="5129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400"/>
              </a:spcBef>
              <a:spcAft>
                <a:spcPts val="0"/>
              </a:spcAft>
              <a:buClr>
                <a:srgbClr val="000000"/>
              </a:buClr>
              <a:buSzPts val="2000"/>
              <a:buFont typeface="Arial"/>
              <a:buNone/>
            </a:pPr>
            <a:r>
              <a:rPr b="1" i="0" lang="en-US" sz="2400" u="none" cap="none" strike="noStrike">
                <a:solidFill>
                  <a:srgbClr val="0070C0"/>
                </a:solidFill>
                <a:latin typeface="Times New Roman"/>
                <a:ea typeface="Times New Roman"/>
                <a:cs typeface="Times New Roman"/>
                <a:sym typeface="Times New Roman"/>
              </a:rPr>
              <a:t>Dr. Htet Ne Oo</a:t>
            </a:r>
            <a:endParaRPr b="1" i="0" sz="2400" u="none" cap="none" strike="noStrike">
              <a:solidFill>
                <a:srgbClr val="0070C0"/>
              </a:solidFill>
              <a:latin typeface="Times New Roman"/>
              <a:ea typeface="Times New Roman"/>
              <a:cs typeface="Times New Roman"/>
              <a:sym typeface="Times New Roman"/>
            </a:endParaRPr>
          </a:p>
        </p:txBody>
      </p:sp>
      <p:sp>
        <p:nvSpPr>
          <p:cNvPr id="49" name="Google Shape;49;p1"/>
          <p:cNvSpPr txBox="1"/>
          <p:nvPr/>
        </p:nvSpPr>
        <p:spPr>
          <a:xfrm>
            <a:off x="1676400" y="5599331"/>
            <a:ext cx="6172200" cy="74888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400"/>
              </a:spcBef>
              <a:spcAft>
                <a:spcPts val="0"/>
              </a:spcAft>
              <a:buClr>
                <a:srgbClr val="000000"/>
              </a:buClr>
              <a:buSzPts val="2000"/>
              <a:buFont typeface="Arial"/>
              <a:buNone/>
            </a:pPr>
            <a:r>
              <a:rPr b="0" i="0" lang="en-US" sz="1800" u="none" cap="none" strike="noStrike">
                <a:solidFill>
                  <a:schemeClr val="dk1"/>
                </a:solidFill>
                <a:latin typeface="Times New Roman"/>
                <a:ea typeface="Times New Roman"/>
                <a:cs typeface="Times New Roman"/>
                <a:sym typeface="Times New Roman"/>
              </a:rPr>
              <a:t>Department of Computer Science and Engineering,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1800" u="none" cap="none" strike="noStrike">
                <a:solidFill>
                  <a:schemeClr val="dk1"/>
                </a:solidFill>
                <a:latin typeface="Times New Roman"/>
                <a:ea typeface="Times New Roman"/>
                <a:cs typeface="Times New Roman"/>
                <a:sym typeface="Times New Roman"/>
              </a:rPr>
              <a:t>Chitkara University, Punjab</a:t>
            </a:r>
            <a:endParaRPr b="0" i="0" sz="1200" u="none" cap="none" strike="noStrike">
              <a:solidFill>
                <a:srgbClr val="000000"/>
              </a:solidFill>
              <a:latin typeface="Arial"/>
              <a:ea typeface="Arial"/>
              <a:cs typeface="Arial"/>
              <a:sym typeface="Arial"/>
            </a:endParaRPr>
          </a:p>
        </p:txBody>
      </p:sp>
      <p:sp>
        <p:nvSpPr>
          <p:cNvPr id="50" name="Google Shape;50;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51" name="Google Shape;5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Cellular Bands for AMPS</a:t>
            </a:r>
            <a:endParaRPr/>
          </a:p>
        </p:txBody>
      </p:sp>
      <p:sp>
        <p:nvSpPr>
          <p:cNvPr id="125" name="Google Shape;12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26" name="Google Shape;1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7" name="Google Shape;127;p11"/>
          <p:cNvPicPr preferRelativeResize="0"/>
          <p:nvPr/>
        </p:nvPicPr>
        <p:blipFill rotWithShape="1">
          <a:blip r:embed="rId3">
            <a:alphaModFix/>
          </a:blip>
          <a:srcRect b="0" l="0" r="0" t="0"/>
          <a:stretch/>
        </p:blipFill>
        <p:spPr>
          <a:xfrm>
            <a:off x="563563" y="2181225"/>
            <a:ext cx="7742237" cy="2771775"/>
          </a:xfrm>
          <a:prstGeom prst="rect">
            <a:avLst/>
          </a:prstGeom>
          <a:noFill/>
          <a:ln>
            <a:noFill/>
          </a:ln>
        </p:spPr>
      </p:pic>
      <p:sp>
        <p:nvSpPr>
          <p:cNvPr id="128" name="Google Shape;128;p11"/>
          <p:cNvSpPr/>
          <p:nvPr/>
        </p:nvSpPr>
        <p:spPr>
          <a:xfrm>
            <a:off x="1422398" y="6037054"/>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Figure 5. Cellular Bands for AMPS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Why we go for 2</a:t>
            </a:r>
            <a:r>
              <a:rPr baseline="30000" lang="en-US"/>
              <a:t>nd</a:t>
            </a:r>
            <a:r>
              <a:rPr lang="en-US"/>
              <a:t> Generation</a:t>
            </a:r>
            <a:endParaRPr/>
          </a:p>
        </p:txBody>
      </p:sp>
      <p:sp>
        <p:nvSpPr>
          <p:cNvPr id="134" name="Google Shape;13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35" name="Google Shape;13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12"/>
          <p:cNvSpPr txBox="1"/>
          <p:nvPr>
            <p:ph idx="1" type="body"/>
          </p:nvPr>
        </p:nvSpPr>
        <p:spPr>
          <a:xfrm>
            <a:off x="457200" y="1150705"/>
            <a:ext cx="8521700" cy="2928967"/>
          </a:xfrm>
          <a:prstGeom prst="rect">
            <a:avLst/>
          </a:prstGeom>
          <a:noFill/>
          <a:ln>
            <a:noFill/>
          </a:ln>
        </p:spPr>
        <p:txBody>
          <a:bodyPr anchorCtr="0" anchor="t" bIns="45700" lIns="91425" spcFirstLastPara="1" rIns="91425" wrap="square" tIns="45700">
            <a:spAutoFit/>
          </a:bodyPr>
          <a:lstStyle/>
          <a:p>
            <a:pPr indent="-342900" lvl="0" marL="342900" rtl="0" algn="just">
              <a:lnSpc>
                <a:spcPct val="100000"/>
              </a:lnSpc>
              <a:spcBef>
                <a:spcPts val="0"/>
              </a:spcBef>
              <a:spcAft>
                <a:spcPts val="0"/>
              </a:spcAft>
              <a:buClr>
                <a:schemeClr val="dk1"/>
              </a:buClr>
              <a:buSzPts val="1900"/>
              <a:buFont typeface="Arial"/>
              <a:buChar char="•"/>
            </a:pPr>
            <a:r>
              <a:rPr lang="en-US" sz="1900"/>
              <a:t>First generation cellular system were designed for a limited customer base.</a:t>
            </a:r>
            <a:endParaRPr/>
          </a:p>
          <a:p>
            <a:pPr indent="-342900" lvl="0" marL="342900" rtl="0" algn="just">
              <a:lnSpc>
                <a:spcPct val="100000"/>
              </a:lnSpc>
              <a:spcBef>
                <a:spcPts val="380"/>
              </a:spcBef>
              <a:spcAft>
                <a:spcPts val="0"/>
              </a:spcAft>
              <a:buClr>
                <a:schemeClr val="dk1"/>
              </a:buClr>
              <a:buSzPts val="1900"/>
              <a:buFont typeface="Arial"/>
              <a:buChar char="•"/>
            </a:pPr>
            <a:r>
              <a:rPr lang="en-US" sz="1900"/>
              <a:t>When the customers increased, manufacturers searched for new technologies to improve the inherent problems with the already existing cellular telephones such as poor  battery performance and channel unavailability.</a:t>
            </a:r>
            <a:endParaRPr/>
          </a:p>
          <a:p>
            <a:pPr indent="-342900" lvl="0" marL="342900" rtl="0" algn="just">
              <a:lnSpc>
                <a:spcPct val="100000"/>
              </a:lnSpc>
              <a:spcBef>
                <a:spcPts val="380"/>
              </a:spcBef>
              <a:spcAft>
                <a:spcPts val="0"/>
              </a:spcAft>
              <a:buClr>
                <a:schemeClr val="dk1"/>
              </a:buClr>
              <a:buSzPts val="1900"/>
              <a:buFont typeface="Arial"/>
              <a:buChar char="•"/>
            </a:pPr>
            <a:r>
              <a:rPr lang="en-US" sz="1900"/>
              <a:t>Improved batteries are needed to reduce the size, cost of the mobile units, especially those are used for handheld.</a:t>
            </a:r>
            <a:endParaRPr/>
          </a:p>
          <a:p>
            <a:pPr indent="-342900" lvl="0" marL="342900" rtl="0" algn="just">
              <a:lnSpc>
                <a:spcPct val="100000"/>
              </a:lnSpc>
              <a:spcBef>
                <a:spcPts val="380"/>
              </a:spcBef>
              <a:spcAft>
                <a:spcPts val="0"/>
              </a:spcAft>
              <a:buClr>
                <a:schemeClr val="dk1"/>
              </a:buClr>
              <a:buSzPts val="1900"/>
              <a:buFont typeface="Arial"/>
              <a:buChar char="•"/>
            </a:pPr>
            <a:r>
              <a:rPr lang="en-US" sz="1900"/>
              <a:t>Weak signal strengths resulted in poor performance.</a:t>
            </a:r>
            <a:endParaRPr/>
          </a:p>
          <a:p>
            <a:pPr indent="-342900" lvl="0" marL="342900" rtl="0" algn="just">
              <a:lnSpc>
                <a:spcPct val="100000"/>
              </a:lnSpc>
              <a:spcBef>
                <a:spcPts val="380"/>
              </a:spcBef>
              <a:spcAft>
                <a:spcPts val="0"/>
              </a:spcAft>
              <a:buClr>
                <a:schemeClr val="dk1"/>
              </a:buClr>
              <a:buSzPts val="1900"/>
              <a:buFont typeface="Arial"/>
              <a:buChar char="•"/>
            </a:pPr>
            <a:r>
              <a:rPr lang="en-US" sz="1900"/>
              <a:t>The solution for the limitations are employing the digital technologies which improve the battery performance and higher signal quality.</a:t>
            </a:r>
            <a:endParaRPr/>
          </a:p>
        </p:txBody>
      </p:sp>
      <p:pic>
        <p:nvPicPr>
          <p:cNvPr id="137" name="Google Shape;137;p12"/>
          <p:cNvPicPr preferRelativeResize="0"/>
          <p:nvPr/>
        </p:nvPicPr>
        <p:blipFill rotWithShape="1">
          <a:blip r:embed="rId3">
            <a:alphaModFix/>
          </a:blip>
          <a:srcRect b="0" l="0" r="0" t="0"/>
          <a:stretch/>
        </p:blipFill>
        <p:spPr>
          <a:xfrm>
            <a:off x="952501" y="4083040"/>
            <a:ext cx="5232400" cy="1794366"/>
          </a:xfrm>
          <a:prstGeom prst="rect">
            <a:avLst/>
          </a:prstGeom>
          <a:noFill/>
          <a:ln>
            <a:noFill/>
          </a:ln>
        </p:spPr>
      </p:pic>
      <p:sp>
        <p:nvSpPr>
          <p:cNvPr id="138" name="Google Shape;138;p12"/>
          <p:cNvSpPr/>
          <p:nvPr/>
        </p:nvSpPr>
        <p:spPr>
          <a:xfrm>
            <a:off x="1422398" y="6037054"/>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Figure 6. 2</a:t>
            </a:r>
            <a:r>
              <a:rPr b="0" baseline="30000" i="0" lang="en-US" sz="1800" u="none" cap="none" strike="noStrike">
                <a:solidFill>
                  <a:schemeClr val="dk1"/>
                </a:solidFill>
                <a:latin typeface="Times New Roman"/>
                <a:ea typeface="Times New Roman"/>
                <a:cs typeface="Times New Roman"/>
                <a:sym typeface="Times New Roman"/>
              </a:rPr>
              <a:t>nd</a:t>
            </a:r>
            <a:r>
              <a:rPr b="0" i="0" lang="en-US" sz="1800" u="none" cap="none" strike="noStrike">
                <a:solidFill>
                  <a:schemeClr val="dk1"/>
                </a:solidFill>
                <a:latin typeface="Times New Roman"/>
                <a:ea typeface="Times New Roman"/>
                <a:cs typeface="Times New Roman"/>
                <a:sym typeface="Times New Roman"/>
              </a:rPr>
              <a:t> Generation Cellular System</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u="none" strike="noStrike">
                <a:latin typeface="Times New Roman"/>
                <a:ea typeface="Times New Roman"/>
                <a:cs typeface="Times New Roman"/>
                <a:sym typeface="Times New Roman"/>
              </a:rPr>
              <a:t>GSM Access Methods</a:t>
            </a:r>
            <a:endParaRPr>
              <a:latin typeface="Times New Roman"/>
              <a:ea typeface="Times New Roman"/>
              <a:cs typeface="Times New Roman"/>
              <a:sym typeface="Times New Roman"/>
            </a:endParaRPr>
          </a:p>
        </p:txBody>
      </p:sp>
      <p:sp>
        <p:nvSpPr>
          <p:cNvPr id="144" name="Google Shape;144;p13"/>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1800"/>
              <a:buFont typeface="Arial"/>
              <a:buChar char="•"/>
            </a:pPr>
            <a:r>
              <a:rPr b="0" i="0" lang="en-US" sz="2000" u="none" strike="noStrike">
                <a:solidFill>
                  <a:srgbClr val="000000"/>
                </a:solidFill>
                <a:latin typeface="Times New Roman"/>
                <a:ea typeface="Times New Roman"/>
                <a:cs typeface="Times New Roman"/>
                <a:sym typeface="Times New Roman"/>
              </a:rPr>
              <a:t>FDM too wasteful</a:t>
            </a:r>
            <a:endParaRPr b="0" i="0" sz="2000" u="none" strike="noStrike">
              <a:solidFill>
                <a:srgbClr val="3333CC"/>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rgbClr val="000000"/>
              </a:buClr>
              <a:buSzPts val="1800"/>
              <a:buFont typeface="Arial"/>
              <a:buChar char="•"/>
            </a:pPr>
            <a:r>
              <a:rPr b="0" i="0" lang="en-US" sz="2000" u="none" strike="noStrike">
                <a:solidFill>
                  <a:srgbClr val="000000"/>
                </a:solidFill>
                <a:latin typeface="Times New Roman"/>
                <a:ea typeface="Times New Roman"/>
                <a:cs typeface="Times New Roman"/>
                <a:sym typeface="Times New Roman"/>
              </a:rPr>
              <a:t>TDMA - time-division multiple access</a:t>
            </a:r>
            <a:endParaRPr b="0" i="0" sz="2000" u="none" strike="noStrike">
              <a:solidFill>
                <a:srgbClr val="3333CC"/>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rgbClr val="000000"/>
              </a:buClr>
              <a:buSzPts val="1800"/>
              <a:buFont typeface="Arial"/>
              <a:buChar char="•"/>
            </a:pPr>
            <a:r>
              <a:rPr b="0" i="0" lang="en-US" sz="2000" u="none" strike="noStrike">
                <a:solidFill>
                  <a:srgbClr val="000000"/>
                </a:solidFill>
                <a:latin typeface="Times New Roman"/>
                <a:ea typeface="Times New Roman"/>
                <a:cs typeface="Times New Roman"/>
                <a:sym typeface="Times New Roman"/>
              </a:rPr>
              <a:t>early lead - more successful experience</a:t>
            </a:r>
            <a:endParaRPr b="0" i="0" sz="2000" u="none" strike="noStrike">
              <a:solidFill>
                <a:srgbClr val="FF0000"/>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rgbClr val="000000"/>
              </a:buClr>
              <a:buSzPts val="1800"/>
              <a:buFont typeface="Arial"/>
              <a:buChar char="•"/>
            </a:pPr>
            <a:r>
              <a:rPr b="0" i="0" lang="en-US" sz="2000" u="none" strike="noStrike">
                <a:solidFill>
                  <a:srgbClr val="000000"/>
                </a:solidFill>
                <a:latin typeface="Times New Roman"/>
                <a:ea typeface="Times New Roman"/>
                <a:cs typeface="Times New Roman"/>
                <a:sym typeface="Times New Roman"/>
              </a:rPr>
              <a:t>CDMA - code-division multiple access</a:t>
            </a:r>
            <a:endParaRPr b="0" i="0" sz="2000" u="none" strike="noStrike">
              <a:solidFill>
                <a:srgbClr val="3333CC"/>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rgbClr val="000000"/>
              </a:buClr>
              <a:buSzPts val="1800"/>
              <a:buFont typeface="Arial"/>
              <a:buChar char="•"/>
            </a:pPr>
            <a:r>
              <a:rPr b="0" i="0" lang="en-US" sz="2000" u="none" strike="noStrike">
                <a:solidFill>
                  <a:srgbClr val="000000"/>
                </a:solidFill>
                <a:latin typeface="Times New Roman"/>
                <a:ea typeface="Times New Roman"/>
                <a:cs typeface="Times New Roman"/>
                <a:sym typeface="Times New Roman"/>
              </a:rPr>
              <a:t>theoretical advantages</a:t>
            </a:r>
            <a:endParaRPr b="0" i="0" sz="2000" u="none" strike="noStrike">
              <a:solidFill>
                <a:srgbClr val="FF0000"/>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rgbClr val="000000"/>
              </a:buClr>
              <a:buSzPts val="1800"/>
              <a:buFont typeface="Arial"/>
              <a:buChar char="•"/>
            </a:pPr>
            <a:r>
              <a:rPr b="0" i="0" lang="en-US" sz="2000" u="none" strike="noStrike">
                <a:solidFill>
                  <a:srgbClr val="000000"/>
                </a:solidFill>
                <a:latin typeface="Times New Roman"/>
                <a:ea typeface="Times New Roman"/>
                <a:cs typeface="Times New Roman"/>
                <a:sym typeface="Times New Roman"/>
              </a:rPr>
              <a:t>increased range</a:t>
            </a:r>
            <a:endParaRPr b="0" i="0" sz="2000" u="none" strike="noStrike">
              <a:solidFill>
                <a:srgbClr val="FF0000"/>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rgbClr val="000000"/>
              </a:buClr>
              <a:buSzPts val="1800"/>
              <a:buFont typeface="Arial"/>
              <a:buChar char="•"/>
            </a:pPr>
            <a:r>
              <a:rPr b="0" i="0" lang="en-US" sz="2000" u="none" strike="noStrike">
                <a:solidFill>
                  <a:srgbClr val="000000"/>
                </a:solidFill>
                <a:latin typeface="Times New Roman"/>
                <a:ea typeface="Times New Roman"/>
                <a:cs typeface="Times New Roman"/>
                <a:sym typeface="Times New Roman"/>
              </a:rPr>
              <a:t>choice for 3rd generation</a:t>
            </a:r>
            <a:endParaRPr b="0" i="0" sz="2000" u="none" strike="noStrike">
              <a:solidFill>
                <a:srgbClr val="FF0000"/>
              </a:solidFill>
              <a:latin typeface="Times New Roman"/>
              <a:ea typeface="Times New Roman"/>
              <a:cs typeface="Times New Roman"/>
              <a:sym typeface="Times New Roman"/>
            </a:endParaRPr>
          </a:p>
          <a:p>
            <a:pPr indent="-203200" lvl="0" marL="342900" rtl="0" algn="l">
              <a:lnSpc>
                <a:spcPct val="100000"/>
              </a:lnSpc>
              <a:spcBef>
                <a:spcPts val="440"/>
              </a:spcBef>
              <a:spcAft>
                <a:spcPts val="0"/>
              </a:spcAft>
              <a:buClr>
                <a:schemeClr val="dk1"/>
              </a:buClr>
              <a:buSzPts val="2200"/>
              <a:buNone/>
            </a:pPr>
            <a:r>
              <a:t/>
            </a:r>
            <a:endParaRPr sz="2000"/>
          </a:p>
        </p:txBody>
      </p:sp>
      <p:sp>
        <p:nvSpPr>
          <p:cNvPr id="145" name="Google Shape;14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46" name="Google Shape;14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Digital Cellular Telephone</a:t>
            </a:r>
            <a:endParaRPr/>
          </a:p>
        </p:txBody>
      </p:sp>
      <p:sp>
        <p:nvSpPr>
          <p:cNvPr id="152" name="Google Shape;15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53" name="Google Shape;1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4" name="Google Shape;154;p14"/>
          <p:cNvSpPr txBox="1"/>
          <p:nvPr>
            <p:ph idx="1" type="body"/>
          </p:nvPr>
        </p:nvSpPr>
        <p:spPr>
          <a:xfrm>
            <a:off x="0" y="838200"/>
            <a:ext cx="8940800" cy="5947742"/>
          </a:xfrm>
          <a:prstGeom prst="rect">
            <a:avLst/>
          </a:prstGeom>
          <a:noFill/>
          <a:ln>
            <a:noFill/>
          </a:ln>
        </p:spPr>
        <p:txBody>
          <a:bodyPr anchorCtr="0" anchor="t" bIns="45700" lIns="91425" spcFirstLastPara="1" rIns="91425" wrap="square" tIns="45700">
            <a:spAutoFit/>
          </a:bodyPr>
          <a:lstStyle/>
          <a:p>
            <a:pPr indent="-342900" lvl="0" marL="342900" rtl="0" algn="just">
              <a:lnSpc>
                <a:spcPct val="150000"/>
              </a:lnSpc>
              <a:spcBef>
                <a:spcPts val="0"/>
              </a:spcBef>
              <a:spcAft>
                <a:spcPts val="0"/>
              </a:spcAft>
              <a:buClr>
                <a:schemeClr val="dk1"/>
              </a:buClr>
              <a:buSzPts val="1900"/>
              <a:buFont typeface="Arial"/>
              <a:buChar char="•"/>
            </a:pPr>
            <a:r>
              <a:rPr lang="en-US" sz="1900"/>
              <a:t>With the rapidly expanding customer base while working with unchanged allocated frequency spectrum, it was a growing problem for the cellular companies.</a:t>
            </a:r>
            <a:endParaRPr/>
          </a:p>
          <a:p>
            <a:pPr indent="-342900" lvl="0" marL="342900" rtl="0" algn="just">
              <a:lnSpc>
                <a:spcPct val="150000"/>
              </a:lnSpc>
              <a:spcBef>
                <a:spcPts val="380"/>
              </a:spcBef>
              <a:spcAft>
                <a:spcPts val="0"/>
              </a:spcAft>
              <a:buClr>
                <a:schemeClr val="dk1"/>
              </a:buClr>
              <a:buSzPts val="1900"/>
              <a:buFont typeface="Arial"/>
              <a:buChar char="•"/>
            </a:pPr>
            <a:r>
              <a:rPr lang="en-US" sz="1900"/>
              <a:t>Digital cellular telephone systems have several inherent advantages over analog cellular telephone systems, including better utilization of bandwidth, more privacy and incorporation of error detection and correction. Consequently, the United States Digital Cellular (USDC) system was designed and developed with the intent of supporting a higher user density within a fixed-bandwidth frequency spectrum.</a:t>
            </a:r>
            <a:endParaRPr/>
          </a:p>
          <a:p>
            <a:pPr indent="-342900" lvl="0" marL="342900" rtl="0" algn="just">
              <a:lnSpc>
                <a:spcPct val="150000"/>
              </a:lnSpc>
              <a:spcBef>
                <a:spcPts val="380"/>
              </a:spcBef>
              <a:spcAft>
                <a:spcPts val="0"/>
              </a:spcAft>
              <a:buClr>
                <a:schemeClr val="dk1"/>
              </a:buClr>
              <a:buSzPts val="1900"/>
              <a:buFont typeface="Arial"/>
              <a:buChar char="•"/>
            </a:pPr>
            <a:r>
              <a:rPr lang="en-US" sz="1900"/>
              <a:t>Cellular telephone systems that use digital modulation, such as USDC, are called digital cellular. USDC cellular systems comply with IS-54, which specifies dual-mode operation and backward compatibility with standard AMPS and because of this reason, they are also known as Digital AMPS (D-AMPS or DAMPS). </a:t>
            </a:r>
            <a:endParaRPr/>
          </a:p>
          <a:p>
            <a:pPr indent="-342900" lvl="0" marL="342900" rtl="0" algn="just">
              <a:lnSpc>
                <a:spcPct val="150000"/>
              </a:lnSpc>
              <a:spcBef>
                <a:spcPts val="380"/>
              </a:spcBef>
              <a:spcAft>
                <a:spcPts val="0"/>
              </a:spcAft>
              <a:buClr>
                <a:schemeClr val="dk1"/>
              </a:buClr>
              <a:buSzPts val="1900"/>
              <a:buFont typeface="Arial"/>
              <a:buChar char="•"/>
            </a:pPr>
            <a:r>
              <a:rPr lang="en-US" sz="1900"/>
              <a:t>The USDC system has an additional frequency band in the 1.9 GHz that is not compatible with AMPS frequency allocation.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Difference between 1G, 2G, 3G, 4G and 5G</a:t>
            </a:r>
            <a:endParaRPr/>
          </a:p>
        </p:txBody>
      </p:sp>
      <p:pic>
        <p:nvPicPr>
          <p:cNvPr descr="Table&#10;&#10;Description automatically generated" id="160" name="Google Shape;160;p15"/>
          <p:cNvPicPr preferRelativeResize="0"/>
          <p:nvPr>
            <p:ph idx="1" type="body"/>
          </p:nvPr>
        </p:nvPicPr>
        <p:blipFill rotWithShape="1">
          <a:blip r:embed="rId3">
            <a:alphaModFix/>
          </a:blip>
          <a:srcRect b="0" l="0" r="0" t="0"/>
          <a:stretch/>
        </p:blipFill>
        <p:spPr>
          <a:xfrm>
            <a:off x="1028701" y="2476500"/>
            <a:ext cx="6977062" cy="1915319"/>
          </a:xfrm>
          <a:prstGeom prst="rect">
            <a:avLst/>
          </a:prstGeom>
          <a:noFill/>
          <a:ln>
            <a:noFill/>
          </a:ln>
        </p:spPr>
      </p:pic>
      <p:sp>
        <p:nvSpPr>
          <p:cNvPr id="161" name="Google Shape;16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62" name="Google Shape;16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6G</a:t>
            </a:r>
            <a:endParaRPr/>
          </a:p>
        </p:txBody>
      </p:sp>
      <p:sp>
        <p:nvSpPr>
          <p:cNvPr id="168" name="Google Shape;168;p16"/>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b="0" i="0" lang="en-US" sz="2000">
                <a:latin typeface="Times New Roman"/>
                <a:ea typeface="Times New Roman"/>
                <a:cs typeface="Times New Roman"/>
                <a:sym typeface="Times New Roman"/>
              </a:rPr>
              <a:t>6G (sixth-generation wireless) is the successor to 5G cellular technology. </a:t>
            </a:r>
            <a:endParaRPr/>
          </a:p>
          <a:p>
            <a:pPr indent="-342900" lvl="0" marL="342900" rtl="0" algn="l">
              <a:lnSpc>
                <a:spcPct val="100000"/>
              </a:lnSpc>
              <a:spcBef>
                <a:spcPts val="400"/>
              </a:spcBef>
              <a:spcAft>
                <a:spcPts val="0"/>
              </a:spcAft>
              <a:buClr>
                <a:schemeClr val="dk1"/>
              </a:buClr>
              <a:buSzPts val="2000"/>
              <a:buChar char="•"/>
            </a:pPr>
            <a:r>
              <a:rPr b="0" i="0" lang="en-US" sz="2000">
                <a:latin typeface="Times New Roman"/>
                <a:ea typeface="Times New Roman"/>
                <a:cs typeface="Times New Roman"/>
                <a:sym typeface="Times New Roman"/>
              </a:rPr>
              <a:t>6G networks will be able to use higher frequencies than 5G networks and provide substantially higher capacity and much lower latency. </a:t>
            </a:r>
            <a:endParaRPr/>
          </a:p>
          <a:p>
            <a:pPr indent="-342900" lvl="0" marL="342900" rtl="0" algn="l">
              <a:lnSpc>
                <a:spcPct val="100000"/>
              </a:lnSpc>
              <a:spcBef>
                <a:spcPts val="400"/>
              </a:spcBef>
              <a:spcAft>
                <a:spcPts val="0"/>
              </a:spcAft>
              <a:buClr>
                <a:schemeClr val="dk1"/>
              </a:buClr>
              <a:buSzPts val="2000"/>
              <a:buChar char="•"/>
            </a:pPr>
            <a:r>
              <a:rPr b="0" i="0" lang="en-US" sz="2000">
                <a:latin typeface="Times New Roman"/>
                <a:ea typeface="Times New Roman"/>
                <a:cs typeface="Times New Roman"/>
                <a:sym typeface="Times New Roman"/>
              </a:rPr>
              <a:t>One of the goals of 6G internet will be to support one microsecond-latency communication. This is 1,000 times faster -- or 1/1000th the latency -- than one millisecond throughput.</a:t>
            </a:r>
            <a:endParaRPr/>
          </a:p>
          <a:p>
            <a:pPr indent="-342900" lvl="0" marL="342900" rtl="0" algn="l">
              <a:lnSpc>
                <a:spcPct val="100000"/>
              </a:lnSpc>
              <a:spcBef>
                <a:spcPts val="360"/>
              </a:spcBef>
              <a:spcAft>
                <a:spcPts val="0"/>
              </a:spcAft>
              <a:buClr>
                <a:schemeClr val="dk1"/>
              </a:buClr>
              <a:buSzPts val="1800"/>
              <a:buChar char="•"/>
            </a:pPr>
            <a:r>
              <a:rPr b="0" i="0" lang="en-US" sz="1800">
                <a:latin typeface="Times New Roman"/>
                <a:ea typeface="Times New Roman"/>
                <a:cs typeface="Times New Roman"/>
                <a:sym typeface="Times New Roman"/>
              </a:rPr>
              <a:t>The 6G technology market is expected to facilitate large improvements in imaging, present technologies and location awareness. </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b="0" i="0" lang="en-US" sz="1800">
                <a:latin typeface="Times New Roman"/>
                <a:ea typeface="Times New Roman"/>
                <a:cs typeface="Times New Roman"/>
                <a:sym typeface="Times New Roman"/>
              </a:rPr>
              <a:t>6G is expected to support data rates of 1 terabyte per second. Access points will be able to serve multiple clients simultaneously. </a:t>
            </a:r>
            <a:endParaRPr/>
          </a:p>
          <a:p>
            <a:pPr indent="-342900" lvl="0" marL="342900" rtl="0" algn="l">
              <a:lnSpc>
                <a:spcPct val="100000"/>
              </a:lnSpc>
              <a:spcBef>
                <a:spcPts val="360"/>
              </a:spcBef>
              <a:spcAft>
                <a:spcPts val="0"/>
              </a:spcAft>
              <a:buClr>
                <a:schemeClr val="dk1"/>
              </a:buClr>
              <a:buSzPts val="1800"/>
              <a:buChar char="•"/>
            </a:pPr>
            <a:r>
              <a:rPr b="0" i="0" lang="en-US" sz="1800">
                <a:latin typeface="Times New Roman"/>
                <a:ea typeface="Times New Roman"/>
                <a:cs typeface="Times New Roman"/>
                <a:sym typeface="Times New Roman"/>
              </a:rPr>
              <a:t>This level of capacity and latency will extend the performance of 5G applications and expand the scope of capabilities to support innovative applications in wireless connectivity, cognition, sensing and imaging.</a:t>
            </a:r>
            <a:endParaRPr sz="1800">
              <a:latin typeface="Times New Roman"/>
              <a:ea typeface="Times New Roman"/>
              <a:cs typeface="Times New Roman"/>
              <a:sym typeface="Times New Roman"/>
            </a:endParaRPr>
          </a:p>
        </p:txBody>
      </p:sp>
      <p:sp>
        <p:nvSpPr>
          <p:cNvPr id="169" name="Google Shape;16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70" name="Google Shape;17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Satellite Networks</a:t>
            </a:r>
            <a:endParaRPr/>
          </a:p>
        </p:txBody>
      </p:sp>
      <p:sp>
        <p:nvSpPr>
          <p:cNvPr id="176" name="Google Shape;176;p1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00"/>
              </a:buClr>
              <a:buSzPts val="2400"/>
              <a:buNone/>
            </a:pPr>
            <a:r>
              <a:rPr lang="en-US" sz="2400" u="none" strike="noStrike">
                <a:solidFill>
                  <a:srgbClr val="000000"/>
                </a:solidFill>
                <a:latin typeface="Times New Roman"/>
                <a:ea typeface="Times New Roman"/>
                <a:cs typeface="Times New Roman"/>
                <a:sym typeface="Times New Roman"/>
              </a:rPr>
              <a:t>A satellite network is a combination of nodes, some of which are satellites, that provides communication from one point on the Earth to another. A node in the network can be a satellite, an Earth station, or an end-user terminal or telephone</a:t>
            </a:r>
            <a:r>
              <a:rPr lang="en-US" sz="1800" u="none" strike="noStrike">
                <a:solidFill>
                  <a:srgbClr val="000000"/>
                </a:solidFill>
                <a:latin typeface="Times New Roman"/>
                <a:ea typeface="Times New Roman"/>
                <a:cs typeface="Times New Roman"/>
                <a:sym typeface="Times New Roman"/>
              </a:rPr>
              <a:t>. </a:t>
            </a:r>
            <a:endParaRPr/>
          </a:p>
          <a:p>
            <a:pPr indent="0" lvl="0" marL="0" rtl="0" algn="l">
              <a:lnSpc>
                <a:spcPct val="100000"/>
              </a:lnSpc>
              <a:spcBef>
                <a:spcPts val="440"/>
              </a:spcBef>
              <a:spcAft>
                <a:spcPts val="0"/>
              </a:spcAft>
              <a:buClr>
                <a:schemeClr val="dk1"/>
              </a:buClr>
              <a:buSzPts val="2200"/>
              <a:buNone/>
            </a:pPr>
            <a:r>
              <a:t/>
            </a:r>
            <a:endParaRPr/>
          </a:p>
        </p:txBody>
      </p:sp>
      <p:sp>
        <p:nvSpPr>
          <p:cNvPr id="177" name="Google Shape;17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78" name="Google Shape;17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Satellite Orbits</a:t>
            </a:r>
            <a:endParaRPr/>
          </a:p>
        </p:txBody>
      </p:sp>
      <p:pic>
        <p:nvPicPr>
          <p:cNvPr descr="Diagram&#10;&#10;Description automatically generated" id="184" name="Google Shape;184;p18"/>
          <p:cNvPicPr preferRelativeResize="0"/>
          <p:nvPr>
            <p:ph idx="1" type="body"/>
          </p:nvPr>
        </p:nvPicPr>
        <p:blipFill rotWithShape="1">
          <a:blip r:embed="rId3">
            <a:alphaModFix/>
          </a:blip>
          <a:srcRect b="0" l="0" r="0" t="0"/>
          <a:stretch/>
        </p:blipFill>
        <p:spPr>
          <a:xfrm>
            <a:off x="574107" y="2209800"/>
            <a:ext cx="7483522" cy="2667000"/>
          </a:xfrm>
          <a:prstGeom prst="rect">
            <a:avLst/>
          </a:prstGeom>
          <a:noFill/>
          <a:ln>
            <a:noFill/>
          </a:ln>
        </p:spPr>
      </p:pic>
      <p:sp>
        <p:nvSpPr>
          <p:cNvPr id="185" name="Google Shape;18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86" name="Google Shape;18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7" name="Google Shape;187;p18"/>
          <p:cNvSpPr/>
          <p:nvPr/>
        </p:nvSpPr>
        <p:spPr>
          <a:xfrm>
            <a:off x="1422398" y="6037054"/>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Figure 7. Satellite Orbits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Satellite Categories</a:t>
            </a:r>
            <a:endParaRPr/>
          </a:p>
        </p:txBody>
      </p:sp>
      <p:sp>
        <p:nvSpPr>
          <p:cNvPr id="193" name="Google Shape;19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94" name="Google Shape;19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iagram&#10;&#10;Description automatically generated" id="195" name="Google Shape;195;p19"/>
          <p:cNvPicPr preferRelativeResize="0"/>
          <p:nvPr>
            <p:ph idx="1" type="body"/>
          </p:nvPr>
        </p:nvPicPr>
        <p:blipFill rotWithShape="1">
          <a:blip r:embed="rId3">
            <a:alphaModFix/>
          </a:blip>
          <a:srcRect b="0" l="0" r="0" t="0"/>
          <a:stretch/>
        </p:blipFill>
        <p:spPr>
          <a:xfrm>
            <a:off x="252109" y="913827"/>
            <a:ext cx="4344700" cy="1770063"/>
          </a:xfrm>
          <a:prstGeom prst="rect">
            <a:avLst/>
          </a:prstGeom>
          <a:noFill/>
          <a:ln>
            <a:noFill/>
          </a:ln>
        </p:spPr>
      </p:pic>
      <p:pic>
        <p:nvPicPr>
          <p:cNvPr descr="Chart, radar chart&#10;&#10;Description automatically generated" id="196" name="Google Shape;196;p19"/>
          <p:cNvPicPr preferRelativeResize="0"/>
          <p:nvPr/>
        </p:nvPicPr>
        <p:blipFill rotWithShape="1">
          <a:blip r:embed="rId4">
            <a:alphaModFix/>
          </a:blip>
          <a:srcRect b="0" l="0" r="0" t="0"/>
          <a:stretch/>
        </p:blipFill>
        <p:spPr>
          <a:xfrm>
            <a:off x="1522228" y="2551482"/>
            <a:ext cx="5640572" cy="3877894"/>
          </a:xfrm>
          <a:prstGeom prst="rect">
            <a:avLst/>
          </a:prstGeom>
          <a:noFill/>
          <a:ln>
            <a:noFill/>
          </a:ln>
        </p:spPr>
      </p:pic>
      <p:sp>
        <p:nvSpPr>
          <p:cNvPr id="197" name="Google Shape;197;p19"/>
          <p:cNvSpPr/>
          <p:nvPr/>
        </p:nvSpPr>
        <p:spPr>
          <a:xfrm>
            <a:off x="1409698" y="6244730"/>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Figure 8. Satellite Categories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2400">
                <a:latin typeface="Times New Roman"/>
                <a:ea typeface="Times New Roman"/>
                <a:cs typeface="Times New Roman"/>
                <a:sym typeface="Times New Roman"/>
              </a:rPr>
              <a:t>Geosynchronous Orbit (GEO) Satellite Systems</a:t>
            </a:r>
            <a:endParaRPr sz="2400">
              <a:latin typeface="Times New Roman"/>
              <a:ea typeface="Times New Roman"/>
              <a:cs typeface="Times New Roman"/>
              <a:sym typeface="Times New Roman"/>
            </a:endParaRPr>
          </a:p>
        </p:txBody>
      </p:sp>
      <p:sp>
        <p:nvSpPr>
          <p:cNvPr id="203" name="Google Shape;20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204" name="Google Shape;20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20"/>
          <p:cNvSpPr txBox="1"/>
          <p:nvPr/>
        </p:nvSpPr>
        <p:spPr>
          <a:xfrm>
            <a:off x="423530" y="1143000"/>
            <a:ext cx="8263270"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444444"/>
                </a:solidFill>
                <a:latin typeface="Times New Roman"/>
                <a:ea typeface="Times New Roman"/>
                <a:cs typeface="Times New Roman"/>
                <a:sym typeface="Times New Roman"/>
              </a:rPr>
              <a:t>Advantages: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444444"/>
              </a:buClr>
              <a:buSzPts val="2400"/>
              <a:buFont typeface="Arial"/>
              <a:buChar char="•"/>
            </a:pPr>
            <a:r>
              <a:rPr b="0" i="0" lang="en-US" sz="2400" u="none" cap="none" strike="noStrike">
                <a:solidFill>
                  <a:srgbClr val="444444"/>
                </a:solidFill>
                <a:latin typeface="Times New Roman"/>
                <a:ea typeface="Times New Roman"/>
                <a:cs typeface="Times New Roman"/>
                <a:sym typeface="Times New Roman"/>
              </a:rPr>
              <a:t>large area coverage, stay where they are at 35,786km (22,000miles) above the Earth.</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444444"/>
              </a:buClr>
              <a:buSzPts val="2400"/>
              <a:buFont typeface="Arial"/>
              <a:buChar char="•"/>
            </a:pPr>
            <a:r>
              <a:rPr b="0" i="0" lang="en-US" sz="2400" u="none" cap="none" strike="noStrike">
                <a:solidFill>
                  <a:srgbClr val="444444"/>
                </a:solidFill>
                <a:latin typeface="Times New Roman"/>
                <a:ea typeface="Times New Roman"/>
                <a:cs typeface="Times New Roman"/>
                <a:sym typeface="Times New Roman"/>
              </a:rPr>
              <a:t>Satellite rotation is synchronous to earth.</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444444"/>
              </a:buClr>
              <a:buSzPts val="2400"/>
              <a:buFont typeface="Arial"/>
              <a:buChar char="•"/>
            </a:pPr>
            <a:r>
              <a:rPr b="0" i="0" lang="en-US" sz="2400" u="none" cap="none" strike="noStrike">
                <a:solidFill>
                  <a:srgbClr val="444444"/>
                </a:solidFill>
                <a:latin typeface="Times New Roman"/>
                <a:ea typeface="Times New Roman"/>
                <a:cs typeface="Times New Roman"/>
                <a:sym typeface="Times New Roman"/>
              </a:rPr>
              <a:t>Three satellites can cover the whole globe low system complexity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444444"/>
                </a:solidFill>
                <a:latin typeface="Times New Roman"/>
                <a:ea typeface="Times New Roman"/>
                <a:cs typeface="Times New Roman"/>
                <a:sym typeface="Times New Roman"/>
              </a:rPr>
              <a:t>Disadvantages: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444444"/>
              </a:buClr>
              <a:buSzPts val="2400"/>
              <a:buFont typeface="Arial"/>
              <a:buChar char="•"/>
            </a:pPr>
            <a:r>
              <a:rPr b="0" i="0" lang="en-US" sz="2400" u="none" cap="none" strike="noStrike">
                <a:solidFill>
                  <a:srgbClr val="444444"/>
                </a:solidFill>
                <a:latin typeface="Times New Roman"/>
                <a:ea typeface="Times New Roman"/>
                <a:cs typeface="Times New Roman"/>
                <a:sym typeface="Times New Roman"/>
              </a:rPr>
              <a:t>long propagation delay (~125 msec).</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444444"/>
              </a:buClr>
              <a:buSzPts val="2400"/>
              <a:buFont typeface="Arial"/>
              <a:buChar char="•"/>
            </a:pPr>
            <a:r>
              <a:rPr b="0" i="0" lang="en-US" sz="2400" u="none" cap="none" strike="noStrike">
                <a:solidFill>
                  <a:srgbClr val="444444"/>
                </a:solidFill>
                <a:latin typeface="Times New Roman"/>
                <a:ea typeface="Times New Roman"/>
                <a:cs typeface="Times New Roman"/>
                <a:sym typeface="Times New Roman"/>
              </a:rPr>
              <a:t>High transmission power is required</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Introduction</a:t>
            </a:r>
            <a:endParaRPr/>
          </a:p>
        </p:txBody>
      </p:sp>
      <p:sp>
        <p:nvSpPr>
          <p:cNvPr id="57" name="Google Shape;5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58" name="Google Shape;5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9" name="Google Shape;59;p3"/>
          <p:cNvSpPr txBox="1"/>
          <p:nvPr>
            <p:ph idx="1" type="body"/>
          </p:nvPr>
        </p:nvSpPr>
        <p:spPr>
          <a:xfrm>
            <a:off x="139700" y="838200"/>
            <a:ext cx="8864600" cy="5416827"/>
          </a:xfrm>
          <a:prstGeom prst="rect">
            <a:avLst/>
          </a:prstGeom>
          <a:noFill/>
          <a:ln>
            <a:noFill/>
          </a:ln>
        </p:spPr>
        <p:txBody>
          <a:bodyPr anchorCtr="0" anchor="t" bIns="45700" lIns="91425" spcFirstLastPara="1" rIns="91425" wrap="square" tIns="45700">
            <a:spAutoFit/>
          </a:bodyPr>
          <a:lstStyle/>
          <a:p>
            <a:pPr indent="-342900" lvl="0" marL="342900" rtl="0" algn="just">
              <a:lnSpc>
                <a:spcPct val="120000"/>
              </a:lnSpc>
              <a:spcBef>
                <a:spcPts val="0"/>
              </a:spcBef>
              <a:spcAft>
                <a:spcPts val="0"/>
              </a:spcAft>
              <a:buClr>
                <a:schemeClr val="dk1"/>
              </a:buClr>
              <a:buSzPts val="2000"/>
              <a:buFont typeface="Arial"/>
              <a:buChar char="•"/>
            </a:pPr>
            <a:r>
              <a:rPr lang="en-US" sz="2000"/>
              <a:t>To accommodate a large number of users over a large geographic area, the cellular telephone system uses a large number of low-power wireless transmitters to create cells.</a:t>
            </a:r>
            <a:endParaRPr/>
          </a:p>
          <a:p>
            <a:pPr indent="-342900" lvl="0" marL="342900" rtl="0" algn="just">
              <a:lnSpc>
                <a:spcPct val="120000"/>
              </a:lnSpc>
              <a:spcBef>
                <a:spcPts val="400"/>
              </a:spcBef>
              <a:spcAft>
                <a:spcPts val="0"/>
              </a:spcAft>
              <a:buClr>
                <a:schemeClr val="dk1"/>
              </a:buClr>
              <a:buSzPts val="2000"/>
              <a:buFont typeface="Arial"/>
              <a:buChar char="•"/>
            </a:pPr>
            <a:r>
              <a:rPr lang="en-US" sz="2000"/>
              <a:t>Variable power levels allow cells to be sized according to subscriber density and demand within a particular region. </a:t>
            </a:r>
            <a:endParaRPr/>
          </a:p>
          <a:p>
            <a:pPr indent="-342900" lvl="0" marL="342900" rtl="0" algn="just">
              <a:lnSpc>
                <a:spcPct val="120000"/>
              </a:lnSpc>
              <a:spcBef>
                <a:spcPts val="400"/>
              </a:spcBef>
              <a:spcAft>
                <a:spcPts val="0"/>
              </a:spcAft>
              <a:buClr>
                <a:schemeClr val="dk1"/>
              </a:buClr>
              <a:buSzPts val="2000"/>
              <a:buFont typeface="Arial"/>
              <a:buChar char="•"/>
            </a:pPr>
            <a:r>
              <a:rPr lang="en-US" sz="2000"/>
              <a:t>A cell is a basic geographic unit of a cellular system. The term cellular comes from the honeycomb shape of the areas into which a coverage region is divided. Cells are base stations transmitting over small geographic areas that are represented as hexagons. As mobile users travel from cell to cell, their conversations are handed off between cells.</a:t>
            </a:r>
            <a:endParaRPr/>
          </a:p>
          <a:p>
            <a:pPr indent="-342900" lvl="0" marL="342900" rtl="0" algn="just">
              <a:lnSpc>
                <a:spcPct val="120000"/>
              </a:lnSpc>
              <a:spcBef>
                <a:spcPts val="400"/>
              </a:spcBef>
              <a:spcAft>
                <a:spcPts val="0"/>
              </a:spcAft>
              <a:buClr>
                <a:schemeClr val="dk1"/>
              </a:buClr>
              <a:buSzPts val="2000"/>
              <a:buFont typeface="Arial"/>
              <a:buChar char="•"/>
            </a:pPr>
            <a:r>
              <a:rPr lang="en-US" sz="2000"/>
              <a:t>Channels (frequencies) used in one cell can be reused in another cell some distance away, which allows communication by a large number stations using a limited number of radio frequencies. To summarize, the basic concept of reuse allows a fixed number of channels to serve an arbitrarily large number of users.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Medium Earth</a:t>
            </a:r>
            <a:r>
              <a:rPr b="1" i="0" lang="en-US" sz="3200">
                <a:latin typeface="Times New Roman"/>
                <a:ea typeface="Times New Roman"/>
                <a:cs typeface="Times New Roman"/>
                <a:sym typeface="Times New Roman"/>
              </a:rPr>
              <a:t> Orbit (MEO) Satellite Systems</a:t>
            </a:r>
            <a:endParaRPr/>
          </a:p>
        </p:txBody>
      </p:sp>
      <p:sp>
        <p:nvSpPr>
          <p:cNvPr id="211" name="Google Shape;211;p2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444444"/>
              </a:buClr>
              <a:buSzPts val="2200"/>
              <a:buNone/>
            </a:pPr>
            <a:r>
              <a:rPr b="1" i="0" lang="en-US">
                <a:solidFill>
                  <a:srgbClr val="444444"/>
                </a:solidFill>
                <a:latin typeface="Times New Roman"/>
                <a:ea typeface="Times New Roman"/>
                <a:cs typeface="Times New Roman"/>
                <a:sym typeface="Times New Roman"/>
              </a:rPr>
              <a:t>Advantages:</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Times New Roman"/>
                <a:ea typeface="Times New Roman"/>
                <a:cs typeface="Times New Roman"/>
                <a:sym typeface="Times New Roman"/>
              </a:rPr>
              <a:t>S</a:t>
            </a:r>
            <a:r>
              <a:rPr b="0" i="0" lang="en-US">
                <a:solidFill>
                  <a:srgbClr val="444444"/>
                </a:solidFill>
                <a:latin typeface="Times New Roman"/>
                <a:ea typeface="Times New Roman"/>
                <a:cs typeface="Times New Roman"/>
                <a:sym typeface="Times New Roman"/>
              </a:rPr>
              <a:t>lightly longer propagation delays (~40 msec).</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Times New Roman"/>
                <a:ea typeface="Times New Roman"/>
                <a:cs typeface="Times New Roman"/>
                <a:sym typeface="Times New Roman"/>
              </a:rPr>
              <a:t>S</a:t>
            </a:r>
            <a:r>
              <a:rPr b="0" i="0" lang="en-US">
                <a:solidFill>
                  <a:srgbClr val="444444"/>
                </a:solidFill>
                <a:latin typeface="Times New Roman"/>
                <a:ea typeface="Times New Roman"/>
                <a:cs typeface="Times New Roman"/>
                <a:sym typeface="Times New Roman"/>
              </a:rPr>
              <a:t>lightly higher transmission power required</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Times New Roman"/>
                <a:ea typeface="Times New Roman"/>
                <a:cs typeface="Times New Roman"/>
                <a:sym typeface="Times New Roman"/>
              </a:rPr>
              <a:t>M</a:t>
            </a:r>
            <a:r>
              <a:rPr b="0" i="0" lang="en-US">
                <a:solidFill>
                  <a:srgbClr val="444444"/>
                </a:solidFill>
                <a:latin typeface="Times New Roman"/>
                <a:ea typeface="Times New Roman"/>
                <a:cs typeface="Times New Roman"/>
                <a:sym typeface="Times New Roman"/>
              </a:rPr>
              <a:t>ore expensive than LEOs but cheaper than GEOs.</a:t>
            </a:r>
            <a:endParaRPr/>
          </a:p>
          <a:p>
            <a:pPr indent="0" lvl="0" marL="0" rtl="0" algn="just">
              <a:lnSpc>
                <a:spcPct val="100000"/>
              </a:lnSpc>
              <a:spcBef>
                <a:spcPts val="440"/>
              </a:spcBef>
              <a:spcAft>
                <a:spcPts val="0"/>
              </a:spcAft>
              <a:buClr>
                <a:srgbClr val="444444"/>
              </a:buClr>
              <a:buSzPts val="2200"/>
              <a:buNone/>
            </a:pPr>
            <a:r>
              <a:rPr b="1" i="0" lang="en-US">
                <a:solidFill>
                  <a:srgbClr val="444444"/>
                </a:solidFill>
                <a:latin typeface="Times New Roman"/>
                <a:ea typeface="Times New Roman"/>
                <a:cs typeface="Times New Roman"/>
                <a:sym typeface="Times New Roman"/>
              </a:rPr>
              <a:t>Disadvantages:</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Times New Roman"/>
                <a:ea typeface="Times New Roman"/>
                <a:cs typeface="Times New Roman"/>
                <a:sym typeface="Times New Roman"/>
              </a:rPr>
              <a:t>C</a:t>
            </a:r>
            <a:r>
              <a:rPr b="0" i="0" lang="en-US">
                <a:solidFill>
                  <a:srgbClr val="444444"/>
                </a:solidFill>
                <a:latin typeface="Times New Roman"/>
                <a:ea typeface="Times New Roman"/>
                <a:cs typeface="Times New Roman"/>
                <a:sym typeface="Times New Roman"/>
              </a:rPr>
              <a:t>overage spot greater than a LEO, but still less than a GEO </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Times New Roman"/>
                <a:ea typeface="Times New Roman"/>
                <a:cs typeface="Times New Roman"/>
                <a:sym typeface="Times New Roman"/>
              </a:rPr>
              <a:t>S</a:t>
            </a:r>
            <a:r>
              <a:rPr b="0" i="0" lang="en-US">
                <a:solidFill>
                  <a:srgbClr val="444444"/>
                </a:solidFill>
                <a:latin typeface="Times New Roman"/>
                <a:ea typeface="Times New Roman"/>
                <a:cs typeface="Times New Roman"/>
                <a:sym typeface="Times New Roman"/>
              </a:rPr>
              <a:t>till the need to be in rotation to preserve their low altitude 6-8 hours to circle the earth. </a:t>
            </a:r>
            <a:endParaRPr/>
          </a:p>
          <a:p>
            <a:pPr indent="-342900" lvl="0" marL="342900" rtl="0" algn="just">
              <a:lnSpc>
                <a:spcPct val="100000"/>
              </a:lnSpc>
              <a:spcBef>
                <a:spcPts val="440"/>
              </a:spcBef>
              <a:spcAft>
                <a:spcPts val="0"/>
              </a:spcAft>
              <a:buClr>
                <a:srgbClr val="444444"/>
              </a:buClr>
              <a:buSzPts val="2200"/>
              <a:buChar char="•"/>
            </a:pPr>
            <a:r>
              <a:rPr b="0" i="0" lang="en-US">
                <a:solidFill>
                  <a:srgbClr val="444444"/>
                </a:solidFill>
                <a:latin typeface="Times New Roman"/>
                <a:ea typeface="Times New Roman"/>
                <a:cs typeface="Times New Roman"/>
                <a:sym typeface="Times New Roman"/>
              </a:rPr>
              <a:t>Multiple MEO satellites are still needed to cover a region continuously handovers and satellite tracking are still needed, hence, high complexity</a:t>
            </a:r>
            <a:endParaRPr>
              <a:latin typeface="Times New Roman"/>
              <a:ea typeface="Times New Roman"/>
              <a:cs typeface="Times New Roman"/>
              <a:sym typeface="Times New Roman"/>
            </a:endParaRPr>
          </a:p>
        </p:txBody>
      </p:sp>
      <p:sp>
        <p:nvSpPr>
          <p:cNvPr id="212" name="Google Shape;2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213" name="Google Shape;21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Low Earth</a:t>
            </a:r>
            <a:r>
              <a:rPr b="1" i="0" lang="en-US" sz="3200">
                <a:latin typeface="Times New Roman"/>
                <a:ea typeface="Times New Roman"/>
                <a:cs typeface="Times New Roman"/>
                <a:sym typeface="Times New Roman"/>
              </a:rPr>
              <a:t> Orbit (MEO) Satellite Systems</a:t>
            </a:r>
            <a:endParaRPr/>
          </a:p>
        </p:txBody>
      </p:sp>
      <p:sp>
        <p:nvSpPr>
          <p:cNvPr id="219" name="Google Shape;219;p2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444444"/>
              </a:buClr>
              <a:buSzPts val="2200"/>
              <a:buNone/>
            </a:pPr>
            <a:r>
              <a:rPr b="1" i="0" lang="en-US">
                <a:solidFill>
                  <a:srgbClr val="444444"/>
                </a:solidFill>
                <a:latin typeface="Open Sans"/>
                <a:ea typeface="Open Sans"/>
                <a:cs typeface="Open Sans"/>
                <a:sym typeface="Open Sans"/>
              </a:rPr>
              <a:t>Advantages:</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Open Sans"/>
                <a:ea typeface="Open Sans"/>
                <a:cs typeface="Open Sans"/>
                <a:sym typeface="Open Sans"/>
              </a:rPr>
              <a:t>S</a:t>
            </a:r>
            <a:r>
              <a:rPr b="0" i="0" lang="en-US">
                <a:solidFill>
                  <a:srgbClr val="444444"/>
                </a:solidFill>
                <a:latin typeface="Open Sans"/>
                <a:ea typeface="Open Sans"/>
                <a:cs typeface="Open Sans"/>
                <a:sym typeface="Open Sans"/>
              </a:rPr>
              <a:t>hort propagation delays (10-15 msec).</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Open Sans"/>
                <a:ea typeface="Open Sans"/>
                <a:cs typeface="Open Sans"/>
                <a:sym typeface="Open Sans"/>
              </a:rPr>
              <a:t>L</a:t>
            </a:r>
            <a:r>
              <a:rPr b="0" i="0" lang="en-US">
                <a:solidFill>
                  <a:srgbClr val="444444"/>
                </a:solidFill>
                <a:latin typeface="Open Sans"/>
                <a:ea typeface="Open Sans"/>
                <a:cs typeface="Open Sans"/>
                <a:sym typeface="Open Sans"/>
              </a:rPr>
              <a:t>ow transmission power required low price for satellite and equipment.</a:t>
            </a:r>
            <a:endParaRPr/>
          </a:p>
          <a:p>
            <a:pPr indent="0" lvl="0" marL="0" rtl="0" algn="just">
              <a:lnSpc>
                <a:spcPct val="100000"/>
              </a:lnSpc>
              <a:spcBef>
                <a:spcPts val="440"/>
              </a:spcBef>
              <a:spcAft>
                <a:spcPts val="0"/>
              </a:spcAft>
              <a:buClr>
                <a:srgbClr val="444444"/>
              </a:buClr>
              <a:buSzPts val="2200"/>
              <a:buNone/>
            </a:pPr>
            <a:r>
              <a:rPr b="1" i="0" lang="en-US">
                <a:solidFill>
                  <a:srgbClr val="444444"/>
                </a:solidFill>
                <a:latin typeface="Open Sans"/>
                <a:ea typeface="Open Sans"/>
                <a:cs typeface="Open Sans"/>
                <a:sym typeface="Open Sans"/>
              </a:rPr>
              <a:t>Disadvantages:</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Open Sans"/>
                <a:ea typeface="Open Sans"/>
                <a:cs typeface="Open Sans"/>
                <a:sym typeface="Open Sans"/>
              </a:rPr>
              <a:t>S</a:t>
            </a:r>
            <a:r>
              <a:rPr b="0" i="0" lang="en-US">
                <a:solidFill>
                  <a:srgbClr val="444444"/>
                </a:solidFill>
                <a:latin typeface="Open Sans"/>
                <a:ea typeface="Open Sans"/>
                <a:cs typeface="Open Sans"/>
                <a:sym typeface="Open Sans"/>
              </a:rPr>
              <a:t>mall coverage spot.</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Open Sans"/>
                <a:ea typeface="Open Sans"/>
                <a:cs typeface="Open Sans"/>
                <a:sym typeface="Open Sans"/>
              </a:rPr>
              <a:t>T</a:t>
            </a:r>
            <a:r>
              <a:rPr b="0" i="0" lang="en-US">
                <a:solidFill>
                  <a:srgbClr val="444444"/>
                </a:solidFill>
                <a:latin typeface="Open Sans"/>
                <a:ea typeface="Open Sans"/>
                <a:cs typeface="Open Sans"/>
                <a:sym typeface="Open Sans"/>
              </a:rPr>
              <a:t>hey have to be in rotation to preserve their low altitude (90 mins period).</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Open Sans"/>
                <a:ea typeface="Open Sans"/>
                <a:cs typeface="Open Sans"/>
                <a:sym typeface="Open Sans"/>
              </a:rPr>
              <a:t>A</a:t>
            </a:r>
            <a:r>
              <a:rPr b="0" i="0" lang="en-US">
                <a:solidFill>
                  <a:srgbClr val="444444"/>
                </a:solidFill>
                <a:latin typeface="Open Sans"/>
                <a:ea typeface="Open Sans"/>
                <a:cs typeface="Open Sans"/>
                <a:sym typeface="Open Sans"/>
              </a:rPr>
              <a:t> network of at least 6 LEO satellites is required to cover a region continuously.</a:t>
            </a:r>
            <a:endParaRPr/>
          </a:p>
          <a:p>
            <a:pPr indent="-342900" lvl="0" marL="342900" rtl="0" algn="just">
              <a:lnSpc>
                <a:spcPct val="100000"/>
              </a:lnSpc>
              <a:spcBef>
                <a:spcPts val="440"/>
              </a:spcBef>
              <a:spcAft>
                <a:spcPts val="0"/>
              </a:spcAft>
              <a:buClr>
                <a:srgbClr val="444444"/>
              </a:buClr>
              <a:buSzPts val="2200"/>
              <a:buChar char="•"/>
            </a:pPr>
            <a:r>
              <a:rPr lang="en-US">
                <a:solidFill>
                  <a:srgbClr val="444444"/>
                </a:solidFill>
                <a:latin typeface="Open Sans"/>
                <a:ea typeface="Open Sans"/>
                <a:cs typeface="Open Sans"/>
                <a:sym typeface="Open Sans"/>
              </a:rPr>
              <a:t>H</a:t>
            </a:r>
            <a:r>
              <a:rPr b="0" i="0" lang="en-US">
                <a:solidFill>
                  <a:srgbClr val="444444"/>
                </a:solidFill>
                <a:latin typeface="Open Sans"/>
                <a:ea typeface="Open Sans"/>
                <a:cs typeface="Open Sans"/>
                <a:sym typeface="Open Sans"/>
              </a:rPr>
              <a:t>igh system complexity due the need for handovers and satellite tracking</a:t>
            </a:r>
            <a:endParaRPr>
              <a:latin typeface="Times New Roman"/>
              <a:ea typeface="Times New Roman"/>
              <a:cs typeface="Times New Roman"/>
              <a:sym typeface="Times New Roman"/>
            </a:endParaRPr>
          </a:p>
        </p:txBody>
      </p:sp>
      <p:sp>
        <p:nvSpPr>
          <p:cNvPr id="220" name="Google Shape;22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221" name="Google Shape;22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a:latin typeface="Times New Roman"/>
                <a:ea typeface="Times New Roman"/>
                <a:cs typeface="Times New Roman"/>
                <a:sym typeface="Times New Roman"/>
              </a:rPr>
              <a:t>Global Position System (GPS)</a:t>
            </a:r>
            <a:endParaRPr>
              <a:latin typeface="Times New Roman"/>
              <a:ea typeface="Times New Roman"/>
              <a:cs typeface="Times New Roman"/>
              <a:sym typeface="Times New Roman"/>
            </a:endParaRPr>
          </a:p>
        </p:txBody>
      </p:sp>
      <p:sp>
        <p:nvSpPr>
          <p:cNvPr id="227" name="Google Shape;227;p23"/>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444444"/>
              </a:buClr>
              <a:buSzPts val="2200"/>
              <a:buChar char="•"/>
            </a:pPr>
            <a:r>
              <a:rPr b="0" i="0" lang="en-US">
                <a:solidFill>
                  <a:srgbClr val="444444"/>
                </a:solidFill>
                <a:latin typeface="Open Sans"/>
                <a:ea typeface="Open Sans"/>
                <a:cs typeface="Open Sans"/>
                <a:sym typeface="Open Sans"/>
              </a:rPr>
              <a:t>Operated by the US Department of Defense.</a:t>
            </a:r>
            <a:endParaRPr/>
          </a:p>
          <a:p>
            <a:pPr indent="-342900" lvl="0" marL="342900" rtl="0" algn="just">
              <a:lnSpc>
                <a:spcPct val="100000"/>
              </a:lnSpc>
              <a:spcBef>
                <a:spcPts val="440"/>
              </a:spcBef>
              <a:spcAft>
                <a:spcPts val="0"/>
              </a:spcAft>
              <a:buClr>
                <a:srgbClr val="444444"/>
              </a:buClr>
              <a:buSzPts val="2200"/>
              <a:buChar char="•"/>
            </a:pPr>
            <a:r>
              <a:rPr b="0" i="0" lang="en-US">
                <a:solidFill>
                  <a:srgbClr val="444444"/>
                </a:solidFill>
                <a:latin typeface="Open Sans"/>
                <a:ea typeface="Open Sans"/>
                <a:cs typeface="Open Sans"/>
                <a:sym typeface="Open Sans"/>
              </a:rPr>
              <a:t>Orbiting at an altitude about 18,000km.</a:t>
            </a:r>
            <a:endParaRPr/>
          </a:p>
          <a:p>
            <a:pPr indent="-342900" lvl="0" marL="342900" rtl="0" algn="just">
              <a:lnSpc>
                <a:spcPct val="100000"/>
              </a:lnSpc>
              <a:spcBef>
                <a:spcPts val="440"/>
              </a:spcBef>
              <a:spcAft>
                <a:spcPts val="0"/>
              </a:spcAft>
              <a:buClr>
                <a:srgbClr val="444444"/>
              </a:buClr>
              <a:buSzPts val="2200"/>
              <a:buChar char="•"/>
            </a:pPr>
            <a:r>
              <a:rPr b="0" i="0" lang="en-US">
                <a:solidFill>
                  <a:srgbClr val="444444"/>
                </a:solidFill>
                <a:latin typeface="Open Sans"/>
                <a:ea typeface="Open Sans"/>
                <a:cs typeface="Open Sans"/>
                <a:sym typeface="Open Sans"/>
              </a:rPr>
              <a:t>Consists of 24 satellites in 6 orbits; 32 by Dec 2012.</a:t>
            </a:r>
            <a:endParaRPr/>
          </a:p>
          <a:p>
            <a:pPr indent="-342900" lvl="0" marL="342900" rtl="0" algn="just">
              <a:lnSpc>
                <a:spcPct val="100000"/>
              </a:lnSpc>
              <a:spcBef>
                <a:spcPts val="440"/>
              </a:spcBef>
              <a:spcAft>
                <a:spcPts val="0"/>
              </a:spcAft>
              <a:buClr>
                <a:srgbClr val="444444"/>
              </a:buClr>
              <a:buSzPts val="2200"/>
              <a:buChar char="•"/>
            </a:pPr>
            <a:r>
              <a:rPr b="0" i="0" lang="en-US">
                <a:solidFill>
                  <a:srgbClr val="444444"/>
                </a:solidFill>
                <a:latin typeface="Open Sans"/>
                <a:ea typeface="Open Sans"/>
                <a:cs typeface="Open Sans"/>
                <a:sym typeface="Open Sans"/>
              </a:rPr>
              <a:t>At any time, about 9 (&gt;4) satellites are visible from any point on Earth.</a:t>
            </a:r>
            <a:endParaRPr/>
          </a:p>
          <a:p>
            <a:pPr indent="-342900" lvl="0" marL="342900" rtl="0" algn="just">
              <a:lnSpc>
                <a:spcPct val="100000"/>
              </a:lnSpc>
              <a:spcBef>
                <a:spcPts val="440"/>
              </a:spcBef>
              <a:spcAft>
                <a:spcPts val="0"/>
              </a:spcAft>
              <a:buClr>
                <a:srgbClr val="444444"/>
              </a:buClr>
              <a:buSzPts val="2200"/>
              <a:buChar char="•"/>
            </a:pPr>
            <a:r>
              <a:rPr b="0" i="0" lang="en-US">
                <a:solidFill>
                  <a:srgbClr val="444444"/>
                </a:solidFill>
                <a:latin typeface="Open Sans"/>
                <a:ea typeface="Open Sans"/>
                <a:cs typeface="Open Sans"/>
                <a:sym typeface="Open Sans"/>
              </a:rPr>
              <a:t>A GPS receiver has an almanac that tell the current position of each satellite</a:t>
            </a:r>
            <a:endParaRPr>
              <a:latin typeface="Times New Roman"/>
              <a:ea typeface="Times New Roman"/>
              <a:cs typeface="Times New Roman"/>
              <a:sym typeface="Times New Roman"/>
            </a:endParaRPr>
          </a:p>
        </p:txBody>
      </p:sp>
      <p:sp>
        <p:nvSpPr>
          <p:cNvPr id="228" name="Google Shape;22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229" name="Google Shape;22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Orbits for GPS satellites</a:t>
            </a:r>
            <a:endParaRPr/>
          </a:p>
        </p:txBody>
      </p:sp>
      <p:pic>
        <p:nvPicPr>
          <p:cNvPr descr="Chart, radar chart&#10;&#10;Description automatically generated" id="235" name="Google Shape;235;p24"/>
          <p:cNvPicPr preferRelativeResize="0"/>
          <p:nvPr>
            <p:ph idx="1" type="body"/>
          </p:nvPr>
        </p:nvPicPr>
        <p:blipFill rotWithShape="1">
          <a:blip r:embed="rId3">
            <a:alphaModFix/>
          </a:blip>
          <a:srcRect b="11745" l="0" r="0" t="16747"/>
          <a:stretch/>
        </p:blipFill>
        <p:spPr>
          <a:xfrm>
            <a:off x="1280020" y="1549399"/>
            <a:ext cx="6370108" cy="3416301"/>
          </a:xfrm>
          <a:prstGeom prst="rect">
            <a:avLst/>
          </a:prstGeom>
          <a:noFill/>
          <a:ln>
            <a:noFill/>
          </a:ln>
        </p:spPr>
      </p:pic>
      <p:sp>
        <p:nvSpPr>
          <p:cNvPr id="236" name="Google Shape;23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237" name="Google Shape;23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8" name="Google Shape;238;p24"/>
          <p:cNvSpPr txBox="1"/>
          <p:nvPr/>
        </p:nvSpPr>
        <p:spPr>
          <a:xfrm>
            <a:off x="2408272" y="5676899"/>
            <a:ext cx="521172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Figure 9. Orbits for Global Positioning System (GPS) Satellites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65" name="Google Shape;6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6" name="Google Shape;66;p4"/>
          <p:cNvPicPr preferRelativeResize="0"/>
          <p:nvPr>
            <p:ph idx="1" type="body"/>
          </p:nvPr>
        </p:nvPicPr>
        <p:blipFill rotWithShape="1">
          <a:blip r:embed="rId3">
            <a:alphaModFix/>
          </a:blip>
          <a:srcRect b="0" l="1391" r="0" t="0"/>
          <a:stretch/>
        </p:blipFill>
        <p:spPr>
          <a:xfrm>
            <a:off x="1854200" y="1143000"/>
            <a:ext cx="5513387" cy="4067175"/>
          </a:xfrm>
          <a:prstGeom prst="rect">
            <a:avLst/>
          </a:prstGeom>
          <a:noFill/>
          <a:ln>
            <a:noFill/>
          </a:ln>
        </p:spPr>
      </p:pic>
      <p:sp>
        <p:nvSpPr>
          <p:cNvPr id="67" name="Google Shape;67;p4"/>
          <p:cNvSpPr/>
          <p:nvPr/>
        </p:nvSpPr>
        <p:spPr>
          <a:xfrm>
            <a:off x="1295398" y="5632375"/>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Figure 1. Schematic diagram of a cellular telephone system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228600" y="156032"/>
            <a:ext cx="7328534" cy="627736"/>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SzPts val="1400"/>
              <a:buNone/>
            </a:pPr>
            <a:r>
              <a:rPr lang="en-US" sz="4000"/>
              <a:t>Cellular telephony</a:t>
            </a:r>
            <a:endParaRPr sz="4000"/>
          </a:p>
        </p:txBody>
      </p:sp>
      <p:sp>
        <p:nvSpPr>
          <p:cNvPr id="73" name="Google Shape;73;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0070C0"/>
                </a:solidFill>
                <a:latin typeface="Times New Roman"/>
                <a:ea typeface="Times New Roman"/>
                <a:cs typeface="Times New Roman"/>
                <a:sym typeface="Times New Roman"/>
              </a:rPr>
              <a:t>Computer Networks</a:t>
            </a:r>
            <a:endParaRPr b="1">
              <a:solidFill>
                <a:srgbClr val="0070C0"/>
              </a:solidFill>
              <a:latin typeface="Times New Roman"/>
              <a:ea typeface="Times New Roman"/>
              <a:cs typeface="Times New Roman"/>
              <a:sym typeface="Times New Roman"/>
            </a:endParaRPr>
          </a:p>
        </p:txBody>
      </p:sp>
      <p:sp>
        <p:nvSpPr>
          <p:cNvPr id="74" name="Google Shape;7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1" lang="en-US">
                <a:solidFill>
                  <a:srgbClr val="0070C0"/>
                </a:solidFill>
                <a:latin typeface="Times New Roman"/>
                <a:ea typeface="Times New Roman"/>
                <a:cs typeface="Times New Roman"/>
                <a:sym typeface="Times New Roman"/>
              </a:rPr>
              <a:t>‹#›</a:t>
            </a:fld>
            <a:endParaRPr b="1">
              <a:solidFill>
                <a:srgbClr val="0070C0"/>
              </a:solidFill>
              <a:latin typeface="Times New Roman"/>
              <a:ea typeface="Times New Roman"/>
              <a:cs typeface="Times New Roman"/>
              <a:sym typeface="Times New Roman"/>
            </a:endParaRPr>
          </a:p>
        </p:txBody>
      </p:sp>
      <p:sp>
        <p:nvSpPr>
          <p:cNvPr id="75" name="Google Shape;75;p2"/>
          <p:cNvSpPr txBox="1"/>
          <p:nvPr/>
        </p:nvSpPr>
        <p:spPr>
          <a:xfrm>
            <a:off x="457200" y="1295400"/>
            <a:ext cx="807720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Cellular telephony is designed to provide communications between two moving units, called mobile stations (MSs), or between one mobile unit and one stationary unit.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Cellular System</a:t>
            </a:r>
            <a:endParaRPr/>
          </a:p>
        </p:txBody>
      </p:sp>
      <p:sp>
        <p:nvSpPr>
          <p:cNvPr id="81" name="Google Shape;8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82" name="Google Shape;8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83" name="Google Shape;83;p5"/>
          <p:cNvPicPr preferRelativeResize="0"/>
          <p:nvPr>
            <p:ph idx="1" type="body"/>
          </p:nvPr>
        </p:nvPicPr>
        <p:blipFill rotWithShape="1">
          <a:blip r:embed="rId3">
            <a:alphaModFix/>
          </a:blip>
          <a:srcRect b="0" l="0" r="0" t="0"/>
          <a:stretch/>
        </p:blipFill>
        <p:spPr>
          <a:xfrm>
            <a:off x="457200" y="2037556"/>
            <a:ext cx="8229600" cy="3194050"/>
          </a:xfrm>
          <a:prstGeom prst="rect">
            <a:avLst/>
          </a:prstGeom>
          <a:noFill/>
          <a:ln>
            <a:noFill/>
          </a:ln>
        </p:spPr>
      </p:pic>
      <p:sp>
        <p:nvSpPr>
          <p:cNvPr id="84" name="Google Shape;84;p5"/>
          <p:cNvSpPr/>
          <p:nvPr/>
        </p:nvSpPr>
        <p:spPr>
          <a:xfrm>
            <a:off x="1295398" y="5632375"/>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Figure 2. Cellular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Frequency reuse</a:t>
            </a:r>
            <a:endParaRPr/>
          </a:p>
        </p:txBody>
      </p:sp>
      <p:sp>
        <p:nvSpPr>
          <p:cNvPr id="90" name="Google Shape;9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91" name="Google Shape;9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2" name="Google Shape;92;p6"/>
          <p:cNvSpPr txBox="1"/>
          <p:nvPr>
            <p:ph idx="1" type="body"/>
          </p:nvPr>
        </p:nvSpPr>
        <p:spPr>
          <a:xfrm>
            <a:off x="457200" y="854973"/>
            <a:ext cx="8229600" cy="2031325"/>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Frequency reuse is the process in which the same set of frequencies (channels) can be allocated to more than one cell, provided the cells are separated by sufficient distance. The figure shows a geographic cellular radio coverage area containing three groups of cells called clusters. Each cluster has seven cells in it, and all cells are assigned the same number of full-duplex cellular telephone channels. Cells with the same letter use the same set of channel frequencies. A, B, C, D, E, F and G denote the seven sets of frequencies. </a:t>
            </a:r>
            <a:endParaRPr/>
          </a:p>
        </p:txBody>
      </p:sp>
      <p:pic>
        <p:nvPicPr>
          <p:cNvPr id="93" name="Google Shape;93;p6"/>
          <p:cNvPicPr preferRelativeResize="0"/>
          <p:nvPr/>
        </p:nvPicPr>
        <p:blipFill rotWithShape="1">
          <a:blip r:embed="rId3">
            <a:alphaModFix/>
          </a:blip>
          <a:srcRect b="0" l="0" r="0" t="0"/>
          <a:stretch/>
        </p:blipFill>
        <p:spPr>
          <a:xfrm>
            <a:off x="2356702" y="2877882"/>
            <a:ext cx="4114799" cy="2955702"/>
          </a:xfrm>
          <a:prstGeom prst="rect">
            <a:avLst/>
          </a:prstGeom>
          <a:noFill/>
          <a:ln>
            <a:noFill/>
          </a:ln>
        </p:spPr>
      </p:pic>
      <p:sp>
        <p:nvSpPr>
          <p:cNvPr id="94" name="Google Shape;94;p6"/>
          <p:cNvSpPr/>
          <p:nvPr/>
        </p:nvSpPr>
        <p:spPr>
          <a:xfrm>
            <a:off x="1422398" y="6037054"/>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Figure 3. G</a:t>
            </a:r>
            <a:r>
              <a:rPr b="0" i="0" lang="en-US" sz="1800" u="none" cap="none" strike="noStrike">
                <a:solidFill>
                  <a:srgbClr val="000000"/>
                </a:solidFill>
                <a:latin typeface="Times New Roman"/>
                <a:ea typeface="Times New Roman"/>
                <a:cs typeface="Times New Roman"/>
                <a:sym typeface="Times New Roman"/>
              </a:rPr>
              <a:t>eographic cellular radio coverage area with three clusters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Frequency Reuse Patterns</a:t>
            </a:r>
            <a:endParaRPr/>
          </a:p>
        </p:txBody>
      </p:sp>
      <p:sp>
        <p:nvSpPr>
          <p:cNvPr id="100" name="Google Shape;10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01" name="Google Shape;10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2" name="Google Shape;102;p7"/>
          <p:cNvPicPr preferRelativeResize="0"/>
          <p:nvPr>
            <p:ph idx="1" type="body"/>
          </p:nvPr>
        </p:nvPicPr>
        <p:blipFill rotWithShape="1">
          <a:blip r:embed="rId3">
            <a:alphaModFix/>
          </a:blip>
          <a:srcRect b="0" l="0" r="0" t="0"/>
          <a:stretch/>
        </p:blipFill>
        <p:spPr>
          <a:xfrm>
            <a:off x="457200" y="1558856"/>
            <a:ext cx="8229600" cy="4151450"/>
          </a:xfrm>
          <a:prstGeom prst="rect">
            <a:avLst/>
          </a:prstGeom>
          <a:noFill/>
          <a:ln>
            <a:noFill/>
          </a:ln>
        </p:spPr>
      </p:pic>
      <p:sp>
        <p:nvSpPr>
          <p:cNvPr id="103" name="Google Shape;103;p7"/>
          <p:cNvSpPr/>
          <p:nvPr/>
        </p:nvSpPr>
        <p:spPr>
          <a:xfrm>
            <a:off x="1422398" y="6037054"/>
            <a:ext cx="7086601"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Figure 4. Frequency Reuse Patterns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Handoff</a:t>
            </a:r>
            <a:endParaRPr/>
          </a:p>
        </p:txBody>
      </p:sp>
      <p:sp>
        <p:nvSpPr>
          <p:cNvPr id="109" name="Google Shape;109;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10" name="Google Shape;1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1" name="Google Shape;111;p8"/>
          <p:cNvSpPr txBox="1"/>
          <p:nvPr>
            <p:ph idx="1" type="body"/>
          </p:nvPr>
        </p:nvSpPr>
        <p:spPr>
          <a:xfrm>
            <a:off x="0" y="838200"/>
            <a:ext cx="9144000" cy="5516342"/>
          </a:xfrm>
          <a:prstGeom prst="rect">
            <a:avLst/>
          </a:prstGeom>
          <a:noFill/>
          <a:ln>
            <a:noFill/>
          </a:ln>
        </p:spPr>
        <p:txBody>
          <a:bodyPr anchorCtr="0" anchor="t" bIns="45700" lIns="91425" spcFirstLastPara="1" rIns="91425" wrap="square" tIns="45700">
            <a:spAutoFit/>
          </a:bodyPr>
          <a:lstStyle/>
          <a:p>
            <a:pPr indent="-342900" lvl="0" marL="342900" rtl="0" algn="just">
              <a:lnSpc>
                <a:spcPct val="140000"/>
              </a:lnSpc>
              <a:spcBef>
                <a:spcPts val="0"/>
              </a:spcBef>
              <a:spcAft>
                <a:spcPts val="0"/>
              </a:spcAft>
              <a:buClr>
                <a:schemeClr val="dk1"/>
              </a:buClr>
              <a:buSzPts val="1900"/>
              <a:buChar char="•"/>
            </a:pPr>
            <a:r>
              <a:rPr lang="en-US" sz="1900"/>
              <a:t>The automatically changing of the frequency when the mobile unit moves from one location to another location without knowing by user is called Handoff.</a:t>
            </a:r>
            <a:endParaRPr sz="1900"/>
          </a:p>
          <a:p>
            <a:pPr indent="-342900" lvl="0" marL="342900" rtl="0" algn="just">
              <a:lnSpc>
                <a:spcPct val="140000"/>
              </a:lnSpc>
              <a:spcBef>
                <a:spcPts val="380"/>
              </a:spcBef>
              <a:spcAft>
                <a:spcPts val="0"/>
              </a:spcAft>
              <a:buClr>
                <a:schemeClr val="dk1"/>
              </a:buClr>
              <a:buSzPts val="1900"/>
              <a:buChar char="•"/>
            </a:pPr>
            <a:r>
              <a:rPr lang="en-US" sz="1900"/>
              <a:t>Handoff’s are two types called hard handoff and soft handoff</a:t>
            </a:r>
            <a:endParaRPr sz="1900"/>
          </a:p>
          <a:p>
            <a:pPr indent="-342900" lvl="0" marL="342900" rtl="0" algn="just">
              <a:lnSpc>
                <a:spcPct val="140000"/>
              </a:lnSpc>
              <a:spcBef>
                <a:spcPts val="0"/>
              </a:spcBef>
              <a:spcAft>
                <a:spcPts val="0"/>
              </a:spcAft>
              <a:buClr>
                <a:schemeClr val="dk1"/>
              </a:buClr>
              <a:buSzPts val="1900"/>
              <a:buChar char="•"/>
            </a:pPr>
            <a:r>
              <a:rPr lang="en-US" sz="1900"/>
              <a:t>In a </a:t>
            </a:r>
            <a:r>
              <a:rPr b="1" lang="en-US" sz="1900"/>
              <a:t>hard handoff, </a:t>
            </a:r>
            <a:r>
              <a:rPr lang="en-US" sz="1900"/>
              <a:t>which was used in the early systems, a MS communicates with one BS. As a MS moves from cell A to cell B, the communication between the MS and base station of cell A is first broken before communication is started between the MS and the base station of B. As a consequence, the transition is not smooth. Hard handoff is often called as break before-make. A hard handoff is perceived by network engineers as an event during the call. </a:t>
            </a:r>
            <a:endParaRPr sz="1900"/>
          </a:p>
          <a:p>
            <a:pPr indent="-342900" lvl="0" marL="342900" rtl="0" algn="just">
              <a:lnSpc>
                <a:spcPct val="140000"/>
              </a:lnSpc>
              <a:spcBef>
                <a:spcPts val="380"/>
              </a:spcBef>
              <a:spcAft>
                <a:spcPts val="0"/>
              </a:spcAft>
              <a:buClr>
                <a:schemeClr val="dk1"/>
              </a:buClr>
              <a:buSzPts val="1900"/>
              <a:buChar char="•"/>
            </a:pPr>
            <a:r>
              <a:rPr lang="en-US" sz="1900"/>
              <a:t>In </a:t>
            </a:r>
            <a:r>
              <a:rPr b="1" lang="en-US" sz="1900"/>
              <a:t>soft handoff</a:t>
            </a:r>
            <a:r>
              <a:rPr lang="en-US" sz="1900"/>
              <a:t>, For smooth transition from one cell (say A) to another (say B), an MS continues to talk to both A and B. As the MS moves from cell A to cell B, at some point the communication is broken with the old base station of cell A. This is known as soft handoff (also called as make before break).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First Generation Analog Cellular Telephone</a:t>
            </a:r>
            <a:endParaRPr/>
          </a:p>
        </p:txBody>
      </p:sp>
      <p:sp>
        <p:nvSpPr>
          <p:cNvPr id="117" name="Google Shape;11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118" name="Google Shape;11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9" name="Google Shape;119;p10"/>
          <p:cNvSpPr txBox="1"/>
          <p:nvPr>
            <p:ph idx="1" type="body"/>
          </p:nvPr>
        </p:nvSpPr>
        <p:spPr>
          <a:xfrm>
            <a:off x="254000" y="884020"/>
            <a:ext cx="8763000" cy="5375790"/>
          </a:xfrm>
          <a:prstGeom prst="rect">
            <a:avLst/>
          </a:prstGeom>
          <a:noFill/>
          <a:ln>
            <a:noFill/>
          </a:ln>
        </p:spPr>
        <p:txBody>
          <a:bodyPr anchorCtr="0" anchor="t" bIns="45700" lIns="91425" spcFirstLastPara="1" rIns="91425" wrap="square" tIns="45700">
            <a:spAutoFit/>
          </a:bodyPr>
          <a:lstStyle/>
          <a:p>
            <a:pPr indent="-342900" lvl="0" marL="342900" rtl="0" algn="just">
              <a:lnSpc>
                <a:spcPct val="150000"/>
              </a:lnSpc>
              <a:spcBef>
                <a:spcPts val="0"/>
              </a:spcBef>
              <a:spcAft>
                <a:spcPts val="0"/>
              </a:spcAft>
              <a:buClr>
                <a:schemeClr val="dk1"/>
              </a:buClr>
              <a:buSzPts val="2000"/>
              <a:buFont typeface="Arial"/>
              <a:buChar char="•"/>
            </a:pPr>
            <a:r>
              <a:rPr lang="en-US" sz="2000"/>
              <a:t>AMPS (Advanced Mobile Telephone System) was invented at Bell Labs and initially deployed in the U.S. in the early 1980's. </a:t>
            </a:r>
            <a:endParaRPr/>
          </a:p>
          <a:p>
            <a:pPr indent="-342900" lvl="0" marL="342900" rtl="0" algn="just">
              <a:lnSpc>
                <a:spcPct val="150000"/>
              </a:lnSpc>
              <a:spcBef>
                <a:spcPts val="400"/>
              </a:spcBef>
              <a:spcAft>
                <a:spcPts val="0"/>
              </a:spcAft>
              <a:buClr>
                <a:schemeClr val="dk1"/>
              </a:buClr>
              <a:buSzPts val="2000"/>
              <a:buFont typeface="Arial"/>
              <a:buChar char="•"/>
            </a:pPr>
            <a:r>
              <a:rPr lang="en-US" sz="2000"/>
              <a:t>The frequencies allocated to AMPS by the Federal Communications Commission (FCC) range between 824 to 849 MHz in reverse channels (mobile to base) and 869 to 894 MHz in forward channels (base to mobile).</a:t>
            </a:r>
            <a:endParaRPr/>
          </a:p>
          <a:p>
            <a:pPr indent="-342900" lvl="0" marL="342900" rtl="0" algn="just">
              <a:lnSpc>
                <a:spcPct val="150000"/>
              </a:lnSpc>
              <a:spcBef>
                <a:spcPts val="400"/>
              </a:spcBef>
              <a:spcAft>
                <a:spcPts val="0"/>
              </a:spcAft>
              <a:buClr>
                <a:schemeClr val="dk1"/>
              </a:buClr>
              <a:buSzPts val="2000"/>
              <a:buFont typeface="Arial"/>
              <a:buChar char="•"/>
            </a:pPr>
            <a:r>
              <a:rPr lang="en-US" sz="2000"/>
              <a:t>Simultaneous transmission in both directions in a transmission mode is called full duplex (FDX) or simply duplexing.</a:t>
            </a:r>
            <a:endParaRPr/>
          </a:p>
          <a:p>
            <a:pPr indent="-342900" lvl="0" marL="342900" rtl="0" algn="just">
              <a:lnSpc>
                <a:spcPct val="150000"/>
              </a:lnSpc>
              <a:spcBef>
                <a:spcPts val="400"/>
              </a:spcBef>
              <a:spcAft>
                <a:spcPts val="0"/>
              </a:spcAft>
              <a:buClr>
                <a:schemeClr val="dk1"/>
              </a:buClr>
              <a:buSzPts val="2000"/>
              <a:buFont typeface="Arial"/>
              <a:buChar char="•"/>
            </a:pPr>
            <a:r>
              <a:rPr lang="en-US" sz="2000"/>
              <a:t>Frequency-division duplexing (FDD) is used with AMPS and occurs when two distinct frequency bands are provided to each user. </a:t>
            </a:r>
            <a:endParaRPr/>
          </a:p>
          <a:p>
            <a:pPr indent="-342900" lvl="0" marL="342900" rtl="0" algn="just">
              <a:lnSpc>
                <a:spcPct val="150000"/>
              </a:lnSpc>
              <a:spcBef>
                <a:spcPts val="400"/>
              </a:spcBef>
              <a:spcAft>
                <a:spcPts val="0"/>
              </a:spcAft>
              <a:buClr>
                <a:schemeClr val="dk1"/>
              </a:buClr>
              <a:buSzPts val="2000"/>
              <a:buFont typeface="Arial"/>
              <a:buChar char="•"/>
            </a:pPr>
            <a:r>
              <a:rPr lang="en-US" sz="2000"/>
              <a:t>A special device called duplexer is used in each mobile unit and base station to allow simultaneous transmission and reception on duplex channels.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2022-01-19T09:23:04Z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