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6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55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1680210"/>
            <a:ext cx="4869180" cy="486918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1438989"/>
            <a:ext cx="7415927" cy="30060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2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Introduction to Sudoku Solver Visualizer</a:t>
            </a:r>
            <a:endParaRPr lang="en-US" sz="6312" dirty="0"/>
          </a:p>
        </p:txBody>
      </p:sp>
      <p:sp>
        <p:nvSpPr>
          <p:cNvPr id="7" name="Text 3"/>
          <p:cNvSpPr/>
          <p:nvPr/>
        </p:nvSpPr>
        <p:spPr>
          <a:xfrm>
            <a:off x="6350437" y="4815364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The Sudoku Solver Visualizer is a powerful tool that helps users understand and solve Sudoku puzzles with ease. By providing a step-by-step visual representation of the solving process, this application aims to make the challenging game of Sudoku more accessible and enjoyable for players of all skill levels.</a:t>
            </a:r>
            <a:endParaRPr lang="en-US" sz="1944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A005D-C7F3-BB57-7D29-16E7DE53B19B}"/>
              </a:ext>
            </a:extLst>
          </p:cNvPr>
          <p:cNvSpPr txBox="1"/>
          <p:nvPr/>
        </p:nvSpPr>
        <p:spPr>
          <a:xfrm>
            <a:off x="12179431" y="7160896"/>
            <a:ext cx="271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D9BE"/>
                </a:solidFill>
              </a:rPr>
              <a:t>Navam</a:t>
            </a:r>
            <a:r>
              <a:rPr lang="en-US" dirty="0"/>
              <a:t> </a:t>
            </a:r>
            <a:r>
              <a:rPr lang="en-US" dirty="0">
                <a:solidFill>
                  <a:srgbClr val="FFD9BE"/>
                </a:solidFill>
              </a:rPr>
              <a:t>Sharma </a:t>
            </a:r>
            <a:br>
              <a:rPr lang="en-US" dirty="0">
                <a:solidFill>
                  <a:srgbClr val="FFD9BE"/>
                </a:solidFill>
              </a:rPr>
            </a:br>
            <a:r>
              <a:rPr lang="en-US" dirty="0">
                <a:solidFill>
                  <a:srgbClr val="FFD9BE"/>
                </a:solidFill>
              </a:rPr>
              <a:t>12216956</a:t>
            </a:r>
            <a:endParaRPr lang="en-IN" dirty="0">
              <a:solidFill>
                <a:srgbClr val="FFD9B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770" y="597575"/>
            <a:ext cx="4970740" cy="703445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21757" y="1201817"/>
            <a:ext cx="6789420" cy="6063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76"/>
              </a:lnSpc>
              <a:buNone/>
            </a:pPr>
            <a:r>
              <a:rPr lang="en-US" sz="382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Overview of the Sudoku Puzzle</a:t>
            </a:r>
            <a:endParaRPr lang="en-US" sz="3821" dirty="0"/>
          </a:p>
        </p:txBody>
      </p:sp>
      <p:sp>
        <p:nvSpPr>
          <p:cNvPr id="7" name="Shape 3"/>
          <p:cNvSpPr/>
          <p:nvPr/>
        </p:nvSpPr>
        <p:spPr>
          <a:xfrm>
            <a:off x="721757" y="2117527"/>
            <a:ext cx="7700486" cy="1499235"/>
          </a:xfrm>
          <a:prstGeom prst="roundRect">
            <a:avLst>
              <a:gd name="adj" fmla="val 4126"/>
            </a:avLst>
          </a:prstGeom>
          <a:solidFill>
            <a:srgbClr val="234A49"/>
          </a:solidFill>
          <a:ln/>
        </p:spPr>
      </p:sp>
      <p:sp>
        <p:nvSpPr>
          <p:cNvPr id="8" name="Text 4"/>
          <p:cNvSpPr/>
          <p:nvPr/>
        </p:nvSpPr>
        <p:spPr>
          <a:xfrm>
            <a:off x="927973" y="2323743"/>
            <a:ext cx="2426018" cy="303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88"/>
              </a:lnSpc>
              <a:buNone/>
            </a:pPr>
            <a:r>
              <a:rPr lang="en-US" sz="191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Grid Structure</a:t>
            </a:r>
            <a:endParaRPr lang="en-US" sz="1910" dirty="0"/>
          </a:p>
        </p:txBody>
      </p:sp>
      <p:sp>
        <p:nvSpPr>
          <p:cNvPr id="9" name="Text 5"/>
          <p:cNvSpPr/>
          <p:nvPr/>
        </p:nvSpPr>
        <p:spPr>
          <a:xfrm>
            <a:off x="927973" y="2750701"/>
            <a:ext cx="7288054" cy="6598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8"/>
              </a:lnSpc>
              <a:buNone/>
            </a:pPr>
            <a:r>
              <a:rPr lang="en-US" sz="1624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Sudoku puzzles are based on a 9x9 grid, which is further divided into 9 smaller 3x3 sub-grids.</a:t>
            </a:r>
            <a:endParaRPr lang="en-US" sz="1624" dirty="0"/>
          </a:p>
        </p:txBody>
      </p:sp>
      <p:sp>
        <p:nvSpPr>
          <p:cNvPr id="10" name="Shape 6"/>
          <p:cNvSpPr/>
          <p:nvPr/>
        </p:nvSpPr>
        <p:spPr>
          <a:xfrm>
            <a:off x="721757" y="3822978"/>
            <a:ext cx="7700486" cy="1499235"/>
          </a:xfrm>
          <a:prstGeom prst="roundRect">
            <a:avLst>
              <a:gd name="adj" fmla="val 4126"/>
            </a:avLst>
          </a:prstGeom>
          <a:solidFill>
            <a:srgbClr val="234A49"/>
          </a:solidFill>
          <a:ln/>
        </p:spPr>
      </p:sp>
      <p:sp>
        <p:nvSpPr>
          <p:cNvPr id="11" name="Text 7"/>
          <p:cNvSpPr/>
          <p:nvPr/>
        </p:nvSpPr>
        <p:spPr>
          <a:xfrm>
            <a:off x="927973" y="4029194"/>
            <a:ext cx="2426018" cy="303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88"/>
              </a:lnSpc>
              <a:buNone/>
            </a:pPr>
            <a:r>
              <a:rPr lang="en-US" sz="191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Objective</a:t>
            </a:r>
            <a:endParaRPr lang="en-US" sz="1910" dirty="0"/>
          </a:p>
        </p:txBody>
      </p:sp>
      <p:sp>
        <p:nvSpPr>
          <p:cNvPr id="12" name="Text 8"/>
          <p:cNvSpPr/>
          <p:nvPr/>
        </p:nvSpPr>
        <p:spPr>
          <a:xfrm>
            <a:off x="927973" y="4456152"/>
            <a:ext cx="7288054" cy="6598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8"/>
              </a:lnSpc>
              <a:buNone/>
            </a:pPr>
            <a:r>
              <a:rPr lang="en-US" sz="1624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goal is to fill the grid with digits from 1 to 9, ensuring that each row, column, and 3x3 sub-grid contains all the digits without any repetition.</a:t>
            </a:r>
            <a:endParaRPr lang="en-US" sz="1624" dirty="0"/>
          </a:p>
        </p:txBody>
      </p:sp>
      <p:sp>
        <p:nvSpPr>
          <p:cNvPr id="13" name="Shape 9"/>
          <p:cNvSpPr/>
          <p:nvPr/>
        </p:nvSpPr>
        <p:spPr>
          <a:xfrm>
            <a:off x="721757" y="5528429"/>
            <a:ext cx="7700486" cy="1499235"/>
          </a:xfrm>
          <a:prstGeom prst="roundRect">
            <a:avLst>
              <a:gd name="adj" fmla="val 4126"/>
            </a:avLst>
          </a:prstGeom>
          <a:solidFill>
            <a:srgbClr val="234A49"/>
          </a:solidFill>
          <a:ln/>
        </p:spPr>
      </p:sp>
      <p:sp>
        <p:nvSpPr>
          <p:cNvPr id="14" name="Text 10"/>
          <p:cNvSpPr/>
          <p:nvPr/>
        </p:nvSpPr>
        <p:spPr>
          <a:xfrm>
            <a:off x="927973" y="5734645"/>
            <a:ext cx="2426018" cy="303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88"/>
              </a:lnSpc>
              <a:buNone/>
            </a:pPr>
            <a:r>
              <a:rPr lang="en-US" sz="191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Difficulty Levels</a:t>
            </a:r>
            <a:endParaRPr lang="en-US" sz="1910" dirty="0"/>
          </a:p>
        </p:txBody>
      </p:sp>
      <p:sp>
        <p:nvSpPr>
          <p:cNvPr id="15" name="Text 11"/>
          <p:cNvSpPr/>
          <p:nvPr/>
        </p:nvSpPr>
        <p:spPr>
          <a:xfrm>
            <a:off x="927973" y="6161603"/>
            <a:ext cx="7288054" cy="6598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8"/>
              </a:lnSpc>
              <a:buNone/>
            </a:pPr>
            <a:r>
              <a:rPr lang="en-US" sz="1624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Sudoku puzzles come in varying difficulty levels, from easy to extremely challenging, providing a engaging experience for players of all skill levels.</a:t>
            </a:r>
            <a:endParaRPr lang="en-US" sz="162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177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48771" y="2828330"/>
            <a:ext cx="7794069" cy="5453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94"/>
              </a:lnSpc>
              <a:buNone/>
            </a:pPr>
            <a:r>
              <a:rPr lang="en-US" sz="3435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Importance of Sudoku Solver Visualizer</a:t>
            </a:r>
            <a:endParaRPr lang="en-US" sz="3435" dirty="0"/>
          </a:p>
        </p:txBody>
      </p:sp>
      <p:sp>
        <p:nvSpPr>
          <p:cNvPr id="6" name="Shape 3"/>
          <p:cNvSpPr/>
          <p:nvPr/>
        </p:nvSpPr>
        <p:spPr>
          <a:xfrm>
            <a:off x="7303651" y="3651766"/>
            <a:ext cx="23098" cy="4067294"/>
          </a:xfrm>
          <a:prstGeom prst="rect">
            <a:avLst/>
          </a:prstGeom>
          <a:solidFill>
            <a:srgbClr val="EF9C82"/>
          </a:solidFill>
          <a:ln/>
        </p:spPr>
      </p:sp>
      <p:sp>
        <p:nvSpPr>
          <p:cNvPr id="7" name="Shape 4"/>
          <p:cNvSpPr/>
          <p:nvPr/>
        </p:nvSpPr>
        <p:spPr>
          <a:xfrm>
            <a:off x="6457712" y="4057412"/>
            <a:ext cx="648891" cy="23098"/>
          </a:xfrm>
          <a:prstGeom prst="rect">
            <a:avLst/>
          </a:prstGeom>
          <a:solidFill>
            <a:srgbClr val="EF9C82"/>
          </a:solidFill>
          <a:ln/>
        </p:spPr>
      </p:sp>
      <p:sp>
        <p:nvSpPr>
          <p:cNvPr id="8" name="Shape 5"/>
          <p:cNvSpPr/>
          <p:nvPr/>
        </p:nvSpPr>
        <p:spPr>
          <a:xfrm>
            <a:off x="7106603" y="3860363"/>
            <a:ext cx="417195" cy="417195"/>
          </a:xfrm>
          <a:prstGeom prst="roundRect">
            <a:avLst>
              <a:gd name="adj" fmla="val 13334"/>
            </a:avLst>
          </a:prstGeom>
          <a:solidFill>
            <a:srgbClr val="234A49"/>
          </a:solidFill>
          <a:ln/>
        </p:spPr>
      </p:sp>
      <p:sp>
        <p:nvSpPr>
          <p:cNvPr id="9" name="Text 6"/>
          <p:cNvSpPr/>
          <p:nvPr/>
        </p:nvSpPr>
        <p:spPr>
          <a:xfrm>
            <a:off x="7268766" y="3937992"/>
            <a:ext cx="92750" cy="261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61"/>
              </a:lnSpc>
              <a:buNone/>
            </a:pPr>
            <a:r>
              <a:rPr lang="en-US" sz="206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061" dirty="0"/>
          </a:p>
        </p:txBody>
      </p:sp>
      <p:sp>
        <p:nvSpPr>
          <p:cNvPr id="10" name="Text 7"/>
          <p:cNvSpPr/>
          <p:nvPr/>
        </p:nvSpPr>
        <p:spPr>
          <a:xfrm>
            <a:off x="3929182" y="3837146"/>
            <a:ext cx="2366248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147"/>
              </a:lnSpc>
              <a:buNone/>
            </a:pPr>
            <a:r>
              <a:rPr lang="en-US" sz="1718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Enhance Understanding</a:t>
            </a:r>
            <a:endParaRPr lang="en-US" sz="1718" dirty="0"/>
          </a:p>
        </p:txBody>
      </p:sp>
      <p:sp>
        <p:nvSpPr>
          <p:cNvPr id="11" name="Text 8"/>
          <p:cNvSpPr/>
          <p:nvPr/>
        </p:nvSpPr>
        <p:spPr>
          <a:xfrm>
            <a:off x="2548771" y="4221004"/>
            <a:ext cx="3746659" cy="11863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36"/>
              </a:lnSpc>
              <a:buNone/>
            </a:pPr>
            <a:r>
              <a:rPr lang="en-US" sz="146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visualizer helps players understand the logical steps involved in solving Sudoku puzzles, making the process more transparent and educational.</a:t>
            </a:r>
            <a:endParaRPr lang="en-US" sz="1460" dirty="0"/>
          </a:p>
        </p:txBody>
      </p:sp>
      <p:sp>
        <p:nvSpPr>
          <p:cNvPr id="12" name="Shape 9"/>
          <p:cNvSpPr/>
          <p:nvPr/>
        </p:nvSpPr>
        <p:spPr>
          <a:xfrm>
            <a:off x="7523798" y="4984432"/>
            <a:ext cx="648891" cy="23098"/>
          </a:xfrm>
          <a:prstGeom prst="rect">
            <a:avLst/>
          </a:prstGeom>
          <a:solidFill>
            <a:srgbClr val="EF9C82"/>
          </a:solidFill>
          <a:ln/>
        </p:spPr>
      </p:sp>
      <p:sp>
        <p:nvSpPr>
          <p:cNvPr id="13" name="Shape 10"/>
          <p:cNvSpPr/>
          <p:nvPr/>
        </p:nvSpPr>
        <p:spPr>
          <a:xfrm>
            <a:off x="7106603" y="4787384"/>
            <a:ext cx="417195" cy="417195"/>
          </a:xfrm>
          <a:prstGeom prst="roundRect">
            <a:avLst>
              <a:gd name="adj" fmla="val 13334"/>
            </a:avLst>
          </a:prstGeom>
          <a:solidFill>
            <a:srgbClr val="234A49"/>
          </a:solidFill>
          <a:ln/>
        </p:spPr>
      </p:sp>
      <p:sp>
        <p:nvSpPr>
          <p:cNvPr id="14" name="Text 11"/>
          <p:cNvSpPr/>
          <p:nvPr/>
        </p:nvSpPr>
        <p:spPr>
          <a:xfrm>
            <a:off x="7244953" y="4865013"/>
            <a:ext cx="140375" cy="261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61"/>
              </a:lnSpc>
              <a:buNone/>
            </a:pPr>
            <a:r>
              <a:rPr lang="en-US" sz="206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061" dirty="0"/>
          </a:p>
        </p:txBody>
      </p:sp>
      <p:sp>
        <p:nvSpPr>
          <p:cNvPr id="15" name="Text 12"/>
          <p:cNvSpPr/>
          <p:nvPr/>
        </p:nvSpPr>
        <p:spPr>
          <a:xfrm>
            <a:off x="8334970" y="4764167"/>
            <a:ext cx="2181344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47"/>
              </a:lnSpc>
              <a:buNone/>
            </a:pPr>
            <a:r>
              <a:rPr lang="en-US" sz="1718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Improve Solving Skills</a:t>
            </a:r>
            <a:endParaRPr lang="en-US" sz="1718" dirty="0"/>
          </a:p>
        </p:txBody>
      </p:sp>
      <p:sp>
        <p:nvSpPr>
          <p:cNvPr id="16" name="Text 13"/>
          <p:cNvSpPr/>
          <p:nvPr/>
        </p:nvSpPr>
        <p:spPr>
          <a:xfrm>
            <a:off x="8334970" y="5148024"/>
            <a:ext cx="3746659" cy="8897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36"/>
              </a:lnSpc>
              <a:buNone/>
            </a:pPr>
            <a:r>
              <a:rPr lang="en-US" sz="146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By observing the solver's strategies, players can learn and apply effective techniques to improve their own Sudoku solving skills.</a:t>
            </a:r>
            <a:endParaRPr lang="en-US" sz="1460" dirty="0"/>
          </a:p>
        </p:txBody>
      </p:sp>
      <p:sp>
        <p:nvSpPr>
          <p:cNvPr id="17" name="Shape 14"/>
          <p:cNvSpPr/>
          <p:nvPr/>
        </p:nvSpPr>
        <p:spPr>
          <a:xfrm>
            <a:off x="6457712" y="6183749"/>
            <a:ext cx="648891" cy="23098"/>
          </a:xfrm>
          <a:prstGeom prst="rect">
            <a:avLst/>
          </a:prstGeom>
          <a:solidFill>
            <a:srgbClr val="EF9C82"/>
          </a:solidFill>
          <a:ln/>
        </p:spPr>
      </p:sp>
      <p:sp>
        <p:nvSpPr>
          <p:cNvPr id="18" name="Shape 15"/>
          <p:cNvSpPr/>
          <p:nvPr/>
        </p:nvSpPr>
        <p:spPr>
          <a:xfrm>
            <a:off x="7106603" y="5986701"/>
            <a:ext cx="417195" cy="417195"/>
          </a:xfrm>
          <a:prstGeom prst="roundRect">
            <a:avLst>
              <a:gd name="adj" fmla="val 13334"/>
            </a:avLst>
          </a:prstGeom>
          <a:solidFill>
            <a:srgbClr val="234A49"/>
          </a:solidFill>
          <a:ln/>
        </p:spPr>
      </p:sp>
      <p:sp>
        <p:nvSpPr>
          <p:cNvPr id="19" name="Text 16"/>
          <p:cNvSpPr/>
          <p:nvPr/>
        </p:nvSpPr>
        <p:spPr>
          <a:xfrm>
            <a:off x="7244001" y="6064329"/>
            <a:ext cx="142399" cy="261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61"/>
              </a:lnSpc>
              <a:buNone/>
            </a:pPr>
            <a:r>
              <a:rPr lang="en-US" sz="206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061" dirty="0"/>
          </a:p>
        </p:txBody>
      </p:sp>
      <p:sp>
        <p:nvSpPr>
          <p:cNvPr id="20" name="Text 17"/>
          <p:cNvSpPr/>
          <p:nvPr/>
        </p:nvSpPr>
        <p:spPr>
          <a:xfrm>
            <a:off x="4114086" y="5963483"/>
            <a:ext cx="2181344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147"/>
              </a:lnSpc>
              <a:buNone/>
            </a:pPr>
            <a:r>
              <a:rPr lang="en-US" sz="1718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Boost Confidence</a:t>
            </a:r>
            <a:endParaRPr lang="en-US" sz="1718" dirty="0"/>
          </a:p>
        </p:txBody>
      </p:sp>
      <p:sp>
        <p:nvSpPr>
          <p:cNvPr id="21" name="Text 18"/>
          <p:cNvSpPr/>
          <p:nvPr/>
        </p:nvSpPr>
        <p:spPr>
          <a:xfrm>
            <a:off x="2548771" y="6347341"/>
            <a:ext cx="3746659" cy="11863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36"/>
              </a:lnSpc>
              <a:buNone/>
            </a:pPr>
            <a:r>
              <a:rPr lang="en-US" sz="146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step-by-step visualization and successful puzzle completion can bolster players' confidence and encourage them to tackle more challenging Sudoku puzzles.</a:t>
            </a:r>
            <a:endParaRPr lang="en-US" sz="14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sp>
        <p:nvSpPr>
          <p:cNvPr id="4" name="Text 2"/>
          <p:cNvSpPr/>
          <p:nvPr/>
        </p:nvSpPr>
        <p:spPr>
          <a:xfrm>
            <a:off x="968693" y="2039541"/>
            <a:ext cx="7651313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Key Features of the Visualizer</a:t>
            </a:r>
            <a:endParaRPr lang="en-US" sz="4574" dirty="0"/>
          </a:p>
        </p:txBody>
      </p:sp>
      <p:sp>
        <p:nvSpPr>
          <p:cNvPr id="5" name="Text 3"/>
          <p:cNvSpPr/>
          <p:nvPr/>
        </p:nvSpPr>
        <p:spPr>
          <a:xfrm>
            <a:off x="968693" y="3382685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Interactive Grid</a:t>
            </a:r>
            <a:endParaRPr lang="en-US" sz="2287" dirty="0"/>
          </a:p>
        </p:txBody>
      </p:sp>
      <p:sp>
        <p:nvSpPr>
          <p:cNvPr id="6" name="Text 4"/>
          <p:cNvSpPr/>
          <p:nvPr/>
        </p:nvSpPr>
        <p:spPr>
          <a:xfrm>
            <a:off x="968693" y="3992642"/>
            <a:ext cx="382893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visualizer presents the Sudoku grid in an interactive format, allowing users to input their own puzzle or start with a pre-generated one.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407462" y="3382685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Solving Techniques</a:t>
            </a:r>
            <a:endParaRPr lang="en-US" sz="2287" dirty="0"/>
          </a:p>
        </p:txBody>
      </p:sp>
      <p:sp>
        <p:nvSpPr>
          <p:cNvPr id="8" name="Text 6"/>
          <p:cNvSpPr/>
          <p:nvPr/>
        </p:nvSpPr>
        <p:spPr>
          <a:xfrm>
            <a:off x="5407462" y="3992642"/>
            <a:ext cx="382893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visualizer demonstrates a variety of solving techniques, such as logical deduction, elimination, and pattern recognition, to guide users through the solving process.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46231" y="3382685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Customizable Settings</a:t>
            </a:r>
            <a:endParaRPr lang="en-US" sz="2287" dirty="0"/>
          </a:p>
        </p:txBody>
      </p:sp>
      <p:sp>
        <p:nvSpPr>
          <p:cNvPr id="10" name="Text 8"/>
          <p:cNvSpPr/>
          <p:nvPr/>
        </p:nvSpPr>
        <p:spPr>
          <a:xfrm>
            <a:off x="9846231" y="3992642"/>
            <a:ext cx="382893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Users can adjust the visualizer's settings, such as speed, level of detail, and feedback options, to tailor the experience to their preferences.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0794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952030" y="3183374"/>
            <a:ext cx="7288054" cy="6135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32"/>
              </a:lnSpc>
              <a:buNone/>
            </a:pPr>
            <a:r>
              <a:rPr lang="en-US" sz="3865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Algorithms and Techniques Used</a:t>
            </a:r>
            <a:endParaRPr lang="en-US" sz="3865" dirty="0"/>
          </a:p>
        </p:txBody>
      </p:sp>
      <p:sp>
        <p:nvSpPr>
          <p:cNvPr id="6" name="Shape 3"/>
          <p:cNvSpPr/>
          <p:nvPr/>
        </p:nvSpPr>
        <p:spPr>
          <a:xfrm>
            <a:off x="1952030" y="4344472"/>
            <a:ext cx="469344" cy="469344"/>
          </a:xfrm>
          <a:prstGeom prst="roundRect">
            <a:avLst>
              <a:gd name="adj" fmla="val 13336"/>
            </a:avLst>
          </a:prstGeom>
          <a:solidFill>
            <a:srgbClr val="234A49"/>
          </a:solidFill>
          <a:ln/>
        </p:spPr>
      </p:sp>
      <p:sp>
        <p:nvSpPr>
          <p:cNvPr id="7" name="Text 4"/>
          <p:cNvSpPr/>
          <p:nvPr/>
        </p:nvSpPr>
        <p:spPr>
          <a:xfrm>
            <a:off x="2134553" y="4431863"/>
            <a:ext cx="104299" cy="294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19"/>
              </a:lnSpc>
              <a:buNone/>
            </a:pPr>
            <a:r>
              <a:rPr lang="en-US" sz="2319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319" dirty="0"/>
          </a:p>
        </p:txBody>
      </p:sp>
      <p:sp>
        <p:nvSpPr>
          <p:cNvPr id="8" name="Text 5"/>
          <p:cNvSpPr/>
          <p:nvPr/>
        </p:nvSpPr>
        <p:spPr>
          <a:xfrm>
            <a:off x="2629972" y="4344472"/>
            <a:ext cx="2584728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16"/>
              </a:lnSpc>
              <a:buNone/>
            </a:pPr>
            <a:r>
              <a:rPr lang="en-US" sz="1933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Backtracking Algorithm</a:t>
            </a:r>
            <a:endParaRPr lang="en-US" sz="1933" dirty="0"/>
          </a:p>
        </p:txBody>
      </p:sp>
      <p:sp>
        <p:nvSpPr>
          <p:cNvPr id="9" name="Text 6"/>
          <p:cNvSpPr/>
          <p:nvPr/>
        </p:nvSpPr>
        <p:spPr>
          <a:xfrm>
            <a:off x="2629972" y="4776430"/>
            <a:ext cx="4580930" cy="10011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9"/>
              </a:lnSpc>
              <a:buNone/>
            </a:pPr>
            <a:r>
              <a:rPr lang="en-US" sz="1643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core of the solver, this algorithm systematically explores all possible solutions to find the correct one.</a:t>
            </a:r>
            <a:endParaRPr lang="en-US" sz="1643" dirty="0"/>
          </a:p>
        </p:txBody>
      </p:sp>
      <p:sp>
        <p:nvSpPr>
          <p:cNvPr id="10" name="Shape 7"/>
          <p:cNvSpPr/>
          <p:nvPr/>
        </p:nvSpPr>
        <p:spPr>
          <a:xfrm>
            <a:off x="7419499" y="4344472"/>
            <a:ext cx="469344" cy="469344"/>
          </a:xfrm>
          <a:prstGeom prst="roundRect">
            <a:avLst>
              <a:gd name="adj" fmla="val 13336"/>
            </a:avLst>
          </a:prstGeom>
          <a:solidFill>
            <a:srgbClr val="234A49"/>
          </a:solidFill>
          <a:ln/>
        </p:spPr>
      </p:sp>
      <p:sp>
        <p:nvSpPr>
          <p:cNvPr id="11" name="Text 8"/>
          <p:cNvSpPr/>
          <p:nvPr/>
        </p:nvSpPr>
        <p:spPr>
          <a:xfrm>
            <a:off x="7575233" y="4431863"/>
            <a:ext cx="157877" cy="294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19"/>
              </a:lnSpc>
              <a:buNone/>
            </a:pPr>
            <a:r>
              <a:rPr lang="en-US" sz="2319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319" dirty="0"/>
          </a:p>
        </p:txBody>
      </p:sp>
      <p:sp>
        <p:nvSpPr>
          <p:cNvPr id="12" name="Text 9"/>
          <p:cNvSpPr/>
          <p:nvPr/>
        </p:nvSpPr>
        <p:spPr>
          <a:xfrm>
            <a:off x="8097441" y="4344472"/>
            <a:ext cx="2546152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16"/>
              </a:lnSpc>
              <a:buNone/>
            </a:pPr>
            <a:r>
              <a:rPr lang="en-US" sz="1933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Constraint Propagation</a:t>
            </a:r>
            <a:endParaRPr lang="en-US" sz="1933" dirty="0"/>
          </a:p>
        </p:txBody>
      </p:sp>
      <p:sp>
        <p:nvSpPr>
          <p:cNvPr id="13" name="Text 10"/>
          <p:cNvSpPr/>
          <p:nvPr/>
        </p:nvSpPr>
        <p:spPr>
          <a:xfrm>
            <a:off x="8097441" y="4776430"/>
            <a:ext cx="4580930" cy="10011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9"/>
              </a:lnSpc>
              <a:buNone/>
            </a:pPr>
            <a:r>
              <a:rPr lang="en-US" sz="1643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This technique analyzes the grid to identify and eliminate invalid candidates, reducing the search space.</a:t>
            </a:r>
            <a:endParaRPr lang="en-US" sz="1643" dirty="0"/>
          </a:p>
        </p:txBody>
      </p:sp>
      <p:sp>
        <p:nvSpPr>
          <p:cNvPr id="14" name="Shape 11"/>
          <p:cNvSpPr/>
          <p:nvPr/>
        </p:nvSpPr>
        <p:spPr>
          <a:xfrm>
            <a:off x="1952030" y="6220897"/>
            <a:ext cx="469344" cy="469344"/>
          </a:xfrm>
          <a:prstGeom prst="roundRect">
            <a:avLst>
              <a:gd name="adj" fmla="val 13336"/>
            </a:avLst>
          </a:prstGeom>
          <a:solidFill>
            <a:srgbClr val="234A49"/>
          </a:solidFill>
          <a:ln/>
        </p:spPr>
      </p:sp>
      <p:sp>
        <p:nvSpPr>
          <p:cNvPr id="15" name="Text 12"/>
          <p:cNvSpPr/>
          <p:nvPr/>
        </p:nvSpPr>
        <p:spPr>
          <a:xfrm>
            <a:off x="2106573" y="6308288"/>
            <a:ext cx="160258" cy="294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19"/>
              </a:lnSpc>
              <a:buNone/>
            </a:pPr>
            <a:r>
              <a:rPr lang="en-US" sz="2319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319" dirty="0"/>
          </a:p>
        </p:txBody>
      </p:sp>
      <p:sp>
        <p:nvSpPr>
          <p:cNvPr id="16" name="Text 13"/>
          <p:cNvSpPr/>
          <p:nvPr/>
        </p:nvSpPr>
        <p:spPr>
          <a:xfrm>
            <a:off x="2629972" y="6220897"/>
            <a:ext cx="2521863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16"/>
              </a:lnSpc>
              <a:buNone/>
            </a:pPr>
            <a:r>
              <a:rPr lang="en-US" sz="1933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Heuristic Optimization</a:t>
            </a:r>
            <a:endParaRPr lang="en-US" sz="1933" dirty="0"/>
          </a:p>
        </p:txBody>
      </p:sp>
      <p:sp>
        <p:nvSpPr>
          <p:cNvPr id="17" name="Text 14"/>
          <p:cNvSpPr/>
          <p:nvPr/>
        </p:nvSpPr>
        <p:spPr>
          <a:xfrm>
            <a:off x="2629972" y="6652855"/>
            <a:ext cx="4580930" cy="10011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9"/>
              </a:lnSpc>
              <a:buNone/>
            </a:pPr>
            <a:r>
              <a:rPr lang="en-US" sz="1643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Advanced heuristics are employed to enhance the solver's efficiency and speed, making it more robust.</a:t>
            </a:r>
            <a:endParaRPr lang="en-US" sz="1643" dirty="0"/>
          </a:p>
        </p:txBody>
      </p:sp>
      <p:sp>
        <p:nvSpPr>
          <p:cNvPr id="18" name="Shape 15"/>
          <p:cNvSpPr/>
          <p:nvPr/>
        </p:nvSpPr>
        <p:spPr>
          <a:xfrm>
            <a:off x="7419499" y="6220897"/>
            <a:ext cx="469344" cy="469344"/>
          </a:xfrm>
          <a:prstGeom prst="roundRect">
            <a:avLst>
              <a:gd name="adj" fmla="val 13336"/>
            </a:avLst>
          </a:prstGeom>
          <a:solidFill>
            <a:srgbClr val="234A49"/>
          </a:solidFill>
          <a:ln/>
        </p:spPr>
      </p:sp>
      <p:sp>
        <p:nvSpPr>
          <p:cNvPr id="19" name="Text 16"/>
          <p:cNvSpPr/>
          <p:nvPr/>
        </p:nvSpPr>
        <p:spPr>
          <a:xfrm>
            <a:off x="7579281" y="6308288"/>
            <a:ext cx="149662" cy="294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19"/>
              </a:lnSpc>
              <a:buNone/>
            </a:pPr>
            <a:r>
              <a:rPr lang="en-US" sz="2319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4</a:t>
            </a:r>
            <a:endParaRPr lang="en-US" sz="2319" dirty="0"/>
          </a:p>
        </p:txBody>
      </p:sp>
      <p:sp>
        <p:nvSpPr>
          <p:cNvPr id="20" name="Text 17"/>
          <p:cNvSpPr/>
          <p:nvPr/>
        </p:nvSpPr>
        <p:spPr>
          <a:xfrm>
            <a:off x="8097441" y="6220897"/>
            <a:ext cx="2750820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16"/>
              </a:lnSpc>
              <a:buNone/>
            </a:pPr>
            <a:r>
              <a:rPr lang="en-US" sz="1933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Visualization Techniques</a:t>
            </a:r>
            <a:endParaRPr lang="en-US" sz="1933" dirty="0"/>
          </a:p>
        </p:txBody>
      </p:sp>
      <p:sp>
        <p:nvSpPr>
          <p:cNvPr id="21" name="Text 18"/>
          <p:cNvSpPr/>
          <p:nvPr/>
        </p:nvSpPr>
        <p:spPr>
          <a:xfrm>
            <a:off x="8097441" y="6652855"/>
            <a:ext cx="4580930" cy="10011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9"/>
              </a:lnSpc>
              <a:buNone/>
            </a:pPr>
            <a:r>
              <a:rPr lang="en-US" sz="1643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visualizer utilizes various visual cues, animations, and UI elements to provide a seamless and engaging user experience.</a:t>
            </a:r>
            <a:endParaRPr lang="en-US" sz="1643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04" y="2433042"/>
            <a:ext cx="5045273" cy="336351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03977" y="899755"/>
            <a:ext cx="7492127" cy="5188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87"/>
              </a:lnSpc>
              <a:buNone/>
            </a:pPr>
            <a:r>
              <a:rPr lang="en-US" sz="3269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Step-by-Step Walkthrough of the Solver</a:t>
            </a:r>
            <a:endParaRPr lang="en-US" sz="3269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977" y="1683306"/>
            <a:ext cx="882253" cy="141160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250906" y="1859756"/>
            <a:ext cx="2075974" cy="2595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43"/>
              </a:lnSpc>
              <a:buNone/>
            </a:pPr>
            <a:r>
              <a:rPr lang="en-US" sz="1635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Input Puzzle</a:t>
            </a:r>
            <a:endParaRPr lang="en-US" sz="1635" dirty="0"/>
          </a:p>
        </p:txBody>
      </p:sp>
      <p:sp>
        <p:nvSpPr>
          <p:cNvPr id="9" name="Text 4"/>
          <p:cNvSpPr/>
          <p:nvPr/>
        </p:nvSpPr>
        <p:spPr>
          <a:xfrm>
            <a:off x="7250906" y="2225159"/>
            <a:ext cx="6761917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1389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Users can input a Sudoku puzzle by filling the grid or selecting a pre-generated one.</a:t>
            </a:r>
            <a:endParaRPr lang="en-US" sz="1389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977" y="3094911"/>
            <a:ext cx="882253" cy="141160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250906" y="3271361"/>
            <a:ext cx="2075974" cy="2595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43"/>
              </a:lnSpc>
              <a:buNone/>
            </a:pPr>
            <a:r>
              <a:rPr lang="en-US" sz="1635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Analyze Grid</a:t>
            </a:r>
            <a:endParaRPr lang="en-US" sz="1635" dirty="0"/>
          </a:p>
        </p:txBody>
      </p:sp>
      <p:sp>
        <p:nvSpPr>
          <p:cNvPr id="12" name="Text 6"/>
          <p:cNvSpPr/>
          <p:nvPr/>
        </p:nvSpPr>
        <p:spPr>
          <a:xfrm>
            <a:off x="7250906" y="3636764"/>
            <a:ext cx="6761917" cy="564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1389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solver examines the grid, identifying valid candidates and applying constraint propagation.</a:t>
            </a:r>
            <a:endParaRPr lang="en-US" sz="1389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3977" y="4506516"/>
            <a:ext cx="882253" cy="141160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250906" y="4682966"/>
            <a:ext cx="2075974" cy="2595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43"/>
              </a:lnSpc>
              <a:buNone/>
            </a:pPr>
            <a:r>
              <a:rPr lang="en-US" sz="1635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Apply Algorithms</a:t>
            </a:r>
            <a:endParaRPr lang="en-US" sz="1635" dirty="0"/>
          </a:p>
        </p:txBody>
      </p:sp>
      <p:sp>
        <p:nvSpPr>
          <p:cNvPr id="15" name="Text 8"/>
          <p:cNvSpPr/>
          <p:nvPr/>
        </p:nvSpPr>
        <p:spPr>
          <a:xfrm>
            <a:off x="7250906" y="5048369"/>
            <a:ext cx="6761917" cy="564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1389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solver utilizes backtracking and heuristic optimization to systematically explore and find the solution.</a:t>
            </a:r>
            <a:endParaRPr lang="en-US" sz="1389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3977" y="5918121"/>
            <a:ext cx="882253" cy="1411605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7250906" y="6094571"/>
            <a:ext cx="2075974" cy="2595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43"/>
              </a:lnSpc>
              <a:buNone/>
            </a:pPr>
            <a:r>
              <a:rPr lang="en-US" sz="1635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Visualize Steps</a:t>
            </a:r>
            <a:endParaRPr lang="en-US" sz="1635" dirty="0"/>
          </a:p>
        </p:txBody>
      </p:sp>
      <p:sp>
        <p:nvSpPr>
          <p:cNvPr id="18" name="Text 10"/>
          <p:cNvSpPr/>
          <p:nvPr/>
        </p:nvSpPr>
        <p:spPr>
          <a:xfrm>
            <a:off x="7250906" y="6459974"/>
            <a:ext cx="6761917" cy="564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1389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visualizer animates and highlights each step of the solving process, providing a clear understanding.</a:t>
            </a:r>
            <a:endParaRPr lang="en-US" sz="138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981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4534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69256" y="3349228"/>
            <a:ext cx="7407354" cy="6460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87"/>
              </a:lnSpc>
              <a:buNone/>
            </a:pPr>
            <a:r>
              <a:rPr lang="en-US" sz="4069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Visualization and User Interface</a:t>
            </a:r>
            <a:endParaRPr lang="en-US" sz="4069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256" y="4324707"/>
            <a:ext cx="548997" cy="54899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69256" y="5093256"/>
            <a:ext cx="2575798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3"/>
              </a:lnSpc>
              <a:buNone/>
            </a:pPr>
            <a:r>
              <a:rPr lang="en-US" sz="2035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Interactive Grid</a:t>
            </a:r>
            <a:endParaRPr lang="en-US" sz="2035" dirty="0"/>
          </a:p>
        </p:txBody>
      </p:sp>
      <p:sp>
        <p:nvSpPr>
          <p:cNvPr id="8" name="Text 4"/>
          <p:cNvSpPr/>
          <p:nvPr/>
        </p:nvSpPr>
        <p:spPr>
          <a:xfrm>
            <a:off x="1669256" y="5547836"/>
            <a:ext cx="2575798" cy="1757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7"/>
              </a:lnSpc>
              <a:buNone/>
            </a:pPr>
            <a:r>
              <a:rPr lang="en-US" sz="1729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Sudoku grid is displayed in a clear and intuitive format, allowing users to interact with the puzzle.</a:t>
            </a:r>
            <a:endParaRPr lang="en-US" sz="1729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500" y="4324707"/>
            <a:ext cx="548997" cy="54899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574500" y="5093256"/>
            <a:ext cx="2575917" cy="6457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3"/>
              </a:lnSpc>
              <a:buNone/>
            </a:pPr>
            <a:r>
              <a:rPr lang="en-US" sz="2035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Step-by-Step Visualization</a:t>
            </a:r>
            <a:endParaRPr lang="en-US" sz="2035" dirty="0"/>
          </a:p>
        </p:txBody>
      </p:sp>
      <p:sp>
        <p:nvSpPr>
          <p:cNvPr id="11" name="Text 6"/>
          <p:cNvSpPr/>
          <p:nvPr/>
        </p:nvSpPr>
        <p:spPr>
          <a:xfrm>
            <a:off x="4574500" y="5870734"/>
            <a:ext cx="2575917" cy="14058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7"/>
              </a:lnSpc>
              <a:buNone/>
            </a:pPr>
            <a:r>
              <a:rPr lang="en-US" sz="1729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solver's progress is animated, highlighting each move and the logic behind it.</a:t>
            </a:r>
            <a:endParaRPr lang="en-US" sz="1729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9863" y="4324707"/>
            <a:ext cx="548997" cy="54899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79863" y="5093256"/>
            <a:ext cx="2575917" cy="6457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3"/>
              </a:lnSpc>
              <a:buNone/>
            </a:pPr>
            <a:r>
              <a:rPr lang="en-US" sz="2035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Feedback and Guidance</a:t>
            </a:r>
            <a:endParaRPr lang="en-US" sz="2035" dirty="0"/>
          </a:p>
        </p:txBody>
      </p:sp>
      <p:sp>
        <p:nvSpPr>
          <p:cNvPr id="14" name="Text 8"/>
          <p:cNvSpPr/>
          <p:nvPr/>
        </p:nvSpPr>
        <p:spPr>
          <a:xfrm>
            <a:off x="7479863" y="5870734"/>
            <a:ext cx="2575917" cy="1757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7"/>
              </a:lnSpc>
              <a:buNone/>
            </a:pPr>
            <a:r>
              <a:rPr lang="en-US" sz="1729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visualizer provides real-time feedback and guidance to help users understand the solving process.</a:t>
            </a:r>
            <a:endParaRPr lang="en-US" sz="1729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5227" y="4324707"/>
            <a:ext cx="548997" cy="54899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0385227" y="5093256"/>
            <a:ext cx="2575917" cy="6457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3"/>
              </a:lnSpc>
              <a:buNone/>
            </a:pPr>
            <a:r>
              <a:rPr lang="en-US" sz="2035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Customizable Settings</a:t>
            </a:r>
            <a:endParaRPr lang="en-US" sz="2035" dirty="0"/>
          </a:p>
        </p:txBody>
      </p:sp>
      <p:sp>
        <p:nvSpPr>
          <p:cNvPr id="17" name="Text 10"/>
          <p:cNvSpPr/>
          <p:nvPr/>
        </p:nvSpPr>
        <p:spPr>
          <a:xfrm>
            <a:off x="10385227" y="5870734"/>
            <a:ext cx="2575917" cy="1757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7"/>
              </a:lnSpc>
              <a:buNone/>
            </a:pPr>
            <a:r>
              <a:rPr lang="en-US" sz="1729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Users can adjust the visualizer's speed, level of detail, and other preferences to suit their needs.</a:t>
            </a:r>
            <a:endParaRPr lang="en-US" sz="1729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79" y="2219325"/>
            <a:ext cx="5054441" cy="379083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91238" y="1261467"/>
            <a:ext cx="7014686" cy="5081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02"/>
              </a:lnSpc>
              <a:buNone/>
            </a:pPr>
            <a:r>
              <a:rPr lang="en-US" sz="3202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Conclusion and Future Enhancements</a:t>
            </a:r>
            <a:endParaRPr lang="en-US" sz="3202" dirty="0"/>
          </a:p>
        </p:txBody>
      </p:sp>
      <p:sp>
        <p:nvSpPr>
          <p:cNvPr id="7" name="Shape 3"/>
          <p:cNvSpPr/>
          <p:nvPr/>
        </p:nvSpPr>
        <p:spPr>
          <a:xfrm>
            <a:off x="6091238" y="2223135"/>
            <a:ext cx="388739" cy="388739"/>
          </a:xfrm>
          <a:prstGeom prst="roundRect">
            <a:avLst>
              <a:gd name="adj" fmla="val 13337"/>
            </a:avLst>
          </a:prstGeom>
          <a:solidFill>
            <a:srgbClr val="234A49"/>
          </a:solidFill>
          <a:ln/>
        </p:spPr>
      </p:sp>
      <p:sp>
        <p:nvSpPr>
          <p:cNvPr id="8" name="Text 4"/>
          <p:cNvSpPr/>
          <p:nvPr/>
        </p:nvSpPr>
        <p:spPr>
          <a:xfrm>
            <a:off x="6242447" y="2295525"/>
            <a:ext cx="86320" cy="243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21"/>
              </a:lnSpc>
              <a:buNone/>
            </a:pPr>
            <a:r>
              <a:rPr lang="en-US" sz="192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1921" dirty="0"/>
          </a:p>
        </p:txBody>
      </p:sp>
      <p:sp>
        <p:nvSpPr>
          <p:cNvPr id="9" name="Text 5"/>
          <p:cNvSpPr/>
          <p:nvPr/>
        </p:nvSpPr>
        <p:spPr>
          <a:xfrm>
            <a:off x="6652736" y="2223135"/>
            <a:ext cx="2274689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01"/>
              </a:lnSpc>
              <a:buNone/>
            </a:pPr>
            <a:r>
              <a:rPr lang="en-US" sz="160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Comprehensive Solution</a:t>
            </a:r>
            <a:endParaRPr lang="en-US" sz="1601" dirty="0"/>
          </a:p>
        </p:txBody>
      </p:sp>
      <p:sp>
        <p:nvSpPr>
          <p:cNvPr id="10" name="Text 6"/>
          <p:cNvSpPr/>
          <p:nvPr/>
        </p:nvSpPr>
        <p:spPr>
          <a:xfrm>
            <a:off x="6652736" y="2580918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Sudoku Solver Visualizer provides a comprehensive and engaging solution for understanding and mastering Sudoku puzzles.</a:t>
            </a:r>
            <a:endParaRPr lang="en-US" sz="1361" dirty="0"/>
          </a:p>
        </p:txBody>
      </p:sp>
      <p:sp>
        <p:nvSpPr>
          <p:cNvPr id="11" name="Shape 7"/>
          <p:cNvSpPr/>
          <p:nvPr/>
        </p:nvSpPr>
        <p:spPr>
          <a:xfrm>
            <a:off x="6091238" y="3501152"/>
            <a:ext cx="388739" cy="388739"/>
          </a:xfrm>
          <a:prstGeom prst="roundRect">
            <a:avLst>
              <a:gd name="adj" fmla="val 13337"/>
            </a:avLst>
          </a:prstGeom>
          <a:solidFill>
            <a:srgbClr val="234A49"/>
          </a:solidFill>
          <a:ln/>
        </p:spPr>
      </p:sp>
      <p:sp>
        <p:nvSpPr>
          <p:cNvPr id="12" name="Text 8"/>
          <p:cNvSpPr/>
          <p:nvPr/>
        </p:nvSpPr>
        <p:spPr>
          <a:xfrm>
            <a:off x="6220182" y="3573542"/>
            <a:ext cx="130731" cy="243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21"/>
              </a:lnSpc>
              <a:buNone/>
            </a:pPr>
            <a:r>
              <a:rPr lang="en-US" sz="192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1921" dirty="0"/>
          </a:p>
        </p:txBody>
      </p:sp>
      <p:sp>
        <p:nvSpPr>
          <p:cNvPr id="13" name="Text 9"/>
          <p:cNvSpPr/>
          <p:nvPr/>
        </p:nvSpPr>
        <p:spPr>
          <a:xfrm>
            <a:off x="6652736" y="3501152"/>
            <a:ext cx="2389346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01"/>
              </a:lnSpc>
              <a:buNone/>
            </a:pPr>
            <a:r>
              <a:rPr lang="en-US" sz="160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Continuous Improvement</a:t>
            </a:r>
            <a:endParaRPr lang="en-US" sz="1601" dirty="0"/>
          </a:p>
        </p:txBody>
      </p:sp>
      <p:sp>
        <p:nvSpPr>
          <p:cNvPr id="14" name="Text 10"/>
          <p:cNvSpPr/>
          <p:nvPr/>
        </p:nvSpPr>
        <p:spPr>
          <a:xfrm>
            <a:off x="6652736" y="3858935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project team is committed to regularly updating and enhancing the visualizer based on user feedback and emerging trends.</a:t>
            </a:r>
            <a:endParaRPr lang="en-US" sz="1361" dirty="0"/>
          </a:p>
        </p:txBody>
      </p:sp>
      <p:sp>
        <p:nvSpPr>
          <p:cNvPr id="15" name="Shape 11"/>
          <p:cNvSpPr/>
          <p:nvPr/>
        </p:nvSpPr>
        <p:spPr>
          <a:xfrm>
            <a:off x="6091238" y="4779169"/>
            <a:ext cx="388739" cy="388739"/>
          </a:xfrm>
          <a:prstGeom prst="roundRect">
            <a:avLst>
              <a:gd name="adj" fmla="val 13337"/>
            </a:avLst>
          </a:prstGeom>
          <a:solidFill>
            <a:srgbClr val="234A49"/>
          </a:solidFill>
          <a:ln/>
        </p:spPr>
      </p:sp>
      <p:sp>
        <p:nvSpPr>
          <p:cNvPr id="16" name="Text 12"/>
          <p:cNvSpPr/>
          <p:nvPr/>
        </p:nvSpPr>
        <p:spPr>
          <a:xfrm>
            <a:off x="6219230" y="4851559"/>
            <a:ext cx="132755" cy="243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21"/>
              </a:lnSpc>
              <a:buNone/>
            </a:pPr>
            <a:r>
              <a:rPr lang="en-US" sz="192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1921" dirty="0"/>
          </a:p>
        </p:txBody>
      </p:sp>
      <p:sp>
        <p:nvSpPr>
          <p:cNvPr id="17" name="Text 13"/>
          <p:cNvSpPr/>
          <p:nvPr/>
        </p:nvSpPr>
        <p:spPr>
          <a:xfrm>
            <a:off x="6652736" y="4779169"/>
            <a:ext cx="2170509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01"/>
              </a:lnSpc>
              <a:buNone/>
            </a:pPr>
            <a:r>
              <a:rPr lang="en-US" sz="160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Expanded Functionality</a:t>
            </a:r>
            <a:endParaRPr lang="en-US" sz="1601" dirty="0"/>
          </a:p>
        </p:txBody>
      </p:sp>
      <p:sp>
        <p:nvSpPr>
          <p:cNvPr id="18" name="Text 14"/>
          <p:cNvSpPr/>
          <p:nvPr/>
        </p:nvSpPr>
        <p:spPr>
          <a:xfrm>
            <a:off x="6652736" y="5136952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Future versions may include features like puzzle generation, difficulty level adjustment, and integration with mobile platforms.</a:t>
            </a:r>
            <a:endParaRPr lang="en-US" sz="1361" dirty="0"/>
          </a:p>
        </p:txBody>
      </p:sp>
      <p:sp>
        <p:nvSpPr>
          <p:cNvPr id="19" name="Shape 15"/>
          <p:cNvSpPr/>
          <p:nvPr/>
        </p:nvSpPr>
        <p:spPr>
          <a:xfrm>
            <a:off x="6091238" y="6057186"/>
            <a:ext cx="388739" cy="388739"/>
          </a:xfrm>
          <a:prstGeom prst="roundRect">
            <a:avLst>
              <a:gd name="adj" fmla="val 13337"/>
            </a:avLst>
          </a:prstGeom>
          <a:solidFill>
            <a:srgbClr val="234A49"/>
          </a:solidFill>
          <a:ln/>
        </p:spPr>
      </p:sp>
      <p:sp>
        <p:nvSpPr>
          <p:cNvPr id="20" name="Text 16"/>
          <p:cNvSpPr/>
          <p:nvPr/>
        </p:nvSpPr>
        <p:spPr>
          <a:xfrm>
            <a:off x="6223635" y="6129576"/>
            <a:ext cx="123944" cy="243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21"/>
              </a:lnSpc>
              <a:buNone/>
            </a:pPr>
            <a:r>
              <a:rPr lang="en-US" sz="192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4</a:t>
            </a:r>
            <a:endParaRPr lang="en-US" sz="1921" dirty="0"/>
          </a:p>
        </p:txBody>
      </p:sp>
      <p:sp>
        <p:nvSpPr>
          <p:cNvPr id="21" name="Text 17"/>
          <p:cNvSpPr/>
          <p:nvPr/>
        </p:nvSpPr>
        <p:spPr>
          <a:xfrm>
            <a:off x="6652736" y="6057186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01"/>
              </a:lnSpc>
              <a:buNone/>
            </a:pPr>
            <a:r>
              <a:rPr lang="en-US" sz="160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Broader Impact</a:t>
            </a:r>
            <a:endParaRPr lang="en-US" sz="1601" dirty="0"/>
          </a:p>
        </p:txBody>
      </p:sp>
      <p:sp>
        <p:nvSpPr>
          <p:cNvPr id="22" name="Text 18"/>
          <p:cNvSpPr/>
          <p:nvPr/>
        </p:nvSpPr>
        <p:spPr>
          <a:xfrm>
            <a:off x="6652736" y="6414968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Sudoku Solver Visualizer has the potential to inspire and educate users, promoting logical thinking and problem-solving skills.</a:t>
            </a:r>
            <a:endParaRPr lang="en-US" sz="136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79" y="2219325"/>
            <a:ext cx="5054441" cy="379083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91238" y="1261467"/>
            <a:ext cx="7014686" cy="54975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02"/>
              </a:lnSpc>
              <a:buNone/>
            </a:pPr>
            <a:endParaRPr lang="en-US" sz="3202" dirty="0"/>
          </a:p>
        </p:txBody>
      </p:sp>
      <p:sp>
        <p:nvSpPr>
          <p:cNvPr id="8" name="Text 4"/>
          <p:cNvSpPr/>
          <p:nvPr/>
        </p:nvSpPr>
        <p:spPr>
          <a:xfrm>
            <a:off x="6242447" y="2295525"/>
            <a:ext cx="86320" cy="243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21"/>
              </a:lnSpc>
              <a:buNone/>
            </a:pPr>
            <a:endParaRPr lang="en-US" sz="1921" dirty="0"/>
          </a:p>
        </p:txBody>
      </p:sp>
      <p:sp>
        <p:nvSpPr>
          <p:cNvPr id="9" name="Text 5"/>
          <p:cNvSpPr/>
          <p:nvPr/>
        </p:nvSpPr>
        <p:spPr>
          <a:xfrm>
            <a:off x="6652736" y="2223135"/>
            <a:ext cx="2274689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01"/>
              </a:lnSpc>
              <a:buNone/>
            </a:pPr>
            <a:endParaRPr lang="en-US" sz="1601" dirty="0"/>
          </a:p>
        </p:txBody>
      </p:sp>
      <p:sp>
        <p:nvSpPr>
          <p:cNvPr id="10" name="Text 6"/>
          <p:cNvSpPr/>
          <p:nvPr/>
        </p:nvSpPr>
        <p:spPr>
          <a:xfrm>
            <a:off x="6652736" y="2580918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endParaRPr lang="en-US" sz="1361" dirty="0"/>
          </a:p>
        </p:txBody>
      </p:sp>
      <p:sp>
        <p:nvSpPr>
          <p:cNvPr id="13" name="Text 9"/>
          <p:cNvSpPr/>
          <p:nvPr/>
        </p:nvSpPr>
        <p:spPr>
          <a:xfrm>
            <a:off x="6652736" y="3501152"/>
            <a:ext cx="2389346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01"/>
              </a:lnSpc>
              <a:buNone/>
            </a:pPr>
            <a:endParaRPr lang="en-US" sz="1601" dirty="0"/>
          </a:p>
        </p:txBody>
      </p:sp>
      <p:sp>
        <p:nvSpPr>
          <p:cNvPr id="14" name="Text 10"/>
          <p:cNvSpPr/>
          <p:nvPr/>
        </p:nvSpPr>
        <p:spPr>
          <a:xfrm>
            <a:off x="6652736" y="3858935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endParaRPr lang="en-US" sz="1361" dirty="0"/>
          </a:p>
        </p:txBody>
      </p:sp>
      <p:sp>
        <p:nvSpPr>
          <p:cNvPr id="16" name="Text 12"/>
          <p:cNvSpPr/>
          <p:nvPr/>
        </p:nvSpPr>
        <p:spPr>
          <a:xfrm>
            <a:off x="6219230" y="4851559"/>
            <a:ext cx="132755" cy="243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21"/>
              </a:lnSpc>
              <a:buNone/>
            </a:pPr>
            <a:endParaRPr lang="en-US" sz="1921" dirty="0"/>
          </a:p>
        </p:txBody>
      </p:sp>
      <p:sp>
        <p:nvSpPr>
          <p:cNvPr id="17" name="Text 13"/>
          <p:cNvSpPr/>
          <p:nvPr/>
        </p:nvSpPr>
        <p:spPr>
          <a:xfrm>
            <a:off x="6652736" y="4779169"/>
            <a:ext cx="2170509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01"/>
              </a:lnSpc>
              <a:buNone/>
            </a:pPr>
            <a:endParaRPr lang="en-US" sz="1601" dirty="0"/>
          </a:p>
        </p:txBody>
      </p:sp>
      <p:sp>
        <p:nvSpPr>
          <p:cNvPr id="18" name="Text 14"/>
          <p:cNvSpPr/>
          <p:nvPr/>
        </p:nvSpPr>
        <p:spPr>
          <a:xfrm>
            <a:off x="6652736" y="5136952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endParaRPr lang="en-US" sz="1361" dirty="0"/>
          </a:p>
        </p:txBody>
      </p:sp>
      <p:sp>
        <p:nvSpPr>
          <p:cNvPr id="20" name="Text 16"/>
          <p:cNvSpPr/>
          <p:nvPr/>
        </p:nvSpPr>
        <p:spPr>
          <a:xfrm>
            <a:off x="6223635" y="6129576"/>
            <a:ext cx="123944" cy="243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21"/>
              </a:lnSpc>
              <a:buNone/>
            </a:pPr>
            <a:endParaRPr lang="en-US" sz="1921" dirty="0"/>
          </a:p>
        </p:txBody>
      </p:sp>
      <p:sp>
        <p:nvSpPr>
          <p:cNvPr id="21" name="Text 17"/>
          <p:cNvSpPr/>
          <p:nvPr/>
        </p:nvSpPr>
        <p:spPr>
          <a:xfrm>
            <a:off x="6652736" y="6057186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01"/>
              </a:lnSpc>
              <a:buNone/>
            </a:pPr>
            <a:endParaRPr lang="en-US" sz="1601" dirty="0"/>
          </a:p>
        </p:txBody>
      </p:sp>
      <p:sp>
        <p:nvSpPr>
          <p:cNvPr id="22" name="Text 18"/>
          <p:cNvSpPr/>
          <p:nvPr/>
        </p:nvSpPr>
        <p:spPr>
          <a:xfrm>
            <a:off x="6652736" y="6414968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endParaRPr lang="en-US" sz="136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42BEEE-E34F-86C0-11CE-CE7EBE1AEEC3}"/>
              </a:ext>
            </a:extLst>
          </p:cNvPr>
          <p:cNvSpPr txBox="1"/>
          <p:nvPr/>
        </p:nvSpPr>
        <p:spPr>
          <a:xfrm>
            <a:off x="7301479" y="2826244"/>
            <a:ext cx="7436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D9BE"/>
                </a:solidFill>
              </a:rPr>
              <a:t>THANK</a:t>
            </a:r>
            <a:r>
              <a:rPr lang="en-US" dirty="0">
                <a:solidFill>
                  <a:srgbClr val="FFD9BE"/>
                </a:solidFill>
              </a:rPr>
              <a:t>  </a:t>
            </a:r>
            <a:r>
              <a:rPr lang="en-US" sz="9600" dirty="0">
                <a:solidFill>
                  <a:srgbClr val="FFD9BE"/>
                </a:solidFill>
              </a:rPr>
              <a:t>YOU</a:t>
            </a:r>
            <a:endParaRPr lang="en-IN" sz="9600" dirty="0">
              <a:solidFill>
                <a:srgbClr val="FFD9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7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668</Words>
  <Application>Microsoft Office PowerPoint</Application>
  <PresentationFormat>Custom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Quattrocento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Navam Sharma</cp:lastModifiedBy>
  <cp:revision>2</cp:revision>
  <dcterms:created xsi:type="dcterms:W3CDTF">2024-07-11T08:25:05Z</dcterms:created>
  <dcterms:modified xsi:type="dcterms:W3CDTF">2024-07-11T08:34:22Z</dcterms:modified>
</cp:coreProperties>
</file>