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3"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7" d="100"/>
          <a:sy n="47" d="100"/>
        </p:scale>
        <p:origin x="1027" y="4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02-04-2024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330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776516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4216674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747283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506372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3104173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81615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291B17-9318-49DB-B28B-6E5994AE9581}"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46433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DD82B9-B8EE-4375-B6FF-88FA6ABB15D9}"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6008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60404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633987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pPr/>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634347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pPr/>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27352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05804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186244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4/2/2024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060746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D291B17-9318-49DB-B28B-6E5994AE9581}" type="datetime1">
              <a:rPr lang="en-US" smtClean="0"/>
              <a:pPr/>
              <a:t>4/2/2024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a16="http://schemas.microsoft.com/office/drawing/2014/main" id="{E457303B-5579-2063-35E1-F7CDF5899B3C}"/>
              </a:ext>
            </a:extLst>
          </p:cNvPr>
          <p:cNvPicPr>
            <a:picLocks noChangeAspect="1"/>
          </p:cNvPicPr>
          <p:nvPr userDrawn="1"/>
        </p:nvPicPr>
        <p:blipFill>
          <a:blip r:embed="rId18"/>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607321834"/>
      </p:ext>
    </p:extLst>
  </p:cSld>
  <p:clrMap bg1="dk1" tx1="lt1" bg2="dk2" tx2="lt2" accent1="accent1" accent2="accent2" accent3="accent3" accent4="accent4" accent5="accent5" accent6="accent6" hlink="hlink" folHlink="folHlink"/>
  <p:sldLayoutIdLst>
    <p:sldLayoutId id="2147483834" r:id="rId1"/>
    <p:sldLayoutId id="2147483835" r:id="rId2"/>
    <p:sldLayoutId id="2147483836" r:id="rId3"/>
    <p:sldLayoutId id="2147483837" r:id="rId4"/>
    <p:sldLayoutId id="2147483838" r:id="rId5"/>
    <p:sldLayoutId id="2147483839" r:id="rId6"/>
    <p:sldLayoutId id="2147483840" r:id="rId7"/>
    <p:sldLayoutId id="2147483841" r:id="rId8"/>
    <p:sldLayoutId id="2147483842" r:id="rId9"/>
    <p:sldLayoutId id="2147483843" r:id="rId10"/>
    <p:sldLayoutId id="2147483844" r:id="rId11"/>
    <p:sldLayoutId id="2147483845" r:id="rId12"/>
    <p:sldLayoutId id="2147483846" r:id="rId13"/>
    <p:sldLayoutId id="2147483847" r:id="rId14"/>
    <p:sldLayoutId id="2147483848" r:id="rId15"/>
    <p:sldLayoutId id="2147483849"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KEYLOGGER PROJECT</a:t>
            </a:r>
          </a:p>
        </p:txBody>
      </p:sp>
      <p:sp>
        <p:nvSpPr>
          <p:cNvPr id="4" name="TextBox 3"/>
          <p:cNvSpPr txBox="1"/>
          <p:nvPr/>
        </p:nvSpPr>
        <p:spPr>
          <a:xfrm>
            <a:off x="1333501" y="4191000"/>
            <a:ext cx="9982200" cy="2246769"/>
          </a:xfrm>
          <a:prstGeom prst="rect">
            <a:avLst/>
          </a:prstGeom>
          <a:noFill/>
        </p:spPr>
        <p:txBody>
          <a:bodyPr wrap="square" lIns="91440" tIns="45720" rIns="91440" bIns="45720" rtlCol="0" anchor="t">
            <a:spAutoFit/>
          </a:bodyPr>
          <a:lstStyle/>
          <a:p>
            <a:r>
              <a:rPr lang="en-US" sz="2000" b="1" dirty="0">
                <a:solidFill>
                  <a:schemeClr val="tx1">
                    <a:lumMod val="95000"/>
                  </a:schemeClr>
                </a:solidFill>
                <a:latin typeface="Arial" pitchFamily="34" charset="0"/>
                <a:cs typeface="Arial" pitchFamily="34" charset="0"/>
              </a:rPr>
              <a:t>Presented By:</a:t>
            </a:r>
          </a:p>
          <a:p>
            <a:endParaRPr lang="en-US" sz="2000" b="1" dirty="0">
              <a:solidFill>
                <a:schemeClr val="tx1">
                  <a:lumMod val="95000"/>
                </a:schemeClr>
              </a:solidFill>
              <a:latin typeface="Arial" pitchFamily="34" charset="0"/>
              <a:cs typeface="Arial" pitchFamily="34" charset="0"/>
            </a:endParaRPr>
          </a:p>
          <a:p>
            <a:r>
              <a:rPr lang="en-US" sz="2000" b="1" dirty="0">
                <a:solidFill>
                  <a:schemeClr val="tx1">
                    <a:lumMod val="95000"/>
                  </a:schemeClr>
                </a:solidFill>
                <a:latin typeface="Arial"/>
                <a:cs typeface="Arial"/>
              </a:rPr>
              <a:t>Name:                 </a:t>
            </a:r>
            <a:r>
              <a:rPr lang="en-US" sz="2000" b="1" dirty="0" err="1">
                <a:solidFill>
                  <a:schemeClr val="tx1">
                    <a:lumMod val="95000"/>
                  </a:schemeClr>
                </a:solidFill>
                <a:latin typeface="Arial"/>
                <a:cs typeface="Arial"/>
              </a:rPr>
              <a:t>Navaneethakrishnan</a:t>
            </a:r>
            <a:r>
              <a:rPr lang="en-US" sz="2000" b="1" dirty="0">
                <a:solidFill>
                  <a:schemeClr val="tx1">
                    <a:lumMod val="95000"/>
                  </a:schemeClr>
                </a:solidFill>
                <a:latin typeface="Arial"/>
                <a:cs typeface="Arial"/>
              </a:rPr>
              <a:t> R</a:t>
            </a:r>
          </a:p>
          <a:p>
            <a:endParaRPr lang="en-US" sz="2000" b="1" dirty="0">
              <a:solidFill>
                <a:schemeClr val="tx1">
                  <a:lumMod val="95000"/>
                </a:schemeClr>
              </a:solidFill>
              <a:latin typeface="Arial"/>
              <a:cs typeface="Arial"/>
            </a:endParaRPr>
          </a:p>
          <a:p>
            <a:r>
              <a:rPr lang="en-US" sz="2000" b="1" dirty="0">
                <a:solidFill>
                  <a:schemeClr val="tx1">
                    <a:lumMod val="95000"/>
                  </a:schemeClr>
                </a:solidFill>
                <a:latin typeface="Arial"/>
                <a:cs typeface="Arial"/>
              </a:rPr>
              <a:t>College name:   The </a:t>
            </a:r>
            <a:r>
              <a:rPr lang="en-US" sz="2000" b="1" dirty="0" err="1">
                <a:solidFill>
                  <a:schemeClr val="tx1">
                    <a:lumMod val="95000"/>
                  </a:schemeClr>
                </a:solidFill>
                <a:latin typeface="Arial"/>
                <a:cs typeface="Arial"/>
              </a:rPr>
              <a:t>kavery</a:t>
            </a:r>
            <a:r>
              <a:rPr lang="en-US" sz="2000" b="1" dirty="0">
                <a:solidFill>
                  <a:schemeClr val="tx1">
                    <a:lumMod val="95000"/>
                  </a:schemeClr>
                </a:solidFill>
                <a:latin typeface="Arial"/>
                <a:cs typeface="Arial"/>
              </a:rPr>
              <a:t> engineering college</a:t>
            </a:r>
          </a:p>
          <a:p>
            <a:endParaRPr lang="en-US" sz="2000" b="1" dirty="0">
              <a:solidFill>
                <a:schemeClr val="tx1">
                  <a:lumMod val="95000"/>
                </a:schemeClr>
              </a:solidFill>
              <a:latin typeface="Arial"/>
              <a:cs typeface="Arial"/>
            </a:endParaRPr>
          </a:p>
          <a:p>
            <a:r>
              <a:rPr lang="en-US" sz="2000" b="1" dirty="0">
                <a:solidFill>
                  <a:schemeClr val="tx1">
                    <a:lumMod val="95000"/>
                  </a:schemeClr>
                </a:solidFill>
                <a:latin typeface="Arial"/>
                <a:cs typeface="Arial"/>
              </a:rPr>
              <a:t>Department:       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10000"/>
          </a:bodyPr>
          <a:lstStyle/>
          <a:p>
            <a:pPr marL="305435" indent="-305435"/>
            <a:r>
              <a:rPr lang="en-US" sz="2400" dirty="0"/>
              <a:t> Use of legal software products for computer monitoring, keylogger.org. </a:t>
            </a:r>
          </a:p>
          <a:p>
            <a:pPr marL="305435" indent="-305435"/>
            <a:r>
              <a:rPr lang="en-US" sz="2400" dirty="0"/>
              <a:t>  V. W. </a:t>
            </a:r>
            <a:r>
              <a:rPr lang="en-US" sz="2400" dirty="0" err="1"/>
              <a:t>Berninger</a:t>
            </a:r>
            <a:r>
              <a:rPr lang="en-US" sz="2400" dirty="0"/>
              <a:t> (Ed., 2012), Past, present, and future contributions of cognitive writing research to cognitive psychology. New York/Sussex: Taylor &amp; Francis. ISBN 9781848729636.</a:t>
            </a:r>
          </a:p>
          <a:p>
            <a:pPr marL="305435" indent="-305435"/>
            <a:r>
              <a:rPr lang="en-US" sz="2400" dirty="0"/>
              <a:t> John Leyden (2000-12-06). "Mafia trial to test FBI spying tactics: Keystroke logging used to spy on mob suspect using PGP". The Register. Retrieved 2009-04-19. </a:t>
            </a:r>
          </a:p>
          <a:p>
            <a:pPr marL="305435" indent="-305435"/>
            <a:r>
              <a:rPr lang="en-US" sz="2400" dirty="0"/>
              <a:t> Andrew Kelly (2010-09-10). "Cracking Passwords using Keyboard Acoustics and Language Modeling". 5 Sarah Young (14 September 2005). "Researchers recover typed text using audio recording of keystrokes". UC Berkeley </a:t>
            </a:r>
            <a:r>
              <a:rPr lang="en-US" sz="2400" dirty="0" err="1"/>
              <a:t>NewsCenter</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chemeClr val="accent4">
                    <a:lumMod val="75000"/>
                  </a:schemeClr>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0523" y="253668"/>
            <a:ext cx="10515600" cy="1325563"/>
          </a:xfrm>
        </p:spPr>
        <p:txBody>
          <a:bodyPr/>
          <a:lstStyle/>
          <a:p>
            <a:r>
              <a:rPr lang="en-US" b="1" dirty="0">
                <a:solidFill>
                  <a:schemeClr val="accent2">
                    <a:lumMod val="60000"/>
                    <a:lumOff val="40000"/>
                  </a:schemeClr>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52450" y="1618938"/>
            <a:ext cx="11019020" cy="5239062"/>
          </a:xfrm>
        </p:spPr>
        <p:txBody>
          <a:bodyPr vert="horz" lIns="91440" tIns="45720" rIns="91440" bIns="45720" rtlCol="0" anchor="t">
            <a:noAutofit/>
          </a:bodyPr>
          <a:lstStyle/>
          <a:p>
            <a:pPr marL="0" indent="0">
              <a:buNone/>
            </a:pPr>
            <a:r>
              <a:rPr lang="en-US" sz="2000" b="1" dirty="0">
                <a:solidFill>
                  <a:schemeClr val="tx1">
                    <a:lumMod val="95000"/>
                  </a:schemeClr>
                </a:solidFill>
                <a:latin typeface="Arial"/>
                <a:ea typeface="+mn-lt"/>
                <a:cs typeface="Arial"/>
              </a:rPr>
              <a:t>  </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Problem Statement </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Proposed System/Solution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Calibri"/>
              </a:rPr>
              <a:t>System </a:t>
            </a:r>
            <a:r>
              <a:rPr lang="en-US" sz="2000" b="1" dirty="0">
                <a:solidFill>
                  <a:schemeClr val="tx1">
                    <a:lumMod val="95000"/>
                  </a:schemeClr>
                </a:solidFill>
                <a:latin typeface="Arial"/>
                <a:ea typeface="+mn-lt"/>
                <a:cs typeface="+mn-lt"/>
              </a:rPr>
              <a:t>Development Approach </a:t>
            </a:r>
            <a:r>
              <a:rPr lang="en-US" sz="2000" dirty="0">
                <a:solidFill>
                  <a:schemeClr val="tx1">
                    <a:lumMod val="95000"/>
                  </a:schemeClr>
                </a:solidFill>
                <a:latin typeface="Arial"/>
                <a:ea typeface="+mn-lt"/>
                <a:cs typeface="+mn-lt"/>
              </a:rPr>
              <a:t> </a:t>
            </a:r>
            <a:endParaRPr lang="en-US" dirty="0">
              <a:solidFill>
                <a:schemeClr val="tx1">
                  <a:lumMod val="95000"/>
                </a:schemeClr>
              </a:solidFill>
              <a:latin typeface="Arial"/>
              <a:ea typeface="+mn-lt"/>
              <a:cs typeface="+mn-lt"/>
            </a:endParaRPr>
          </a:p>
          <a:p>
            <a:pPr marL="305435" indent="-305435"/>
            <a:r>
              <a:rPr lang="en-US" sz="2000" b="1" dirty="0">
                <a:solidFill>
                  <a:schemeClr val="tx1">
                    <a:lumMod val="95000"/>
                  </a:schemeClr>
                </a:solidFill>
                <a:latin typeface="Arial"/>
                <a:ea typeface="+mn-lt"/>
                <a:cs typeface="+mn-lt"/>
              </a:rPr>
              <a:t>Algorithm &amp; Deployment  </a:t>
            </a:r>
            <a:endParaRPr lang="en-US" dirty="0">
              <a:solidFill>
                <a:schemeClr val="tx1">
                  <a:lumMod val="95000"/>
                </a:schemeClr>
              </a:solidFill>
              <a:latin typeface="Arial"/>
              <a:cs typeface="Calibri"/>
            </a:endParaRPr>
          </a:p>
          <a:p>
            <a:pPr marL="305435" indent="-305435"/>
            <a:r>
              <a:rPr lang="en-US" sz="2000" b="1" dirty="0">
                <a:solidFill>
                  <a:schemeClr val="tx1">
                    <a:lumMod val="95000"/>
                  </a:schemeClr>
                </a:solidFill>
                <a:latin typeface="Arial"/>
                <a:ea typeface="+mn-lt"/>
                <a:cs typeface="Arial"/>
              </a:rPr>
              <a:t>Result </a:t>
            </a:r>
          </a:p>
          <a:p>
            <a:pPr marL="305435" indent="-305435"/>
            <a:r>
              <a:rPr lang="en-US" sz="2000" b="1" dirty="0">
                <a:solidFill>
                  <a:schemeClr val="tx1">
                    <a:lumMod val="95000"/>
                  </a:schemeClr>
                </a:solidFill>
                <a:latin typeface="Arial"/>
                <a:ea typeface="+mn-lt"/>
                <a:cs typeface="Arial"/>
              </a:rPr>
              <a:t>Conclusion</a:t>
            </a:r>
            <a:endParaRPr lang="en-US" dirty="0">
              <a:solidFill>
                <a:schemeClr val="tx1">
                  <a:lumMod val="95000"/>
                </a:schemeClr>
              </a:solidFill>
              <a:latin typeface="Arial"/>
              <a:cs typeface="Arial"/>
            </a:endParaRPr>
          </a:p>
          <a:p>
            <a:pPr marL="305435" indent="-305435"/>
            <a:r>
              <a:rPr lang="en-US" sz="2000" b="1" dirty="0">
                <a:solidFill>
                  <a:schemeClr val="tx1">
                    <a:lumMod val="95000"/>
                  </a:schemeClr>
                </a:solidFill>
                <a:latin typeface="Arial"/>
                <a:ea typeface="+mn-lt"/>
                <a:cs typeface="Arial"/>
              </a:rPr>
              <a:t>Future Scope</a:t>
            </a:r>
          </a:p>
          <a:p>
            <a:pPr marL="305435" indent="-305435"/>
            <a:r>
              <a:rPr lang="en-US" sz="2000" b="1" dirty="0">
                <a:solidFill>
                  <a:schemeClr val="tx1">
                    <a:lumMod val="95000"/>
                  </a:schemeClr>
                </a:solidFill>
                <a:latin typeface="Arial"/>
                <a:ea typeface="+mn-lt"/>
                <a:cs typeface="Arial"/>
              </a:rPr>
              <a:t>References</a:t>
            </a:r>
            <a:endParaRPr lang="en-US" dirty="0">
              <a:solidFill>
                <a:schemeClr val="tx1">
                  <a:lumMod val="95000"/>
                </a:schemeClr>
              </a:solidFill>
              <a:latin typeface="Arial"/>
              <a:cs typeface="Arial"/>
            </a:endParaRPr>
          </a:p>
          <a:p>
            <a:pPr marL="305435" indent="-305435"/>
            <a:endParaRPr lang="en-US" dirty="0">
              <a:solidFill>
                <a:schemeClr val="tx1">
                  <a:lumMod val="95000"/>
                </a:schemeClr>
              </a:solidFill>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The problem statement is that the </a:t>
            </a:r>
            <a:r>
              <a:rPr lang="en-US" sz="3600" dirty="0" err="1"/>
              <a:t>keyloggers</a:t>
            </a:r>
            <a:r>
              <a:rPr lang="en-US" sz="3600" dirty="0"/>
              <a:t> can be detected using </a:t>
            </a:r>
            <a:r>
              <a:rPr lang="en-US" sz="3600" dirty="0" err="1"/>
              <a:t>antiviruses</a:t>
            </a:r>
            <a:r>
              <a:rPr lang="en-US" sz="3600" dirty="0"/>
              <a:t>. Installation of hardware </a:t>
            </a:r>
            <a:r>
              <a:rPr lang="en-US" sz="3600" dirty="0" err="1"/>
              <a:t>keyloggers</a:t>
            </a:r>
            <a:r>
              <a:rPr lang="en-US" sz="3600" dirty="0"/>
              <a:t> is difficult without the knowledge of the owner of the system. The solution to the above existing problem is that we can build a software </a:t>
            </a:r>
            <a:r>
              <a:rPr lang="en-US" sz="3600" dirty="0" err="1"/>
              <a:t>keyloggers</a:t>
            </a:r>
            <a:r>
              <a:rPr lang="en-US" sz="3600" dirty="0"/>
              <a:t> instead of hardware </a:t>
            </a:r>
            <a:r>
              <a:rPr lang="en-US" sz="3600" dirty="0" err="1"/>
              <a:t>keyloggers</a:t>
            </a:r>
            <a:r>
              <a:rPr lang="en-US" sz="3600" dirty="0"/>
              <a:t>.</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2800" b="1" dirty="0">
              <a:latin typeface="Calibri"/>
              <a:cs typeface="Calibri"/>
            </a:endParaRPr>
          </a:p>
          <a:p>
            <a:pPr marL="305435" indent="-305435"/>
            <a:r>
              <a:rPr lang="en-US" sz="2800" dirty="0"/>
              <a:t>The solution to the above existing problem is that we can build a software </a:t>
            </a:r>
            <a:r>
              <a:rPr lang="en-US" sz="2800" dirty="0" err="1"/>
              <a:t>keyloggers</a:t>
            </a:r>
            <a:r>
              <a:rPr lang="en-US" sz="2800" dirty="0"/>
              <a:t> instead of hardware </a:t>
            </a:r>
            <a:r>
              <a:rPr lang="en-US" sz="2800" dirty="0" err="1"/>
              <a:t>keyloggers</a:t>
            </a:r>
            <a:r>
              <a:rPr lang="en-US" sz="2800" dirty="0"/>
              <a:t>. The proposed model provides the solution that reduces the difficulties while installing the </a:t>
            </a:r>
            <a:r>
              <a:rPr lang="en-US" sz="2800" dirty="0" err="1"/>
              <a:t>keylogger</a:t>
            </a:r>
            <a:r>
              <a:rPr lang="en-US" sz="2800" dirty="0"/>
              <a:t> in the target system. Since, software </a:t>
            </a:r>
            <a:r>
              <a:rPr lang="en-US" sz="2800" dirty="0" err="1"/>
              <a:t>keylogger</a:t>
            </a:r>
            <a:r>
              <a:rPr lang="en-US" sz="2800" dirty="0"/>
              <a:t> can be installed remotely and does not need any physical access of the target system. Proposed software is efficient enough to get installed in targeted system by itself when the user for example clicks the malicious link sent to him through mail or any social media and finally captures all the keystrokes of the user while he is logged into the system, saves the logs in a folder or sends the log directly to the mail address of the third party. </a:t>
            </a:r>
            <a:endParaRPr lang="en-IN" sz="2800" b="1" dirty="0">
              <a:latin typeface="Calibri"/>
              <a:cs typeface="Calibri"/>
            </a:endParaRPr>
          </a:p>
          <a:p>
            <a:pPr marL="629920" lvl="1" indent="-305435"/>
            <a:endParaRPr lang="en-IN" sz="2800" dirty="0"/>
          </a:p>
          <a:p>
            <a:pPr marL="0" indent="0">
              <a:buNone/>
            </a:pPr>
            <a:endParaRPr lang="en-IN" sz="28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10000"/>
          </a:bodyPr>
          <a:lstStyle/>
          <a:p>
            <a:r>
              <a:rPr lang="en-US" sz="1800" dirty="0"/>
              <a:t>A </a:t>
            </a:r>
            <a:r>
              <a:rPr lang="en-US" sz="1800" dirty="0" err="1"/>
              <a:t>keylogger</a:t>
            </a:r>
            <a:r>
              <a:rPr lang="en-US" sz="1800" dirty="0"/>
              <a:t> can be installed on your computer any number of ways. Anyone with access to your computer could install it; </a:t>
            </a:r>
            <a:r>
              <a:rPr lang="en-US" sz="1800" dirty="0" err="1"/>
              <a:t>keyloggers</a:t>
            </a:r>
            <a:r>
              <a:rPr lang="en-US" sz="1800" dirty="0"/>
              <a:t> could come as a component part of a virus or from any application installation, despite how deceptively innocent it may look. Some additional ways in which </a:t>
            </a:r>
            <a:r>
              <a:rPr lang="en-US" sz="1800" dirty="0" err="1"/>
              <a:t>keyloggers</a:t>
            </a:r>
            <a:r>
              <a:rPr lang="en-US" sz="1800" dirty="0"/>
              <a:t> can be installed on your computer can include:</a:t>
            </a:r>
          </a:p>
          <a:p>
            <a:r>
              <a:rPr lang="en-US" sz="1800" dirty="0"/>
              <a:t>Malware downloads:</a:t>
            </a:r>
          </a:p>
          <a:p>
            <a:r>
              <a:rPr lang="en-US" sz="1800" dirty="0"/>
              <a:t>Phishing emails:</a:t>
            </a:r>
          </a:p>
          <a:p>
            <a:r>
              <a:rPr lang="en-US" sz="1800" dirty="0"/>
              <a:t>USB drives</a:t>
            </a:r>
          </a:p>
          <a:p>
            <a:r>
              <a:rPr lang="en-US" sz="1800" dirty="0"/>
              <a:t>Remote access tools:</a:t>
            </a:r>
          </a:p>
          <a:p>
            <a:r>
              <a:rPr lang="en-US" sz="1800" dirty="0"/>
              <a:t>Hardware Requirements:</a:t>
            </a:r>
          </a:p>
          <a:p>
            <a:r>
              <a:rPr lang="en-US" sz="1800" dirty="0"/>
              <a:t> 1. Pentium Class or higher Processor   2. Minimum 64 MB RAM   3. 20 MB Free Disk Space</a:t>
            </a:r>
          </a:p>
          <a:p>
            <a:r>
              <a:rPr lang="en-US" sz="1800" dirty="0"/>
              <a:t> Software Requirements:</a:t>
            </a:r>
          </a:p>
          <a:p>
            <a:r>
              <a:rPr lang="en-US" sz="1800" dirty="0"/>
              <a:t> 1. Windows XP/Vista/7/8/10 2. Python IDE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Autofit/>
          </a:bodyPr>
          <a:lstStyle/>
          <a:p>
            <a:r>
              <a:rPr lang="en-US" sz="1800" i="1" dirty="0"/>
              <a:t>Deployment</a:t>
            </a:r>
            <a:endParaRPr lang="en-US" sz="1800" dirty="0"/>
          </a:p>
          <a:p>
            <a:pPr latinLnBrk="1"/>
            <a:r>
              <a:rPr lang="en-US" sz="1800" i="1" dirty="0"/>
              <a:t>a. The program will wait for all the system processes to initialize.</a:t>
            </a:r>
            <a:endParaRPr lang="en-US" sz="1800" dirty="0"/>
          </a:p>
          <a:p>
            <a:pPr latinLnBrk="1"/>
            <a:r>
              <a:rPr lang="en-US" sz="1800" i="1" dirty="0"/>
              <a:t>b. The </a:t>
            </a:r>
            <a:r>
              <a:rPr lang="en-US" sz="1800" i="1" dirty="0" err="1"/>
              <a:t>keylogger</a:t>
            </a:r>
            <a:r>
              <a:rPr lang="en-US" sz="1800" i="1" dirty="0"/>
              <a:t> daemon is initialized and the process will be gauged in scale of time.</a:t>
            </a:r>
            <a:endParaRPr lang="en-US" sz="1800" dirty="0"/>
          </a:p>
          <a:p>
            <a:pPr latinLnBrk="1"/>
            <a:r>
              <a:rPr lang="en-US" sz="1800" i="1" dirty="0"/>
              <a:t>c. A log file is created for the current session to log all the keystrokes and maintain a record.</a:t>
            </a:r>
            <a:endParaRPr lang="en-US" sz="1800" dirty="0"/>
          </a:p>
          <a:p>
            <a:pPr latinLnBrk="1"/>
            <a:r>
              <a:rPr lang="en-US" sz="1800" i="1" dirty="0"/>
              <a:t>d. If no event occurs, </a:t>
            </a:r>
            <a:r>
              <a:rPr lang="en-US" sz="1800" i="1" dirty="0" err="1"/>
              <a:t>keylogger</a:t>
            </a:r>
            <a:r>
              <a:rPr lang="en-US" sz="1800" i="1" dirty="0"/>
              <a:t> continues listening to the strokes.</a:t>
            </a:r>
            <a:endParaRPr lang="en-US" sz="1800" dirty="0"/>
          </a:p>
          <a:p>
            <a:pPr latinLnBrk="1"/>
            <a:r>
              <a:rPr lang="en-US" sz="1800" i="1" dirty="0"/>
              <a:t>e. If an event occurs, the </a:t>
            </a:r>
            <a:r>
              <a:rPr lang="en-US" sz="1800" i="1" dirty="0" err="1"/>
              <a:t>keylogger</a:t>
            </a:r>
            <a:r>
              <a:rPr lang="en-US" sz="1800" i="1" dirty="0"/>
              <a:t> classifies the type of keystroke that has occurred- special key which are commands or normal text input.</a:t>
            </a:r>
            <a:endParaRPr lang="en-US" sz="1800" dirty="0"/>
          </a:p>
          <a:p>
            <a:pPr latinLnBrk="1"/>
            <a:r>
              <a:rPr lang="en-US" sz="1800" i="1" dirty="0"/>
              <a:t>f. If a special key that gives a command has been entered then it is compared with a value in a dictionary and recorded in the log file.</a:t>
            </a:r>
            <a:endParaRPr lang="en-US" sz="1800" dirty="0"/>
          </a:p>
          <a:p>
            <a:pPr latinLnBrk="1"/>
            <a:r>
              <a:rPr lang="en-US" sz="1800" i="1" dirty="0"/>
              <a:t>g. If a normal text i.e. anything in the range of ASCII characters has been inputted, the ASCII code is converted to its    respective character and this is exported to the log file.</a:t>
            </a:r>
            <a:endParaRPr lang="en-US" sz="1800" dirty="0"/>
          </a:p>
          <a:p>
            <a:pPr latinLnBrk="1"/>
            <a:r>
              <a:rPr lang="en-US" sz="1800" i="1" dirty="0"/>
              <a:t>h. The inputs along with their timestamps are recorded in the log file.</a:t>
            </a:r>
            <a:endParaRPr lang="en-US" sz="1800" dirty="0"/>
          </a:p>
          <a:p>
            <a:pPr marL="305435" indent="-305435"/>
            <a:endParaRPr lang="en-IN" sz="9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24042" y="1340126"/>
            <a:ext cx="11029615" cy="4673324"/>
          </a:xfrm>
        </p:spPr>
        <p:txBody>
          <a:bodyPr>
            <a:normAutofit/>
          </a:bodyPr>
          <a:lstStyle/>
          <a:p>
            <a:pPr marL="0" indent="0">
              <a:buNone/>
            </a:pPr>
            <a:r>
              <a:rPr lang="en-US" sz="3200" dirty="0" err="1"/>
              <a:t>Keyloggers</a:t>
            </a:r>
            <a:r>
              <a:rPr lang="en-US" sz="3200" dirty="0"/>
              <a:t> span a wide range of topics, including </a:t>
            </a:r>
            <a:r>
              <a:rPr lang="en-US" sz="3200" dirty="0" err="1"/>
              <a:t>keylogger</a:t>
            </a:r>
            <a:r>
              <a:rPr lang="en-US" sz="3200" dirty="0"/>
              <a:t> design and implementation, legal and ethical issues, real coding, and current activity in this field. These projects are especially encouraging because they give students a hands-on exposure to software security programmers. </a:t>
            </a:r>
            <a:r>
              <a:rPr lang="en-US" sz="3200" dirty="0" err="1"/>
              <a:t>Keyloggers</a:t>
            </a:r>
            <a:r>
              <a:rPr lang="en-US" sz="3200" dirty="0"/>
              <a:t> are an important part of today's </a:t>
            </a:r>
            <a:r>
              <a:rPr lang="en-US" sz="3200" dirty="0" err="1"/>
              <a:t>cybersecurity</a:t>
            </a:r>
            <a:r>
              <a:rPr lang="en-US" sz="3200" dirty="0"/>
              <a:t> education. </a:t>
            </a:r>
            <a:endParaRPr lang="en-IN" sz="32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Autofit/>
          </a:bodyPr>
          <a:lstStyle/>
          <a:p>
            <a:pPr marL="305435" indent="-305435"/>
            <a:r>
              <a:rPr lang="en-US" sz="2800" dirty="0" err="1"/>
              <a:t>Keyloggers</a:t>
            </a:r>
            <a:r>
              <a:rPr lang="en-US" sz="2800" dirty="0"/>
              <a:t> are sophisticated tools that can access not only the platform, but also the user's private information like their name, password, pin, card and bank statement. While some </a:t>
            </a:r>
            <a:r>
              <a:rPr lang="en-US" sz="2800" dirty="0" err="1"/>
              <a:t>keyloggers</a:t>
            </a:r>
            <a:r>
              <a:rPr lang="en-US" sz="2800" dirty="0"/>
              <a:t> are utilized in a legal manner, the creators of many </a:t>
            </a:r>
            <a:r>
              <a:rPr lang="en-US" sz="2800" dirty="0" err="1"/>
              <a:t>keyloggers</a:t>
            </a:r>
            <a:r>
              <a:rPr lang="en-US" sz="2800" dirty="0"/>
              <a:t> do so unlawfully. The most frequent </a:t>
            </a:r>
            <a:r>
              <a:rPr lang="en-US" sz="2800" dirty="0" err="1"/>
              <a:t>keylogger</a:t>
            </a:r>
            <a:r>
              <a:rPr lang="en-US" sz="2800" dirty="0"/>
              <a:t> types and strategies used to hide themselves while subverting a user's PC were examined in this study. In addition, we looked at the present situation of </a:t>
            </a:r>
            <a:r>
              <a:rPr lang="en-US" sz="2800" dirty="0" err="1"/>
              <a:t>keyloggers</a:t>
            </a:r>
            <a:r>
              <a:rPr lang="en-US" sz="2800" dirty="0"/>
              <a:t> and the methods through which they spread Finally, we looked into existing detection methods and made some recommendations for prevention.</a:t>
            </a:r>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r>
              <a:rPr lang="en-US" sz="3200" dirty="0"/>
              <a:t>Monitoring </a:t>
            </a:r>
            <a:r>
              <a:rPr lang="en-US" sz="3200" dirty="0" err="1"/>
              <a:t>keylogging</a:t>
            </a:r>
            <a:r>
              <a:rPr lang="en-US" sz="3200" dirty="0"/>
              <a:t> technology within an organization is similar to controlling other dangerous code or threats is that Universal awareness, regular monitoring, and layered protection are all required. The most essential thing is to be aware of the implications, to understand how it works, and to know how to identify it. As a consequence, malware detection and countermeasures must be part of the emergency response plan for the firm</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Facet</Template>
  <TotalTime>81</TotalTime>
  <Words>884</Words>
  <Application>Microsoft Office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Trebuchet MS</vt:lpstr>
      <vt:lpstr>Wingdings 3</vt:lpstr>
      <vt:lpstr>Facet</vt:lpstr>
      <vt:lpstr>KEYLOGGER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Arun A</cp:lastModifiedBy>
  <cp:revision>36</cp:revision>
  <dcterms:created xsi:type="dcterms:W3CDTF">2021-05-26T16:50:10Z</dcterms:created>
  <dcterms:modified xsi:type="dcterms:W3CDTF">2024-04-02T10:03:42Z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