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1" r:id="rId4"/>
  </p:sldMasterIdLst>
  <p:notesMasterIdLst>
    <p:notesMasterId r:id="rId55"/>
  </p:notesMasterIdLst>
  <p:handoutMasterIdLst>
    <p:handoutMasterId r:id="rId56"/>
  </p:handoutMasterIdLst>
  <p:sldIdLst>
    <p:sldId id="268" r:id="rId5"/>
    <p:sldId id="271" r:id="rId6"/>
    <p:sldId id="281" r:id="rId7"/>
    <p:sldId id="272" r:id="rId8"/>
    <p:sldId id="284" r:id="rId9"/>
    <p:sldId id="275" r:id="rId10"/>
    <p:sldId id="277" r:id="rId11"/>
    <p:sldId id="276" r:id="rId12"/>
    <p:sldId id="292" r:id="rId13"/>
    <p:sldId id="294" r:id="rId14"/>
    <p:sldId id="295" r:id="rId15"/>
    <p:sldId id="296" r:id="rId16"/>
    <p:sldId id="297" r:id="rId17"/>
    <p:sldId id="298" r:id="rId18"/>
    <p:sldId id="299" r:id="rId19"/>
    <p:sldId id="307" r:id="rId20"/>
    <p:sldId id="285" r:id="rId21"/>
    <p:sldId id="287" r:id="rId22"/>
    <p:sldId id="288" r:id="rId23"/>
    <p:sldId id="289" r:id="rId24"/>
    <p:sldId id="290" r:id="rId25"/>
    <p:sldId id="293" r:id="rId26"/>
    <p:sldId id="300" r:id="rId27"/>
    <p:sldId id="301" r:id="rId28"/>
    <p:sldId id="302" r:id="rId29"/>
    <p:sldId id="303" r:id="rId30"/>
    <p:sldId id="304" r:id="rId31"/>
    <p:sldId id="305" r:id="rId32"/>
    <p:sldId id="308" r:id="rId33"/>
    <p:sldId id="321" r:id="rId34"/>
    <p:sldId id="306" r:id="rId35"/>
    <p:sldId id="316" r:id="rId36"/>
    <p:sldId id="309" r:id="rId37"/>
    <p:sldId id="329" r:id="rId38"/>
    <p:sldId id="310" r:id="rId39"/>
    <p:sldId id="317" r:id="rId40"/>
    <p:sldId id="325" r:id="rId41"/>
    <p:sldId id="330" r:id="rId42"/>
    <p:sldId id="311" r:id="rId43"/>
    <p:sldId id="312" r:id="rId44"/>
    <p:sldId id="331" r:id="rId45"/>
    <p:sldId id="315" r:id="rId46"/>
    <p:sldId id="313" r:id="rId47"/>
    <p:sldId id="322" r:id="rId48"/>
    <p:sldId id="314" r:id="rId49"/>
    <p:sldId id="318" r:id="rId50"/>
    <p:sldId id="319" r:id="rId51"/>
    <p:sldId id="333" r:id="rId52"/>
    <p:sldId id="332" r:id="rId53"/>
    <p:sldId id="33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30553"/>
    <a:srgbClr val="006EB5"/>
    <a:srgbClr val="A4804A"/>
    <a:srgbClr val="7BEBD8"/>
    <a:srgbClr val="8335E5"/>
    <a:srgbClr val="6B8DE1"/>
    <a:srgbClr val="6C92E1"/>
    <a:srgbClr val="6313DC"/>
    <a:srgbClr val="1E3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5D51D-9ADD-47DE-9162-21EADC9D4FC4}" v="2" dt="2021-01-30T16:39:55.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52" autoAdjust="0"/>
  </p:normalViewPr>
  <p:slideViewPr>
    <p:cSldViewPr snapToGrid="0" showGuides="1">
      <p:cViewPr varScale="1">
        <p:scale>
          <a:sx n="86" d="100"/>
          <a:sy n="86" d="100"/>
        </p:scale>
        <p:origin x="557" y="53"/>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5/1/2021</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5/1/2021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39895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527703" y="181841"/>
            <a:ext cx="4466197" cy="758681"/>
          </a:xfrm>
          <a:prstGeom prst="rect">
            <a:avLst/>
          </a:prstGeom>
        </p:spPr>
      </p:pic>
    </p:spTree>
    <p:extLst>
      <p:ext uri="{BB962C8B-B14F-4D97-AF65-F5344CB8AC3E}">
        <p14:creationId xmlns:p14="http://schemas.microsoft.com/office/powerpoint/2010/main" val="128920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71913" cy="261610"/>
          </a:xfrm>
          <a:prstGeom prst="rect">
            <a:avLst/>
          </a:prstGeom>
        </p:spPr>
        <p:txBody>
          <a:bodyPr wrap="none">
            <a:spAutoFit/>
          </a:bodyPr>
          <a:lstStyle/>
          <a:p>
            <a:pPr>
              <a:defRPr/>
            </a:pPr>
            <a:r>
              <a:rPr lang="en-US" sz="1100" dirty="0">
                <a:solidFill>
                  <a:schemeClr val="bg1"/>
                </a:solidFill>
              </a:rPr>
              <a:t>Big Data Architecture &amp; Governance  - 2020</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37.svg"/><Relationship Id="rId5" Type="http://schemas.openxmlformats.org/officeDocument/2006/relationships/image" Target="../media/image33.svg"/><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35.sv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jfif"/><Relationship Id="rId3" Type="http://schemas.openxmlformats.org/officeDocument/2006/relationships/image" Target="../media/image46.sv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png"/><Relationship Id="rId16" Type="http://schemas.openxmlformats.org/officeDocument/2006/relationships/image" Target="../media/image59.sv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sv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sv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p:txBody>
          <a:bodyPr/>
          <a:lstStyle/>
          <a:p>
            <a:r>
              <a:rPr lang="en-US" dirty="0"/>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p:txBody>
          <a:bodyPr>
            <a:normAutofit/>
          </a:bodyPr>
          <a:lstStyle/>
          <a:p>
            <a:endParaRPr lang="en-US" dirty="0">
              <a:latin typeface="Rockwell" panose="02060603020205020403" pitchFamily="18" charset="0"/>
            </a:endParaRPr>
          </a:p>
          <a:p>
            <a:r>
              <a:rPr lang="en-US" dirty="0">
                <a:latin typeface="Rockwell" panose="02060603020205020403" pitchFamily="18" charset="0"/>
              </a:rPr>
              <a:t>Individual Project | Brigham and Women’s Hospital</a:t>
            </a:r>
          </a:p>
          <a:p>
            <a:r>
              <a:rPr lang="en-US" sz="2000" dirty="0">
                <a:latin typeface="Rockwell" panose="02060603020205020403" pitchFamily="18" charset="0"/>
              </a:rPr>
              <a:t>Navaneeta Naik</a:t>
            </a:r>
          </a:p>
        </p:txBody>
      </p:sp>
    </p:spTree>
    <p:extLst>
      <p:ext uri="{BB962C8B-B14F-4D97-AF65-F5344CB8AC3E}">
        <p14:creationId xmlns:p14="http://schemas.microsoft.com/office/powerpoint/2010/main" val="3751046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C25A-69B5-4EE3-AAB7-41B8DEE41E03}"/>
              </a:ext>
            </a:extLst>
          </p:cNvPr>
          <p:cNvSpPr>
            <a:spLocks noGrp="1"/>
          </p:cNvSpPr>
          <p:nvPr>
            <p:ph type="title"/>
          </p:nvPr>
        </p:nvSpPr>
        <p:spPr/>
        <p:txBody>
          <a:bodyPr/>
          <a:lstStyle/>
          <a:p>
            <a:r>
              <a:rPr lang="en-US" dirty="0"/>
              <a:t>SWOT Analysis BioMed</a:t>
            </a:r>
          </a:p>
        </p:txBody>
      </p:sp>
      <p:pic>
        <p:nvPicPr>
          <p:cNvPr id="6" name="Content Placeholder 5">
            <a:extLst>
              <a:ext uri="{FF2B5EF4-FFF2-40B4-BE49-F238E27FC236}">
                <a16:creationId xmlns:a16="http://schemas.microsoft.com/office/drawing/2014/main" id="{5829545E-A7AB-4D71-AF37-DF2D8D1998D7}"/>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t="1023" b="6224"/>
          <a:stretch/>
        </p:blipFill>
        <p:spPr>
          <a:xfrm>
            <a:off x="2112887" y="1690689"/>
            <a:ext cx="7265542" cy="4204084"/>
          </a:xfrm>
          <a:ln>
            <a:solidFill>
              <a:schemeClr val="accent1"/>
            </a:solidFill>
          </a:ln>
        </p:spPr>
      </p:pic>
    </p:spTree>
    <p:extLst>
      <p:ext uri="{BB962C8B-B14F-4D97-AF65-F5344CB8AC3E}">
        <p14:creationId xmlns:p14="http://schemas.microsoft.com/office/powerpoint/2010/main" val="2765404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2907-C369-4D07-857C-1BEBA1BE4EA7}"/>
              </a:ext>
            </a:extLst>
          </p:cNvPr>
          <p:cNvSpPr>
            <a:spLocks noGrp="1"/>
          </p:cNvSpPr>
          <p:nvPr>
            <p:ph type="title"/>
          </p:nvPr>
        </p:nvSpPr>
        <p:spPr/>
        <p:txBody>
          <a:bodyPr/>
          <a:lstStyle/>
          <a:p>
            <a:r>
              <a:rPr lang="en-US" dirty="0"/>
              <a:t>Budget Allocation: BioMed</a:t>
            </a:r>
          </a:p>
        </p:txBody>
      </p:sp>
      <p:pic>
        <p:nvPicPr>
          <p:cNvPr id="5" name="Content Placeholder 4" descr="Graphical user interface, text, application&#10;&#10;Description automatically generated">
            <a:extLst>
              <a:ext uri="{FF2B5EF4-FFF2-40B4-BE49-F238E27FC236}">
                <a16:creationId xmlns:a16="http://schemas.microsoft.com/office/drawing/2014/main" id="{E63C6EBF-7137-496F-84DD-6BE870E974C2}"/>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1" t="1760" r="1116" b="2488"/>
          <a:stretch/>
        </p:blipFill>
        <p:spPr>
          <a:xfrm>
            <a:off x="2666629" y="1904999"/>
            <a:ext cx="6782171" cy="3971925"/>
          </a:xfrm>
          <a:ln>
            <a:solidFill>
              <a:schemeClr val="accent1"/>
            </a:solidFill>
          </a:ln>
        </p:spPr>
      </p:pic>
    </p:spTree>
    <p:extLst>
      <p:ext uri="{BB962C8B-B14F-4D97-AF65-F5344CB8AC3E}">
        <p14:creationId xmlns:p14="http://schemas.microsoft.com/office/powerpoint/2010/main" val="231318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FC5-FCE3-4B62-BC9E-A78A8C93A63A}"/>
              </a:ext>
            </a:extLst>
          </p:cNvPr>
          <p:cNvSpPr>
            <a:spLocks noGrp="1"/>
          </p:cNvSpPr>
          <p:nvPr>
            <p:ph type="title"/>
          </p:nvPr>
        </p:nvSpPr>
        <p:spPr/>
        <p:txBody>
          <a:bodyPr/>
          <a:lstStyle/>
          <a:p>
            <a:r>
              <a:rPr lang="en-US" dirty="0"/>
              <a:t>Distribution: BioMed</a:t>
            </a:r>
          </a:p>
        </p:txBody>
      </p:sp>
      <p:pic>
        <p:nvPicPr>
          <p:cNvPr id="6" name="Content Placeholder 5" descr="Graphical user interface&#10;&#10;Description automatically generated with low confidence">
            <a:extLst>
              <a:ext uri="{FF2B5EF4-FFF2-40B4-BE49-F238E27FC236}">
                <a16:creationId xmlns:a16="http://schemas.microsoft.com/office/drawing/2014/main" id="{B6187FCE-B907-4680-B8CC-C6DD7AC24972}"/>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721" t="1403"/>
          <a:stretch/>
        </p:blipFill>
        <p:spPr>
          <a:xfrm>
            <a:off x="2698812" y="1855433"/>
            <a:ext cx="6844038" cy="4091512"/>
          </a:xfrm>
          <a:ln>
            <a:solidFill>
              <a:schemeClr val="accent1"/>
            </a:solidFill>
          </a:ln>
        </p:spPr>
      </p:pic>
    </p:spTree>
    <p:extLst>
      <p:ext uri="{BB962C8B-B14F-4D97-AF65-F5344CB8AC3E}">
        <p14:creationId xmlns:p14="http://schemas.microsoft.com/office/powerpoint/2010/main" val="78727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E8BA-48F7-444A-A73F-E1961A73CCC8}"/>
              </a:ext>
            </a:extLst>
          </p:cNvPr>
          <p:cNvSpPr>
            <a:spLocks noGrp="1"/>
          </p:cNvSpPr>
          <p:nvPr>
            <p:ph type="title"/>
          </p:nvPr>
        </p:nvSpPr>
        <p:spPr>
          <a:xfrm>
            <a:off x="838200" y="365125"/>
            <a:ext cx="10515600" cy="1325563"/>
          </a:xfrm>
        </p:spPr>
        <p:txBody>
          <a:bodyPr anchor="ctr">
            <a:normAutofit/>
          </a:bodyPr>
          <a:lstStyle/>
          <a:p>
            <a:r>
              <a:rPr lang="en-US" dirty="0"/>
              <a:t>ROI: BioMed</a:t>
            </a:r>
          </a:p>
        </p:txBody>
      </p:sp>
      <p:pic>
        <p:nvPicPr>
          <p:cNvPr id="6" name="Content Placeholder 5">
            <a:extLst>
              <a:ext uri="{FF2B5EF4-FFF2-40B4-BE49-F238E27FC236}">
                <a16:creationId xmlns:a16="http://schemas.microsoft.com/office/drawing/2014/main" id="{CC5F5AF3-4BF7-43BE-9B4B-473CC4557D9B}"/>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rcRect/>
          <a:stretch/>
        </p:blipFill>
        <p:spPr>
          <a:xfrm>
            <a:off x="749423" y="2057247"/>
            <a:ext cx="10515599" cy="2743506"/>
          </a:xfrm>
          <a:noFill/>
          <a:ln>
            <a:solidFill>
              <a:schemeClr val="accent1"/>
            </a:solidFill>
          </a:ln>
        </p:spPr>
      </p:pic>
    </p:spTree>
    <p:extLst>
      <p:ext uri="{BB962C8B-B14F-4D97-AF65-F5344CB8AC3E}">
        <p14:creationId xmlns:p14="http://schemas.microsoft.com/office/powerpoint/2010/main" val="1193575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8ED0-07BD-46D1-972F-21368A08A783}"/>
              </a:ext>
            </a:extLst>
          </p:cNvPr>
          <p:cNvSpPr>
            <a:spLocks noGrp="1"/>
          </p:cNvSpPr>
          <p:nvPr>
            <p:ph type="title"/>
          </p:nvPr>
        </p:nvSpPr>
        <p:spPr/>
        <p:txBody>
          <a:bodyPr/>
          <a:lstStyle/>
          <a:p>
            <a:r>
              <a:rPr lang="en-US" dirty="0"/>
              <a:t>Resource Planning: BioMed</a:t>
            </a:r>
          </a:p>
        </p:txBody>
      </p:sp>
      <p:pic>
        <p:nvPicPr>
          <p:cNvPr id="10" name="Content Placeholder 9">
            <a:extLst>
              <a:ext uri="{FF2B5EF4-FFF2-40B4-BE49-F238E27FC236}">
                <a16:creationId xmlns:a16="http://schemas.microsoft.com/office/drawing/2014/main" id="{FFB06A79-CAA7-483A-AC94-65988CEE494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rcRect/>
          <a:stretch/>
        </p:blipFill>
        <p:spPr>
          <a:xfrm>
            <a:off x="1179264" y="1967530"/>
            <a:ext cx="9833471" cy="3832900"/>
          </a:xfrm>
        </p:spPr>
      </p:pic>
    </p:spTree>
    <p:extLst>
      <p:ext uri="{BB962C8B-B14F-4D97-AF65-F5344CB8AC3E}">
        <p14:creationId xmlns:p14="http://schemas.microsoft.com/office/powerpoint/2010/main" val="156404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64C0-AEF8-4F88-8FCB-45510FF02EAC}"/>
              </a:ext>
            </a:extLst>
          </p:cNvPr>
          <p:cNvSpPr>
            <a:spLocks noGrp="1"/>
          </p:cNvSpPr>
          <p:nvPr>
            <p:ph type="title"/>
          </p:nvPr>
        </p:nvSpPr>
        <p:spPr/>
        <p:txBody>
          <a:bodyPr/>
          <a:lstStyle/>
          <a:p>
            <a:r>
              <a:rPr lang="en-US" dirty="0"/>
              <a:t>Risks &amp; Issues: BioMed</a:t>
            </a:r>
          </a:p>
        </p:txBody>
      </p:sp>
      <p:pic>
        <p:nvPicPr>
          <p:cNvPr id="6" name="Content Placeholder 5" descr="Graphical user interface, text, application&#10;&#10;Description automatically generated">
            <a:extLst>
              <a:ext uri="{FF2B5EF4-FFF2-40B4-BE49-F238E27FC236}">
                <a16:creationId xmlns:a16="http://schemas.microsoft.com/office/drawing/2014/main" id="{885F03DE-B518-4AE2-BEF8-2B46D92CC94D}"/>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838200" y="1988598"/>
            <a:ext cx="10515600" cy="3315995"/>
          </a:xfrm>
          <a:ln>
            <a:solidFill>
              <a:schemeClr val="accent1"/>
            </a:solidFill>
          </a:ln>
        </p:spPr>
      </p:pic>
    </p:spTree>
    <p:extLst>
      <p:ext uri="{BB962C8B-B14F-4D97-AF65-F5344CB8AC3E}">
        <p14:creationId xmlns:p14="http://schemas.microsoft.com/office/powerpoint/2010/main" val="222937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F0E0-F235-4580-931A-8AEAE7C606F0}"/>
              </a:ext>
            </a:extLst>
          </p:cNvPr>
          <p:cNvSpPr>
            <a:spLocks noGrp="1"/>
          </p:cNvSpPr>
          <p:nvPr>
            <p:ph type="title"/>
          </p:nvPr>
        </p:nvSpPr>
        <p:spPr/>
        <p:txBody>
          <a:bodyPr/>
          <a:lstStyle/>
          <a:p>
            <a:r>
              <a:rPr lang="en-US" dirty="0"/>
              <a:t>Impact: BioMed</a:t>
            </a:r>
          </a:p>
        </p:txBody>
      </p:sp>
      <p:pic>
        <p:nvPicPr>
          <p:cNvPr id="6" name="Content Placeholder 5" descr="Graphical user interface, application&#10;&#10;Description automatically generated">
            <a:extLst>
              <a:ext uri="{FF2B5EF4-FFF2-40B4-BE49-F238E27FC236}">
                <a16:creationId xmlns:a16="http://schemas.microsoft.com/office/drawing/2014/main" id="{702FB547-E434-4B79-8000-EEA679FD436A}"/>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838200" y="2521258"/>
            <a:ext cx="10515600" cy="2744895"/>
          </a:xfrm>
          <a:ln>
            <a:solidFill>
              <a:schemeClr val="accent1"/>
            </a:solidFill>
          </a:ln>
        </p:spPr>
      </p:pic>
    </p:spTree>
    <p:extLst>
      <p:ext uri="{BB962C8B-B14F-4D97-AF65-F5344CB8AC3E}">
        <p14:creationId xmlns:p14="http://schemas.microsoft.com/office/powerpoint/2010/main" val="482740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365125"/>
            <a:ext cx="10515600" cy="1712250"/>
          </a:xfrm>
        </p:spPr>
        <p:txBody>
          <a:bodyPr>
            <a:normAutofit fontScale="90000"/>
          </a:bodyPr>
          <a:lstStyle/>
          <a:p>
            <a:r>
              <a:rPr lang="en-US" dirty="0"/>
              <a:t>Project 2: Cross Departmental EHR</a:t>
            </a:r>
            <a:br>
              <a:rPr lang="en-US" dirty="0"/>
            </a:br>
            <a:br>
              <a:rPr lang="en-US" dirty="0"/>
            </a:br>
            <a:r>
              <a:rPr lang="en-US" dirty="0"/>
              <a:t>Issue Description</a:t>
            </a:r>
            <a:endParaRPr lang="en-US" dirty="0">
              <a:solidFill>
                <a:schemeClr val="bg1">
                  <a:lumMod val="65000"/>
                </a:schemeClr>
              </a:solidFill>
            </a:endParaRPr>
          </a:p>
        </p:txBody>
      </p:sp>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838200" y="2210539"/>
            <a:ext cx="10515599" cy="4116515"/>
          </a:xfrm>
        </p:spPr>
        <p:txBody>
          <a:bodyPr>
            <a:normAutofit lnSpcReduction="10000"/>
          </a:bodyPr>
          <a:lstStyle/>
          <a:p>
            <a:r>
              <a:rPr lang="en-US" dirty="0"/>
              <a:t>Once a patient is discharged after receiving the necessary medication, there is no way for the doctor to keep a tab on his health</a:t>
            </a:r>
          </a:p>
          <a:p>
            <a:r>
              <a:rPr lang="en-US" dirty="0"/>
              <a:t>After a few months, the same patient may come into a different department for a different issue</a:t>
            </a:r>
          </a:p>
          <a:p>
            <a:r>
              <a:rPr lang="en-US" dirty="0"/>
              <a:t>There is no data that will inform the doctor about the patient’s previous records of medications even within the same hospital</a:t>
            </a:r>
          </a:p>
          <a:p>
            <a:r>
              <a:rPr lang="en-US" dirty="0"/>
              <a:t>For this, healthcare providers or practitioners should have access to a huge amount of patient health data and be able to share it securely within different departments</a:t>
            </a:r>
          </a:p>
          <a:p>
            <a:pPr marL="0" indent="0">
              <a:buNone/>
            </a:pPr>
            <a:endParaRPr lang="en-US" dirty="0"/>
          </a:p>
        </p:txBody>
      </p:sp>
    </p:spTree>
    <p:extLst>
      <p:ext uri="{BB962C8B-B14F-4D97-AF65-F5344CB8AC3E}">
        <p14:creationId xmlns:p14="http://schemas.microsoft.com/office/powerpoint/2010/main" val="4288023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5056-8B0C-4EF2-880F-0EF043BEE5F7}"/>
              </a:ext>
            </a:extLst>
          </p:cNvPr>
          <p:cNvSpPr>
            <a:spLocks noGrp="1"/>
          </p:cNvSpPr>
          <p:nvPr>
            <p:ph type="title"/>
          </p:nvPr>
        </p:nvSpPr>
        <p:spPr/>
        <p:txBody>
          <a:bodyPr/>
          <a:lstStyle/>
          <a:p>
            <a:r>
              <a:rPr lang="en-US" dirty="0"/>
              <a:t>Impact Statement: Cross Departmental EHR</a:t>
            </a:r>
          </a:p>
        </p:txBody>
      </p:sp>
      <p:sp>
        <p:nvSpPr>
          <p:cNvPr id="3" name="Content Placeholder 2">
            <a:extLst>
              <a:ext uri="{FF2B5EF4-FFF2-40B4-BE49-F238E27FC236}">
                <a16:creationId xmlns:a16="http://schemas.microsoft.com/office/drawing/2014/main" id="{6106BF74-25DE-4FA4-9D73-9FC874ADEF4F}"/>
              </a:ext>
            </a:extLst>
          </p:cNvPr>
          <p:cNvSpPr>
            <a:spLocks noGrp="1"/>
          </p:cNvSpPr>
          <p:nvPr>
            <p:ph sz="quarter" idx="10"/>
          </p:nvPr>
        </p:nvSpPr>
        <p:spPr/>
        <p:txBody>
          <a:bodyPr>
            <a:noAutofit/>
          </a:bodyPr>
          <a:lstStyle/>
          <a:p>
            <a:pPr fontAlgn="base">
              <a:lnSpc>
                <a:spcPct val="100000"/>
              </a:lnSpc>
              <a:spcBef>
                <a:spcPct val="0"/>
              </a:spcBef>
              <a:spcAft>
                <a:spcPct val="0"/>
              </a:spcAft>
              <a:defRPr/>
            </a:pPr>
            <a:r>
              <a:rPr lang="en-US" dirty="0"/>
              <a:t>Issue Name: Cross Departmental EHR</a:t>
            </a:r>
          </a:p>
          <a:p>
            <a:pPr fontAlgn="base">
              <a:lnSpc>
                <a:spcPct val="100000"/>
              </a:lnSpc>
              <a:spcBef>
                <a:spcPct val="0"/>
              </a:spcBef>
              <a:spcAft>
                <a:spcPct val="0"/>
              </a:spcAft>
              <a:defRPr/>
            </a:pPr>
            <a:r>
              <a:rPr lang="en-US" dirty="0"/>
              <a:t>The aim of this project is to improve patient care and quality of services for patients at Brigham and Women’s Hospital.</a:t>
            </a:r>
          </a:p>
        </p:txBody>
      </p:sp>
    </p:spTree>
    <p:extLst>
      <p:ext uri="{BB962C8B-B14F-4D97-AF65-F5344CB8AC3E}">
        <p14:creationId xmlns:p14="http://schemas.microsoft.com/office/powerpoint/2010/main" val="2689793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Cross Departmental EHR</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a:xfrm>
            <a:off x="838200" y="2151554"/>
            <a:ext cx="10515599" cy="4149120"/>
          </a:xfrm>
        </p:spPr>
        <p:txBody>
          <a:bodyPr>
            <a:normAutofit fontScale="92500" lnSpcReduction="20000"/>
          </a:bodyPr>
          <a:lstStyle/>
          <a:p>
            <a:pPr marL="342900" lvl="0" indent="-342900" eaLnBrk="0" fontAlgn="base" hangingPunct="0">
              <a:lnSpc>
                <a:spcPct val="100000"/>
              </a:lnSpc>
              <a:spcBef>
                <a:spcPct val="20000"/>
              </a:spcBef>
              <a:spcAft>
                <a:spcPct val="0"/>
              </a:spcAft>
              <a:buClr>
                <a:srgbClr val="005483"/>
              </a:buClr>
              <a:buFont typeface="+mj-lt"/>
              <a:buAutoNum type="arabicPeriod"/>
            </a:pPr>
            <a:r>
              <a:rPr lang="en-US" sz="1600" kern="0" dirty="0">
                <a:solidFill>
                  <a:prstClr val="black"/>
                </a:solidFill>
              </a:rPr>
              <a:t>PURPOSE</a:t>
            </a:r>
          </a:p>
          <a:p>
            <a:pPr marL="0" lvl="0" indent="0" eaLnBrk="0" fontAlgn="base" hangingPunct="0">
              <a:lnSpc>
                <a:spcPct val="100000"/>
              </a:lnSpc>
              <a:spcBef>
                <a:spcPct val="20000"/>
              </a:spcBef>
              <a:spcAft>
                <a:spcPct val="0"/>
              </a:spcAft>
              <a:buClr>
                <a:srgbClr val="005483"/>
              </a:buClr>
              <a:buNone/>
            </a:pPr>
            <a:r>
              <a:rPr lang="en-US" sz="1700" kern="0" dirty="0">
                <a:solidFill>
                  <a:prstClr val="white">
                    <a:lumMod val="65000"/>
                  </a:prstClr>
                </a:solidFill>
              </a:rPr>
              <a:t>The purpose of this project is to improve patient care and quality of services at Brigham and Women’s Hospital by giving an access to all medical and medication records of a patient across all departments.</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342900" lvl="0" indent="-342900" eaLnBrk="0" fontAlgn="base" hangingPunct="0">
              <a:lnSpc>
                <a:spcPct val="100000"/>
              </a:lnSpc>
              <a:spcBef>
                <a:spcPct val="20000"/>
              </a:spcBef>
              <a:spcAft>
                <a:spcPct val="0"/>
              </a:spcAft>
              <a:buClr>
                <a:srgbClr val="005483"/>
              </a:buClr>
              <a:buFont typeface="+mj-lt"/>
              <a:buAutoNum type="arabicPeriod" startAt="2"/>
            </a:pPr>
            <a:r>
              <a:rPr lang="en-US" sz="1600" kern="0" dirty="0">
                <a:solidFill>
                  <a:prstClr val="black"/>
                </a:solidFill>
              </a:rPr>
              <a:t>SPONSOR</a:t>
            </a:r>
          </a:p>
          <a:p>
            <a:pPr marL="0" indent="0" eaLnBrk="0" fontAlgn="base" hangingPunct="0">
              <a:lnSpc>
                <a:spcPct val="100000"/>
              </a:lnSpc>
              <a:spcBef>
                <a:spcPct val="20000"/>
              </a:spcBef>
              <a:spcAft>
                <a:spcPct val="0"/>
              </a:spcAft>
              <a:buClr>
                <a:srgbClr val="005483"/>
              </a:buClr>
              <a:buNone/>
            </a:pPr>
            <a:r>
              <a:rPr lang="en-US" sz="1700" kern="0" dirty="0">
                <a:solidFill>
                  <a:schemeClr val="bg1">
                    <a:lumMod val="65000"/>
                  </a:schemeClr>
                </a:solidFill>
                <a:latin typeface="Roboto" panose="02000000000000000000"/>
              </a:rPr>
              <a:t>The sponsor for this project will be </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executives from the enterprise data team and asset management team. </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T</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hey will have access to EHR and data from various departments across BWH.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342900" lvl="0" indent="-342900" eaLnBrk="0" fontAlgn="base" hangingPunct="0">
              <a:lnSpc>
                <a:spcPct val="100000"/>
              </a:lnSpc>
              <a:spcBef>
                <a:spcPct val="20000"/>
              </a:spcBef>
              <a:spcAft>
                <a:spcPct val="0"/>
              </a:spcAft>
              <a:buClr>
                <a:srgbClr val="005483"/>
              </a:buClr>
              <a:buFont typeface="+mj-lt"/>
              <a:buAutoNum type="arabicPeriod" startAt="3"/>
            </a:pPr>
            <a:r>
              <a:rPr lang="en-US" sz="1600" kern="0" dirty="0">
                <a:solidFill>
                  <a:prstClr val="black"/>
                </a:solidFill>
              </a:rPr>
              <a:t>BACKGROUND</a:t>
            </a:r>
          </a:p>
          <a:p>
            <a:pPr marL="0" lvl="0" indent="0" eaLnBrk="0" fontAlgn="base" hangingPunct="0">
              <a:lnSpc>
                <a:spcPct val="100000"/>
              </a:lnSpc>
              <a:spcBef>
                <a:spcPct val="20000"/>
              </a:spcBef>
              <a:spcAft>
                <a:spcPct val="0"/>
              </a:spcAft>
              <a:buClr>
                <a:srgbClr val="005483"/>
              </a:buClr>
              <a:buNone/>
            </a:pPr>
            <a:r>
              <a:rPr lang="en-US" sz="1700" dirty="0">
                <a:solidFill>
                  <a:schemeClr val="bg1">
                    <a:lumMod val="65000"/>
                  </a:schemeClr>
                </a:solidFill>
              </a:rPr>
              <a:t>Healthcare providers or practitioners should have access to a huge amount of patient previous health data and be able to share it securely within different departments. </a:t>
            </a:r>
            <a:r>
              <a:rPr lang="en-US" sz="1700" kern="0" dirty="0">
                <a:solidFill>
                  <a:schemeClr val="bg1">
                    <a:lumMod val="65000"/>
                  </a:schemeClr>
                </a:solidFill>
              </a:rPr>
              <a:t>The project will be a stand-alone activity to improve patient care. </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342900" lvl="0" indent="-342900" eaLnBrk="0" fontAlgn="base" hangingPunct="0">
              <a:lnSpc>
                <a:spcPct val="100000"/>
              </a:lnSpc>
              <a:spcBef>
                <a:spcPct val="20000"/>
              </a:spcBef>
              <a:spcAft>
                <a:spcPct val="0"/>
              </a:spcAft>
              <a:buClr>
                <a:srgbClr val="005483"/>
              </a:buClr>
              <a:buAutoNum type="arabicPeriod" startAt="4"/>
            </a:pPr>
            <a:r>
              <a:rPr lang="en-US" sz="1600" kern="0" dirty="0">
                <a:solidFill>
                  <a:prstClr val="black"/>
                </a:solidFill>
              </a:rPr>
              <a:t>PROJECT OBJECTIVES</a:t>
            </a:r>
          </a:p>
          <a:p>
            <a:pPr marL="0" lvl="0" indent="0" eaLnBrk="0" fontAlgn="base" hangingPunct="0">
              <a:lnSpc>
                <a:spcPct val="100000"/>
              </a:lnSpc>
              <a:spcBef>
                <a:spcPct val="20000"/>
              </a:spcBef>
              <a:spcAft>
                <a:spcPct val="0"/>
              </a:spcAft>
              <a:buClr>
                <a:srgbClr val="005483"/>
              </a:buClr>
              <a:buNone/>
            </a:pPr>
            <a:r>
              <a:rPr lang="en-US" sz="1700" kern="0" dirty="0">
                <a:solidFill>
                  <a:prstClr val="white">
                    <a:lumMod val="65000"/>
                  </a:prstClr>
                </a:solidFill>
              </a:rPr>
              <a:t>The practitioner having access to all previous medical history of a patient across all departments over the years, will help determine patient health conditions and right track of medication and therapies. This will improve patient care at BWH and avoids unnecessary use of resources which will otherwise not be useful. </a:t>
            </a:r>
            <a:endParaRPr lang="en-US" sz="1700" kern="0" dirty="0">
              <a:solidFill>
                <a:prstClr val="black"/>
              </a:solidFill>
            </a:endParaRPr>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Page 1/3</a:t>
            </a:r>
          </a:p>
        </p:txBody>
      </p:sp>
    </p:spTree>
    <p:extLst>
      <p:ext uri="{BB962C8B-B14F-4D97-AF65-F5344CB8AC3E}">
        <p14:creationId xmlns:p14="http://schemas.microsoft.com/office/powerpoint/2010/main" val="1063270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DAEB1-817B-477B-A002-DCAC9890F2C4}"/>
              </a:ext>
            </a:extLst>
          </p:cNvPr>
          <p:cNvSpPr>
            <a:spLocks noGrp="1"/>
          </p:cNvSpPr>
          <p:nvPr>
            <p:ph type="title"/>
          </p:nvPr>
        </p:nvSpPr>
        <p:spPr/>
        <p:txBody>
          <a:bodyPr/>
          <a:lstStyle/>
          <a:p>
            <a:r>
              <a:rPr lang="en-US" dirty="0"/>
              <a:t>Brigham and Women’s Hospital</a:t>
            </a:r>
          </a:p>
        </p:txBody>
      </p:sp>
      <p:sp>
        <p:nvSpPr>
          <p:cNvPr id="5" name="Content Placeholder 4">
            <a:extLst>
              <a:ext uri="{FF2B5EF4-FFF2-40B4-BE49-F238E27FC236}">
                <a16:creationId xmlns:a16="http://schemas.microsoft.com/office/drawing/2014/main" id="{5BCD9B67-0001-4CE8-9E2A-EF590A3D4EBF}"/>
              </a:ext>
            </a:extLst>
          </p:cNvPr>
          <p:cNvSpPr>
            <a:spLocks noGrp="1"/>
          </p:cNvSpPr>
          <p:nvPr>
            <p:ph sz="quarter" idx="10"/>
          </p:nvPr>
        </p:nvSpPr>
        <p:spPr/>
        <p:txBody>
          <a:bodyPr>
            <a:normAutofit/>
          </a:bodyPr>
          <a:lstStyle/>
          <a:p>
            <a:r>
              <a:rPr lang="en-US" dirty="0">
                <a:latin typeface="Rockwell" panose="02060603020205020403" pitchFamily="18" charset="0"/>
              </a:rPr>
              <a:t>Industry: Healthcare</a:t>
            </a:r>
          </a:p>
          <a:p>
            <a:r>
              <a:rPr lang="en-US" dirty="0">
                <a:latin typeface="Rockwell" panose="02060603020205020403" pitchFamily="18" charset="0"/>
              </a:rPr>
              <a:t>History/Background:</a:t>
            </a:r>
          </a:p>
          <a:p>
            <a:pPr lvl="1"/>
            <a:r>
              <a:rPr lang="en-US" sz="2000" dirty="0"/>
              <a:t>Brigham and Women's Hospital was established with the 1980 merger of three Harvard-affiliated hospitals</a:t>
            </a:r>
          </a:p>
          <a:p>
            <a:pPr lvl="1"/>
            <a:r>
              <a:rPr lang="en-US" sz="2000" dirty="0"/>
              <a:t>In the early 1990s, BWH pioneered Computerized Physician Order Entry (CPOE) to prevent medication errors, which is now a nationally-accepted safety practice. BWH has received patient safety awards for its electronic Medication Administration Record (</a:t>
            </a:r>
            <a:r>
              <a:rPr lang="en-US" sz="2000" dirty="0" err="1"/>
              <a:t>eMAR</a:t>
            </a:r>
            <a:r>
              <a:rPr lang="en-US" sz="2000" dirty="0"/>
              <a:t>) and barcoding system</a:t>
            </a:r>
          </a:p>
          <a:p>
            <a:pPr lvl="1"/>
            <a:r>
              <a:rPr lang="en-US" sz="2000" dirty="0"/>
              <a:t>In the 2019 U.S. News &amp; World Report hospital rankings, BWH was ranked second in Massachusetts and thirteenth nationally</a:t>
            </a:r>
          </a:p>
          <a:p>
            <a:pPr lvl="1"/>
            <a:r>
              <a:rPr lang="en-US" sz="2000" dirty="0"/>
              <a:t>Their Research Institute is one of the most powerful biomedical research institutes in the world and the third largest recipient of National Institutes of Health (NIH) funding</a:t>
            </a:r>
          </a:p>
          <a:p>
            <a:pPr lvl="1"/>
            <a:endParaRPr lang="en-US" dirty="0">
              <a:latin typeface="Rockwell" panose="02060603020205020403" pitchFamily="18" charset="0"/>
            </a:endParaRPr>
          </a:p>
        </p:txBody>
      </p:sp>
    </p:spTree>
    <p:extLst>
      <p:ext uri="{BB962C8B-B14F-4D97-AF65-F5344CB8AC3E}">
        <p14:creationId xmlns:p14="http://schemas.microsoft.com/office/powerpoint/2010/main" val="1744770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Cross Departmental EHR</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lnSpcReduction="10000"/>
          </a:bodyPr>
          <a:lstStyle/>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cost will be for getting a secure platform to share this data between departments, but that will be worth it because it will be helpful for practitioners and patients</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5.   SCOPE</a:t>
            </a:r>
          </a:p>
          <a:p>
            <a:pPr mar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The major deliverables of the Project is a secure way to share the EHR across the departments. </a:t>
            </a:r>
            <a:r>
              <a:rPr lang="en-US" sz="16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The major dependencies would be that current and historical data will have to consolidated to generate a standardized data manual template so that it can be used across the departments</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6.   CONSTRAINTS</a:t>
            </a:r>
          </a:p>
          <a:p>
            <a:pPr marL="0" lvl="0" indent="0" eaLnBrk="0" fontAlgn="base" hangingPunct="0">
              <a:lnSpc>
                <a:spcPct val="100000"/>
              </a:lnSpc>
              <a:spcBef>
                <a:spcPct val="20000"/>
              </a:spcBef>
              <a:spcAft>
                <a:spcPct val="0"/>
              </a:spcAft>
              <a:buClr>
                <a:srgbClr val="005483"/>
              </a:buClr>
              <a:buNone/>
            </a:pPr>
            <a:r>
              <a:rPr lang="en-US" sz="16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The </a:t>
            </a:r>
            <a:r>
              <a:rPr lang="en-US" sz="16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constraints would be the availability of data from all departments, consolidation, data cleaning and processing</a:t>
            </a:r>
            <a:r>
              <a:rPr lang="en-US" sz="1600" dirty="0">
                <a:solidFill>
                  <a:srgbClr val="808080"/>
                </a:solidFill>
                <a:effectLst/>
                <a:latin typeface="Roboto" panose="02000000000000000000"/>
                <a:ea typeface="Calibri" panose="020F0502020204030204" pitchFamily="34" charset="0"/>
                <a:cs typeface="Times New Roman" panose="02020603050405020304" pitchFamily="18" charset="0"/>
              </a:rPr>
              <a:t> </a:t>
            </a:r>
          </a:p>
          <a:p>
            <a:pPr marL="0" lvl="0" indent="0" eaLnBrk="0" fontAlgn="base" hangingPunct="0">
              <a:lnSpc>
                <a:spcPct val="100000"/>
              </a:lnSpc>
              <a:spcBef>
                <a:spcPct val="20000"/>
              </a:spcBef>
              <a:spcAft>
                <a:spcPct val="0"/>
              </a:spcAft>
              <a:buClr>
                <a:srgbClr val="005483"/>
              </a:buClr>
              <a:buNone/>
            </a:pPr>
            <a:endParaRPr lang="en-US" sz="1800" kern="0" dirty="0">
              <a:solidFill>
                <a:srgbClr val="808080"/>
              </a:solidFill>
              <a:latin typeface="Calibri" panose="020F0502020204030204" pitchFamily="34" charset="0"/>
              <a:cs typeface="Times New Roman" panose="02020603050405020304" pitchFamily="18" charset="0"/>
            </a:endParaRPr>
          </a:p>
          <a:p>
            <a:pPr marL="342900" lvl="0" indent="-342900" eaLnBrk="0" fontAlgn="base" hangingPunct="0">
              <a:lnSpc>
                <a:spcPct val="100000"/>
              </a:lnSpc>
              <a:spcBef>
                <a:spcPct val="20000"/>
              </a:spcBef>
              <a:spcAft>
                <a:spcPct val="0"/>
              </a:spcAft>
              <a:buClr>
                <a:srgbClr val="005483"/>
              </a:buClr>
              <a:buAutoNum type="arabicPeriod" startAt="7"/>
            </a:pPr>
            <a:r>
              <a:rPr lang="en-US" sz="1600" kern="0" dirty="0">
                <a:solidFill>
                  <a:prstClr val="black"/>
                </a:solidFill>
              </a:rPr>
              <a:t>INTERFACES</a:t>
            </a:r>
          </a:p>
          <a:p>
            <a:pPr marL="0" lvl="0" indent="0" eaLnBrk="0" fontAlgn="base" hangingPunct="0">
              <a:lnSpc>
                <a:spcPct val="100000"/>
              </a:lnSpc>
              <a:spcBef>
                <a:spcPct val="20000"/>
              </a:spcBef>
              <a:spcAft>
                <a:spcPct val="0"/>
              </a:spcAft>
              <a:buClr>
                <a:srgbClr val="005483"/>
              </a:buClr>
              <a:buNone/>
            </a:pPr>
            <a:r>
              <a:rPr lang="en-US" sz="1600" kern="0" dirty="0">
                <a:solidFill>
                  <a:schemeClr val="bg1">
                    <a:lumMod val="65000"/>
                  </a:schemeClr>
                </a:solidFill>
              </a:rPr>
              <a:t>All the patients’ data and historical data across all the departments is needed for this project. This can be a tedious and time-consuming process; hence integration tools and big data analysis can be used, and cloud services will be needed to store this huge data</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Page 2/3</a:t>
            </a:r>
          </a:p>
        </p:txBody>
      </p:sp>
    </p:spTree>
    <p:extLst>
      <p:ext uri="{BB962C8B-B14F-4D97-AF65-F5344CB8AC3E}">
        <p14:creationId xmlns:p14="http://schemas.microsoft.com/office/powerpoint/2010/main" val="4262205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p:txBody>
          <a:bodyPr/>
          <a:lstStyle/>
          <a:p>
            <a:r>
              <a:rPr lang="en-US" dirty="0"/>
              <a:t>Project Mandate: Cross Departmental EHR</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838200" y="2151554"/>
            <a:ext cx="10515599" cy="4149120"/>
          </a:xfrm>
        </p:spPr>
        <p:txBody>
          <a:bodyPr>
            <a:normAutofit/>
          </a:bodyPr>
          <a:lstStyle/>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8.    QUALITY EXPECTATIONS</a:t>
            </a:r>
          </a:p>
          <a:p>
            <a:pPr fontAlgn="base"/>
            <a:r>
              <a:rPr lang="en-US" sz="16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The quality expectation would be that the data shared across the departments will help in the improvement of the patient care at Brigham and Women’s Hospital </a:t>
            </a:r>
          </a:p>
          <a:p>
            <a:pPr fontAlgn="base"/>
            <a:r>
              <a:rPr lang="en-US" sz="1600" kern="0" dirty="0">
                <a:solidFill>
                  <a:prstClr val="white">
                    <a:lumMod val="65000"/>
                  </a:prstClr>
                </a:solidFill>
              </a:rPr>
              <a:t>The key requirements for the project is continuous data collection and updating, storage and ensuring appropriate maintenance of this data so it can be used by all the departments  </a:t>
            </a:r>
          </a:p>
          <a:p>
            <a:pPr algn="l" fontAlgn="base">
              <a:buFont typeface="Arial" panose="020B0604020202020204" pitchFamily="34" charset="0"/>
              <a:buChar char="•"/>
            </a:pPr>
            <a:r>
              <a:rPr lang="en-US" sz="1600" b="0" i="0" dirty="0">
                <a:solidFill>
                  <a:schemeClr val="bg1">
                    <a:lumMod val="65000"/>
                  </a:schemeClr>
                </a:solidFill>
                <a:effectLst/>
                <a:latin typeface="Roboto" panose="02000000000000000000"/>
              </a:rPr>
              <a:t>The data collection and updating should conform to or reference national and international standards and protocols, if they exist and made sure that only authorized personnel get access to this secure data </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9.    OUTLINE BUSINESS CASE</a:t>
            </a:r>
            <a:endParaRPr lang="en-US" sz="1600" kern="0" dirty="0">
              <a:solidFill>
                <a:prstClr val="white">
                  <a:lumMod val="65000"/>
                </a:prstClr>
              </a:solidFill>
            </a:endParaRPr>
          </a:p>
          <a:p>
            <a:pPr algn="l" fontAlgn="base">
              <a:buFont typeface="Arial" panose="020B0604020202020204" pitchFamily="34" charset="0"/>
              <a:buChar char="•"/>
            </a:pPr>
            <a:r>
              <a:rPr lang="en-US" sz="1600" kern="0" dirty="0">
                <a:solidFill>
                  <a:prstClr val="white">
                    <a:lumMod val="65000"/>
                  </a:prstClr>
                </a:solidFill>
              </a:rPr>
              <a:t>The strategic need for the project is to improve how practitioners provide diagnosis, therapies and medication only based on symptoms without access to previous records of the patient</a:t>
            </a:r>
          </a:p>
          <a:p>
            <a:pPr algn="l" fontAlgn="base">
              <a:buFont typeface="Arial" panose="020B0604020202020204" pitchFamily="34" charset="0"/>
              <a:buChar char="•"/>
            </a:pPr>
            <a:r>
              <a:rPr lang="en-US" sz="1600" kern="0" dirty="0">
                <a:solidFill>
                  <a:prstClr val="white">
                    <a:lumMod val="65000"/>
                  </a:prstClr>
                </a:solidFill>
              </a:rPr>
              <a:t>This data will help practitioners get access to secure patient data that can be used to improve patient care diagnosis and medication </a:t>
            </a:r>
          </a:p>
          <a:p>
            <a:pPr algn="l" fontAlgn="base">
              <a:buFont typeface="Arial" panose="020B0604020202020204" pitchFamily="34" charset="0"/>
              <a:buChar char="•"/>
            </a:pPr>
            <a:r>
              <a:rPr lang="en-US" sz="1600" kern="0" dirty="0">
                <a:solidFill>
                  <a:prstClr val="white">
                    <a:lumMod val="65000"/>
                  </a:prstClr>
                </a:solidFill>
              </a:rPr>
              <a:t>This will also improve the reputation of the hospital a notch above where it stands now</a:t>
            </a:r>
          </a:p>
        </p:txBody>
      </p:sp>
      <p:sp>
        <p:nvSpPr>
          <p:cNvPr id="4" name="Text Placeholder 3">
            <a:extLst>
              <a:ext uri="{FF2B5EF4-FFF2-40B4-BE49-F238E27FC236}">
                <a16:creationId xmlns:a16="http://schemas.microsoft.com/office/drawing/2014/main" id="{C0F1DF95-8F9B-4603-AF96-A861D4800917}"/>
              </a:ext>
            </a:extLst>
          </p:cNvPr>
          <p:cNvSpPr>
            <a:spLocks noGrp="1"/>
          </p:cNvSpPr>
          <p:nvPr>
            <p:ph type="body" sz="quarter" idx="12"/>
          </p:nvPr>
        </p:nvSpPr>
        <p:spPr>
          <a:xfrm>
            <a:off x="838201" y="1690688"/>
            <a:ext cx="10515598" cy="460866"/>
          </a:xfrm>
        </p:spPr>
        <p:txBody>
          <a:bodyPr/>
          <a:lstStyle/>
          <a:p>
            <a:r>
              <a:rPr lang="en-US" dirty="0"/>
              <a:t>Page 3/3</a:t>
            </a:r>
          </a:p>
        </p:txBody>
      </p:sp>
    </p:spTree>
    <p:extLst>
      <p:ext uri="{BB962C8B-B14F-4D97-AF65-F5344CB8AC3E}">
        <p14:creationId xmlns:p14="http://schemas.microsoft.com/office/powerpoint/2010/main" val="175832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a:xfrm>
            <a:off x="838200" y="365126"/>
            <a:ext cx="10515600" cy="478254"/>
          </a:xfrm>
        </p:spPr>
        <p:txBody>
          <a:bodyPr>
            <a:normAutofit fontScale="90000"/>
          </a:bodyPr>
          <a:lstStyle/>
          <a:p>
            <a:r>
              <a:rPr lang="en-US" dirty="0"/>
              <a:t>Vision Diagram: Cross departmental EHR</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4246232" y="1532191"/>
            <a:ext cx="3001819" cy="4617759"/>
          </a:xfrm>
          <a:ln>
            <a:solidFill>
              <a:schemeClr val="accent1"/>
            </a:solidFill>
          </a:ln>
        </p:spPr>
        <p:txBody>
          <a:bodyPr>
            <a:normAutofit/>
          </a:bodyPr>
          <a:lstStyle/>
          <a:p>
            <a:pPr marL="0" lvl="0" indent="0" eaLnBrk="0" fontAlgn="base" hangingPunct="0">
              <a:lnSpc>
                <a:spcPct val="100000"/>
              </a:lnSpc>
              <a:spcBef>
                <a:spcPct val="20000"/>
              </a:spcBef>
              <a:spcAft>
                <a:spcPct val="0"/>
              </a:spcAft>
              <a:buClr>
                <a:srgbClr val="005483"/>
              </a:buClr>
              <a:buNone/>
            </a:pPr>
            <a:r>
              <a:rPr lang="en-US" sz="1600" b="1" kern="0" dirty="0">
                <a:solidFill>
                  <a:srgbClr val="000000"/>
                </a:solidFill>
              </a:rPr>
              <a:t>DATA INGESTION</a:t>
            </a: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r>
              <a:rPr lang="en-US" sz="1600" b="1" kern="0" dirty="0" err="1">
                <a:solidFill>
                  <a:srgbClr val="000000"/>
                </a:solidFill>
              </a:rPr>
              <a:t>Masterdata</a:t>
            </a: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srgbClr val="000000"/>
                </a:solidFill>
              </a:rPr>
              <a:t>Access given to authorized people</a:t>
            </a: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p:txBody>
      </p:sp>
      <p:sp>
        <p:nvSpPr>
          <p:cNvPr id="20" name="Content Placeholder 2">
            <a:extLst>
              <a:ext uri="{FF2B5EF4-FFF2-40B4-BE49-F238E27FC236}">
                <a16:creationId xmlns:a16="http://schemas.microsoft.com/office/drawing/2014/main" id="{78F14875-F131-442C-A7D7-B3803375C0C6}"/>
              </a:ext>
            </a:extLst>
          </p:cNvPr>
          <p:cNvSpPr txBox="1">
            <a:spLocks/>
          </p:cNvSpPr>
          <p:nvPr/>
        </p:nvSpPr>
        <p:spPr>
          <a:xfrm>
            <a:off x="794694" y="1532192"/>
            <a:ext cx="2822634" cy="461775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a:solidFill>
                  <a:srgbClr val="000000"/>
                </a:solidFill>
              </a:rPr>
              <a:t>DATA SOURCE</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a:solidFill>
                  <a:srgbClr val="000000"/>
                </a:solidFill>
              </a:rPr>
              <a:t>Electronic Health Records from all departments</a:t>
            </a:r>
          </a:p>
        </p:txBody>
      </p:sp>
      <p:pic>
        <p:nvPicPr>
          <p:cNvPr id="25" name="Graphic 24" descr="Database with solid fill">
            <a:extLst>
              <a:ext uri="{FF2B5EF4-FFF2-40B4-BE49-F238E27FC236}">
                <a16:creationId xmlns:a16="http://schemas.microsoft.com/office/drawing/2014/main" id="{841027F1-71E7-4D4A-9E24-FD47DF12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4845" y="2631786"/>
            <a:ext cx="611155" cy="611155"/>
          </a:xfrm>
          <a:prstGeom prst="rect">
            <a:avLst/>
          </a:prstGeom>
        </p:spPr>
      </p:pic>
      <p:pic>
        <p:nvPicPr>
          <p:cNvPr id="28" name="Graphic 27" descr="Database with solid fill">
            <a:extLst>
              <a:ext uri="{FF2B5EF4-FFF2-40B4-BE49-F238E27FC236}">
                <a16:creationId xmlns:a16="http://schemas.microsoft.com/office/drawing/2014/main" id="{0D1067E2-D4E3-4963-83CC-A217D9A754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1509" y="2008489"/>
            <a:ext cx="353756" cy="353756"/>
          </a:xfrm>
          <a:prstGeom prst="rect">
            <a:avLst/>
          </a:prstGeom>
        </p:spPr>
      </p:pic>
      <p:sp>
        <p:nvSpPr>
          <p:cNvPr id="77" name="Content Placeholder 2">
            <a:extLst>
              <a:ext uri="{FF2B5EF4-FFF2-40B4-BE49-F238E27FC236}">
                <a16:creationId xmlns:a16="http://schemas.microsoft.com/office/drawing/2014/main" id="{A8138363-287E-4D35-B866-0E4EC57650C7}"/>
              </a:ext>
            </a:extLst>
          </p:cNvPr>
          <p:cNvSpPr txBox="1">
            <a:spLocks/>
          </p:cNvSpPr>
          <p:nvPr/>
        </p:nvSpPr>
        <p:spPr>
          <a:xfrm>
            <a:off x="7839834" y="1532190"/>
            <a:ext cx="3001819" cy="461775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a:solidFill>
                  <a:srgbClr val="000000"/>
                </a:solidFill>
              </a:rPr>
              <a:t>DESTINATION</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err="1">
                <a:solidFill>
                  <a:srgbClr val="000000"/>
                </a:solidFill>
              </a:rPr>
              <a:t>Masterdata</a:t>
            </a: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a:solidFill>
                  <a:srgbClr val="000000"/>
                </a:solidFill>
              </a:rPr>
              <a:t>Data accessed securely by all departments’ authorized personnel</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p:txBody>
      </p:sp>
      <p:sp>
        <p:nvSpPr>
          <p:cNvPr id="96" name="Arrow: Down 95">
            <a:extLst>
              <a:ext uri="{FF2B5EF4-FFF2-40B4-BE49-F238E27FC236}">
                <a16:creationId xmlns:a16="http://schemas.microsoft.com/office/drawing/2014/main" id="{82C83EE2-8B05-4E8D-ACF0-A911CA26EC7A}"/>
              </a:ext>
            </a:extLst>
          </p:cNvPr>
          <p:cNvSpPr/>
          <p:nvPr/>
        </p:nvSpPr>
        <p:spPr>
          <a:xfrm>
            <a:off x="9071846" y="3018408"/>
            <a:ext cx="254224" cy="650911"/>
          </a:xfrm>
          <a:prstGeom prst="downArrow">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pic>
        <p:nvPicPr>
          <p:cNvPr id="40" name="Graphic 39" descr="Database with solid fill">
            <a:extLst>
              <a:ext uri="{FF2B5EF4-FFF2-40B4-BE49-F238E27FC236}">
                <a16:creationId xmlns:a16="http://schemas.microsoft.com/office/drawing/2014/main" id="{36CE15EF-672D-4DE7-88BE-1ECAB6A1C1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3380" y="2133576"/>
            <a:ext cx="611155" cy="611155"/>
          </a:xfrm>
          <a:prstGeom prst="rect">
            <a:avLst/>
          </a:prstGeom>
        </p:spPr>
      </p:pic>
      <p:pic>
        <p:nvPicPr>
          <p:cNvPr id="14" name="Graphic 13" descr="Building outline">
            <a:extLst>
              <a:ext uri="{FF2B5EF4-FFF2-40B4-BE49-F238E27FC236}">
                <a16:creationId xmlns:a16="http://schemas.microsoft.com/office/drawing/2014/main" id="{AD21D356-A591-4572-844B-528D83927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87399" y="3900583"/>
            <a:ext cx="650911" cy="650911"/>
          </a:xfrm>
          <a:prstGeom prst="rect">
            <a:avLst/>
          </a:prstGeom>
        </p:spPr>
      </p:pic>
      <p:pic>
        <p:nvPicPr>
          <p:cNvPr id="43" name="Graphic 42" descr="Building outline">
            <a:extLst>
              <a:ext uri="{FF2B5EF4-FFF2-40B4-BE49-F238E27FC236}">
                <a16:creationId xmlns:a16="http://schemas.microsoft.com/office/drawing/2014/main" id="{8C24A6EC-8C5C-4DCC-8F54-1E1EBEF398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79885" y="3908083"/>
            <a:ext cx="650911" cy="650911"/>
          </a:xfrm>
          <a:prstGeom prst="rect">
            <a:avLst/>
          </a:prstGeom>
        </p:spPr>
      </p:pic>
      <p:pic>
        <p:nvPicPr>
          <p:cNvPr id="44" name="Graphic 43" descr="Building outline">
            <a:extLst>
              <a:ext uri="{FF2B5EF4-FFF2-40B4-BE49-F238E27FC236}">
                <a16:creationId xmlns:a16="http://schemas.microsoft.com/office/drawing/2014/main" id="{3273E793-E543-4FCD-AB08-04157E370E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5656" y="3900584"/>
            <a:ext cx="665910" cy="665910"/>
          </a:xfrm>
          <a:prstGeom prst="rect">
            <a:avLst/>
          </a:prstGeom>
        </p:spPr>
      </p:pic>
      <p:pic>
        <p:nvPicPr>
          <p:cNvPr id="46" name="Graphic 45" descr="Building outline">
            <a:extLst>
              <a:ext uri="{FF2B5EF4-FFF2-40B4-BE49-F238E27FC236}">
                <a16:creationId xmlns:a16="http://schemas.microsoft.com/office/drawing/2014/main" id="{CF21F072-92D3-49B7-8C52-BC7DF498C4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00547" y="3900584"/>
            <a:ext cx="665910" cy="665910"/>
          </a:xfrm>
          <a:prstGeom prst="rect">
            <a:avLst/>
          </a:prstGeom>
        </p:spPr>
      </p:pic>
      <p:pic>
        <p:nvPicPr>
          <p:cNvPr id="26" name="Graphic 25" descr="Building outline">
            <a:extLst>
              <a:ext uri="{FF2B5EF4-FFF2-40B4-BE49-F238E27FC236}">
                <a16:creationId xmlns:a16="http://schemas.microsoft.com/office/drawing/2014/main" id="{3B2B61D9-834D-4C47-AF00-EA793F9CF6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5321" y="2592030"/>
            <a:ext cx="1003426" cy="1003426"/>
          </a:xfrm>
          <a:prstGeom prst="rect">
            <a:avLst/>
          </a:prstGeom>
        </p:spPr>
      </p:pic>
      <p:pic>
        <p:nvPicPr>
          <p:cNvPr id="31" name="Graphic 30" descr="Database with solid fill">
            <a:extLst>
              <a:ext uri="{FF2B5EF4-FFF2-40B4-BE49-F238E27FC236}">
                <a16:creationId xmlns:a16="http://schemas.microsoft.com/office/drawing/2014/main" id="{85FB9010-F91F-44DB-A535-2E4A30A240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75392" y="2262275"/>
            <a:ext cx="353756" cy="353756"/>
          </a:xfrm>
          <a:prstGeom prst="rect">
            <a:avLst/>
          </a:prstGeom>
        </p:spPr>
      </p:pic>
      <p:pic>
        <p:nvPicPr>
          <p:cNvPr id="32" name="Graphic 31" descr="Document with solid fill">
            <a:extLst>
              <a:ext uri="{FF2B5EF4-FFF2-40B4-BE49-F238E27FC236}">
                <a16:creationId xmlns:a16="http://schemas.microsoft.com/office/drawing/2014/main" id="{7B5443B8-BBB1-471A-9588-329FF5B58B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9698" y="3522433"/>
            <a:ext cx="362237" cy="362237"/>
          </a:xfrm>
          <a:prstGeom prst="rect">
            <a:avLst/>
          </a:prstGeom>
        </p:spPr>
      </p:pic>
      <p:cxnSp>
        <p:nvCxnSpPr>
          <p:cNvPr id="8" name="Straight Connector 7">
            <a:extLst>
              <a:ext uri="{FF2B5EF4-FFF2-40B4-BE49-F238E27FC236}">
                <a16:creationId xmlns:a16="http://schemas.microsoft.com/office/drawing/2014/main" id="{BE976DC5-709E-4B62-AF32-623C010E852D}"/>
              </a:ext>
            </a:extLst>
          </p:cNvPr>
          <p:cNvCxnSpPr/>
          <p:nvPr/>
        </p:nvCxnSpPr>
        <p:spPr>
          <a:xfrm flipH="1">
            <a:off x="1875929" y="2439153"/>
            <a:ext cx="366903" cy="4982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A822D254-2F8E-4960-A8FD-24510A30AC8C}"/>
              </a:ext>
            </a:extLst>
          </p:cNvPr>
          <p:cNvCxnSpPr>
            <a:cxnSpLocks/>
          </p:cNvCxnSpPr>
          <p:nvPr/>
        </p:nvCxnSpPr>
        <p:spPr>
          <a:xfrm flipH="1">
            <a:off x="1875929" y="2894712"/>
            <a:ext cx="467539" cy="1305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932D45CA-048B-4F75-B3FD-195F00AA640B}"/>
              </a:ext>
            </a:extLst>
          </p:cNvPr>
          <p:cNvCxnSpPr>
            <a:cxnSpLocks/>
          </p:cNvCxnSpPr>
          <p:nvPr/>
        </p:nvCxnSpPr>
        <p:spPr>
          <a:xfrm flipH="1" flipV="1">
            <a:off x="1875929" y="3121974"/>
            <a:ext cx="534454" cy="1935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0A498298-6E01-438B-89C3-F3A35B9FDA07}"/>
              </a:ext>
            </a:extLst>
          </p:cNvPr>
          <p:cNvCxnSpPr>
            <a:cxnSpLocks/>
          </p:cNvCxnSpPr>
          <p:nvPr/>
        </p:nvCxnSpPr>
        <p:spPr>
          <a:xfrm flipH="1" flipV="1">
            <a:off x="1875929" y="3305576"/>
            <a:ext cx="308364" cy="32572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Graphic 18" descr="Open folder with solid fill">
            <a:extLst>
              <a:ext uri="{FF2B5EF4-FFF2-40B4-BE49-F238E27FC236}">
                <a16:creationId xmlns:a16="http://schemas.microsoft.com/office/drawing/2014/main" id="{5DA0AF58-5C8B-4AD6-BD10-C2A063AAC8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99387" y="3121974"/>
            <a:ext cx="429484" cy="429484"/>
          </a:xfrm>
          <a:prstGeom prst="rect">
            <a:avLst/>
          </a:prstGeom>
        </p:spPr>
      </p:pic>
      <p:pic>
        <p:nvPicPr>
          <p:cNvPr id="22" name="Graphic 21" descr="Computer with solid fill">
            <a:extLst>
              <a:ext uri="{FF2B5EF4-FFF2-40B4-BE49-F238E27FC236}">
                <a16:creationId xmlns:a16="http://schemas.microsoft.com/office/drawing/2014/main" id="{470E2226-8227-47A6-AD32-1A0246AFE3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27464" y="2631786"/>
            <a:ext cx="478254" cy="478254"/>
          </a:xfrm>
          <a:prstGeom prst="rect">
            <a:avLst/>
          </a:prstGeom>
        </p:spPr>
      </p:pic>
      <p:pic>
        <p:nvPicPr>
          <p:cNvPr id="48" name="Graphic 47" descr="Computer with solid fill">
            <a:extLst>
              <a:ext uri="{FF2B5EF4-FFF2-40B4-BE49-F238E27FC236}">
                <a16:creationId xmlns:a16="http://schemas.microsoft.com/office/drawing/2014/main" id="{17C0550C-7E5D-446D-AEC9-52C612C5DB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86723" y="2606179"/>
            <a:ext cx="478254" cy="478254"/>
          </a:xfrm>
          <a:prstGeom prst="rect">
            <a:avLst/>
          </a:prstGeom>
        </p:spPr>
      </p:pic>
      <p:pic>
        <p:nvPicPr>
          <p:cNvPr id="50" name="Graphic 49" descr="Open folder with solid fill">
            <a:extLst>
              <a:ext uri="{FF2B5EF4-FFF2-40B4-BE49-F238E27FC236}">
                <a16:creationId xmlns:a16="http://schemas.microsoft.com/office/drawing/2014/main" id="{0D5B2E1B-FE8F-41DA-A910-B79004F571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1282" y="1918834"/>
            <a:ext cx="429484" cy="429484"/>
          </a:xfrm>
          <a:prstGeom prst="rect">
            <a:avLst/>
          </a:prstGeom>
        </p:spPr>
      </p:pic>
      <p:pic>
        <p:nvPicPr>
          <p:cNvPr id="51" name="Graphic 50" descr="Document with solid fill">
            <a:extLst>
              <a:ext uri="{FF2B5EF4-FFF2-40B4-BE49-F238E27FC236}">
                <a16:creationId xmlns:a16="http://schemas.microsoft.com/office/drawing/2014/main" id="{18963766-5EC2-4C47-8577-F026D071CA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1597" y="2507139"/>
            <a:ext cx="362237" cy="362237"/>
          </a:xfrm>
          <a:prstGeom prst="rect">
            <a:avLst/>
          </a:prstGeom>
        </p:spPr>
      </p:pic>
      <p:pic>
        <p:nvPicPr>
          <p:cNvPr id="52" name="Graphic 51" descr="Computer with solid fill">
            <a:extLst>
              <a:ext uri="{FF2B5EF4-FFF2-40B4-BE49-F238E27FC236}">
                <a16:creationId xmlns:a16="http://schemas.microsoft.com/office/drawing/2014/main" id="{0B5AB279-7B67-4117-8D33-8BB7240B8E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95802" y="3203824"/>
            <a:ext cx="478254" cy="478254"/>
          </a:xfrm>
          <a:prstGeom prst="rect">
            <a:avLst/>
          </a:prstGeom>
        </p:spPr>
      </p:pic>
      <p:pic>
        <p:nvPicPr>
          <p:cNvPr id="53" name="Graphic 52" descr="Database with solid fill">
            <a:extLst>
              <a:ext uri="{FF2B5EF4-FFF2-40B4-BE49-F238E27FC236}">
                <a16:creationId xmlns:a16="http://schemas.microsoft.com/office/drawing/2014/main" id="{FB31B281-E5E4-4168-AE8E-C45BE0E30E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8798" y="3349795"/>
            <a:ext cx="353756" cy="353756"/>
          </a:xfrm>
          <a:prstGeom prst="rect">
            <a:avLst/>
          </a:prstGeom>
        </p:spPr>
      </p:pic>
      <p:pic>
        <p:nvPicPr>
          <p:cNvPr id="54" name="Graphic 53" descr="Open folder with solid fill">
            <a:extLst>
              <a:ext uri="{FF2B5EF4-FFF2-40B4-BE49-F238E27FC236}">
                <a16:creationId xmlns:a16="http://schemas.microsoft.com/office/drawing/2014/main" id="{546F6731-C3B4-47A0-93A3-74629F2190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24099" y="3594723"/>
            <a:ext cx="429484" cy="429484"/>
          </a:xfrm>
          <a:prstGeom prst="rect">
            <a:avLst/>
          </a:prstGeom>
        </p:spPr>
      </p:pic>
      <p:cxnSp>
        <p:nvCxnSpPr>
          <p:cNvPr id="55" name="Straight Connector 54">
            <a:extLst>
              <a:ext uri="{FF2B5EF4-FFF2-40B4-BE49-F238E27FC236}">
                <a16:creationId xmlns:a16="http://schemas.microsoft.com/office/drawing/2014/main" id="{B6101607-824A-4155-9F2E-D331920BB681}"/>
              </a:ext>
            </a:extLst>
          </p:cNvPr>
          <p:cNvCxnSpPr>
            <a:cxnSpLocks/>
          </p:cNvCxnSpPr>
          <p:nvPr/>
        </p:nvCxnSpPr>
        <p:spPr>
          <a:xfrm flipH="1">
            <a:off x="5956024" y="2620271"/>
            <a:ext cx="452588" cy="1529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0C59609-CDD5-4586-AF6A-F468EC48DB5A}"/>
              </a:ext>
            </a:extLst>
          </p:cNvPr>
          <p:cNvCxnSpPr>
            <a:cxnSpLocks/>
          </p:cNvCxnSpPr>
          <p:nvPr/>
        </p:nvCxnSpPr>
        <p:spPr>
          <a:xfrm flipH="1" flipV="1">
            <a:off x="5949384" y="2931606"/>
            <a:ext cx="372213" cy="4051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E230E83D-2672-4C02-9CC4-5AFA7FB72E45}"/>
              </a:ext>
            </a:extLst>
          </p:cNvPr>
          <p:cNvCxnSpPr>
            <a:cxnSpLocks/>
            <a:endCxn id="25" idx="2"/>
          </p:cNvCxnSpPr>
          <p:nvPr/>
        </p:nvCxnSpPr>
        <p:spPr>
          <a:xfrm flipH="1" flipV="1">
            <a:off x="5790423" y="3242941"/>
            <a:ext cx="34852" cy="4606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354F3825-58DD-4EF9-A927-23D236B929F7}"/>
              </a:ext>
            </a:extLst>
          </p:cNvPr>
          <p:cNvCxnSpPr>
            <a:cxnSpLocks/>
          </p:cNvCxnSpPr>
          <p:nvPr/>
        </p:nvCxnSpPr>
        <p:spPr>
          <a:xfrm flipV="1">
            <a:off x="5295381" y="3110041"/>
            <a:ext cx="328718" cy="31895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61DDA066-E55B-4830-BE09-B0BD91F563DD}"/>
              </a:ext>
            </a:extLst>
          </p:cNvPr>
          <p:cNvCxnSpPr>
            <a:cxnSpLocks/>
            <a:stCxn id="48" idx="3"/>
          </p:cNvCxnSpPr>
          <p:nvPr/>
        </p:nvCxnSpPr>
        <p:spPr>
          <a:xfrm>
            <a:off x="5164977" y="2845306"/>
            <a:ext cx="464539" cy="863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7201E617-0241-4E59-83EB-450057EC636C}"/>
              </a:ext>
            </a:extLst>
          </p:cNvPr>
          <p:cNvCxnSpPr>
            <a:cxnSpLocks/>
          </p:cNvCxnSpPr>
          <p:nvPr/>
        </p:nvCxnSpPr>
        <p:spPr>
          <a:xfrm flipH="1" flipV="1">
            <a:off x="5316672" y="2296416"/>
            <a:ext cx="319484" cy="4874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68A7CFAD-2AD8-4BA5-B061-24334E588E07}"/>
              </a:ext>
            </a:extLst>
          </p:cNvPr>
          <p:cNvCxnSpPr>
            <a:cxnSpLocks/>
            <a:stCxn id="25" idx="0"/>
          </p:cNvCxnSpPr>
          <p:nvPr/>
        </p:nvCxnSpPr>
        <p:spPr>
          <a:xfrm flipV="1">
            <a:off x="5790423" y="2262276"/>
            <a:ext cx="94199" cy="3695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0" name="Arrow: Right 79">
            <a:extLst>
              <a:ext uri="{FF2B5EF4-FFF2-40B4-BE49-F238E27FC236}">
                <a16:creationId xmlns:a16="http://schemas.microsoft.com/office/drawing/2014/main" id="{D693A7D2-3175-409F-A75E-5B9A34300E04}"/>
              </a:ext>
            </a:extLst>
          </p:cNvPr>
          <p:cNvSpPr/>
          <p:nvPr/>
        </p:nvSpPr>
        <p:spPr>
          <a:xfrm>
            <a:off x="3628110" y="3481061"/>
            <a:ext cx="607340" cy="114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Right 80">
            <a:extLst>
              <a:ext uri="{FF2B5EF4-FFF2-40B4-BE49-F238E27FC236}">
                <a16:creationId xmlns:a16="http://schemas.microsoft.com/office/drawing/2014/main" id="{2F69FD17-FE1B-4FF0-B8BD-91FDD10DE141}"/>
              </a:ext>
            </a:extLst>
          </p:cNvPr>
          <p:cNvSpPr/>
          <p:nvPr/>
        </p:nvSpPr>
        <p:spPr>
          <a:xfrm>
            <a:off x="7252593" y="3607593"/>
            <a:ext cx="607340" cy="148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80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C25A-69B5-4EE3-AAB7-41B8DEE41E03}"/>
              </a:ext>
            </a:extLst>
          </p:cNvPr>
          <p:cNvSpPr>
            <a:spLocks noGrp="1"/>
          </p:cNvSpPr>
          <p:nvPr>
            <p:ph type="title"/>
          </p:nvPr>
        </p:nvSpPr>
        <p:spPr/>
        <p:txBody>
          <a:bodyPr/>
          <a:lstStyle/>
          <a:p>
            <a:r>
              <a:rPr lang="en-US" dirty="0"/>
              <a:t>SWOT Analysis: Cross departmental EHR</a:t>
            </a:r>
          </a:p>
        </p:txBody>
      </p:sp>
      <p:pic>
        <p:nvPicPr>
          <p:cNvPr id="6" name="Content Placeholder 5">
            <a:extLst>
              <a:ext uri="{FF2B5EF4-FFF2-40B4-BE49-F238E27FC236}">
                <a16:creationId xmlns:a16="http://schemas.microsoft.com/office/drawing/2014/main" id="{E1F4808E-D47A-4DF7-85E4-EAB3AF5E34ED}"/>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rcRect t="2130" b="2130"/>
          <a:stretch/>
        </p:blipFill>
        <p:spPr>
          <a:xfrm>
            <a:off x="2059620" y="1690688"/>
            <a:ext cx="7711374" cy="4568069"/>
          </a:xfrm>
          <a:solidFill>
            <a:schemeClr val="bg1"/>
          </a:solidFill>
          <a:ln>
            <a:solidFill>
              <a:schemeClr val="accent1"/>
            </a:solidFill>
          </a:ln>
        </p:spPr>
      </p:pic>
    </p:spTree>
    <p:extLst>
      <p:ext uri="{BB962C8B-B14F-4D97-AF65-F5344CB8AC3E}">
        <p14:creationId xmlns:p14="http://schemas.microsoft.com/office/powerpoint/2010/main" val="3915361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2907-C369-4D07-857C-1BEBA1BE4EA7}"/>
              </a:ext>
            </a:extLst>
          </p:cNvPr>
          <p:cNvSpPr>
            <a:spLocks noGrp="1"/>
          </p:cNvSpPr>
          <p:nvPr>
            <p:ph type="title"/>
          </p:nvPr>
        </p:nvSpPr>
        <p:spPr/>
        <p:txBody>
          <a:bodyPr/>
          <a:lstStyle/>
          <a:p>
            <a:r>
              <a:rPr lang="en-US" dirty="0"/>
              <a:t>Budget Allocation: Cross departmental EHR</a:t>
            </a:r>
          </a:p>
        </p:txBody>
      </p:sp>
      <p:pic>
        <p:nvPicPr>
          <p:cNvPr id="6" name="Content Placeholder 5" descr="Graphical user interface&#10;&#10;Description automatically generated">
            <a:extLst>
              <a:ext uri="{FF2B5EF4-FFF2-40B4-BE49-F238E27FC236}">
                <a16:creationId xmlns:a16="http://schemas.microsoft.com/office/drawing/2014/main" id="{F72D77FC-1148-4D41-B96F-F11687976351}"/>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647077" y="1863725"/>
            <a:ext cx="6897846" cy="4149725"/>
          </a:xfrm>
          <a:ln>
            <a:solidFill>
              <a:schemeClr val="accent1"/>
            </a:solidFill>
          </a:ln>
        </p:spPr>
      </p:pic>
    </p:spTree>
    <p:extLst>
      <p:ext uri="{BB962C8B-B14F-4D97-AF65-F5344CB8AC3E}">
        <p14:creationId xmlns:p14="http://schemas.microsoft.com/office/powerpoint/2010/main" val="362148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FC5-FCE3-4B62-BC9E-A78A8C93A63A}"/>
              </a:ext>
            </a:extLst>
          </p:cNvPr>
          <p:cNvSpPr>
            <a:spLocks noGrp="1"/>
          </p:cNvSpPr>
          <p:nvPr>
            <p:ph type="title"/>
          </p:nvPr>
        </p:nvSpPr>
        <p:spPr/>
        <p:txBody>
          <a:bodyPr/>
          <a:lstStyle/>
          <a:p>
            <a:r>
              <a:rPr lang="en-US" dirty="0"/>
              <a:t>Distribution: Cross departmental EHR</a:t>
            </a:r>
          </a:p>
        </p:txBody>
      </p:sp>
      <p:pic>
        <p:nvPicPr>
          <p:cNvPr id="6" name="Content Placeholder 5" descr="Graphical user interface&#10;&#10;Description automatically generated">
            <a:extLst>
              <a:ext uri="{FF2B5EF4-FFF2-40B4-BE49-F238E27FC236}">
                <a16:creationId xmlns:a16="http://schemas.microsoft.com/office/drawing/2014/main" id="{48A24073-A0A7-41F6-9A47-08EA71B01B1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666751" y="1965325"/>
            <a:ext cx="6858498" cy="4148138"/>
          </a:xfrm>
          <a:ln>
            <a:solidFill>
              <a:schemeClr val="accent1"/>
            </a:solidFill>
          </a:ln>
        </p:spPr>
      </p:pic>
    </p:spTree>
    <p:extLst>
      <p:ext uri="{BB962C8B-B14F-4D97-AF65-F5344CB8AC3E}">
        <p14:creationId xmlns:p14="http://schemas.microsoft.com/office/powerpoint/2010/main" val="293482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E8BA-48F7-444A-A73F-E1961A73CCC8}"/>
              </a:ext>
            </a:extLst>
          </p:cNvPr>
          <p:cNvSpPr>
            <a:spLocks noGrp="1"/>
          </p:cNvSpPr>
          <p:nvPr>
            <p:ph type="title"/>
          </p:nvPr>
        </p:nvSpPr>
        <p:spPr/>
        <p:txBody>
          <a:bodyPr/>
          <a:lstStyle/>
          <a:p>
            <a:r>
              <a:rPr lang="en-US" dirty="0"/>
              <a:t>ROI: Cross departmental EHR</a:t>
            </a:r>
          </a:p>
        </p:txBody>
      </p:sp>
      <p:pic>
        <p:nvPicPr>
          <p:cNvPr id="6" name="Content Placeholder 5">
            <a:extLst>
              <a:ext uri="{FF2B5EF4-FFF2-40B4-BE49-F238E27FC236}">
                <a16:creationId xmlns:a16="http://schemas.microsoft.com/office/drawing/2014/main" id="{B3A1B782-8297-4694-B32D-586CF11D421C}"/>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rcRect t="2930" b="2930"/>
          <a:stretch/>
        </p:blipFill>
        <p:spPr>
          <a:xfrm>
            <a:off x="1496156" y="1990725"/>
            <a:ext cx="9199688" cy="2359333"/>
          </a:xfrm>
          <a:ln>
            <a:solidFill>
              <a:schemeClr val="accent1"/>
            </a:solidFill>
          </a:ln>
        </p:spPr>
      </p:pic>
    </p:spTree>
    <p:extLst>
      <p:ext uri="{BB962C8B-B14F-4D97-AF65-F5344CB8AC3E}">
        <p14:creationId xmlns:p14="http://schemas.microsoft.com/office/powerpoint/2010/main" val="33974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8ED0-07BD-46D1-972F-21368A08A783}"/>
              </a:ext>
            </a:extLst>
          </p:cNvPr>
          <p:cNvSpPr>
            <a:spLocks noGrp="1"/>
          </p:cNvSpPr>
          <p:nvPr>
            <p:ph type="title"/>
          </p:nvPr>
        </p:nvSpPr>
        <p:spPr>
          <a:xfrm>
            <a:off x="838200" y="365125"/>
            <a:ext cx="10515600" cy="1325563"/>
          </a:xfrm>
        </p:spPr>
        <p:txBody>
          <a:bodyPr anchor="ctr">
            <a:normAutofit/>
          </a:bodyPr>
          <a:lstStyle/>
          <a:p>
            <a:r>
              <a:rPr lang="en-US" dirty="0"/>
              <a:t>Resource Planning: Cross departmental EHR</a:t>
            </a:r>
          </a:p>
        </p:txBody>
      </p:sp>
      <p:pic>
        <p:nvPicPr>
          <p:cNvPr id="6" name="Content Placeholder 5">
            <a:extLst>
              <a:ext uri="{FF2B5EF4-FFF2-40B4-BE49-F238E27FC236}">
                <a16:creationId xmlns:a16="http://schemas.microsoft.com/office/drawing/2014/main" id="{86C8514D-607F-423C-8F76-A4361FFE652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p:blipFill>
        <p:spPr>
          <a:xfrm>
            <a:off x="838200" y="2346542"/>
            <a:ext cx="10515599" cy="3811905"/>
          </a:xfrm>
          <a:noFill/>
          <a:ln>
            <a:solidFill>
              <a:schemeClr val="accent1"/>
            </a:solidFill>
          </a:ln>
        </p:spPr>
      </p:pic>
    </p:spTree>
    <p:extLst>
      <p:ext uri="{BB962C8B-B14F-4D97-AF65-F5344CB8AC3E}">
        <p14:creationId xmlns:p14="http://schemas.microsoft.com/office/powerpoint/2010/main" val="11080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64C0-AEF8-4F88-8FCB-45510FF02EAC}"/>
              </a:ext>
            </a:extLst>
          </p:cNvPr>
          <p:cNvSpPr>
            <a:spLocks noGrp="1"/>
          </p:cNvSpPr>
          <p:nvPr>
            <p:ph type="title"/>
          </p:nvPr>
        </p:nvSpPr>
        <p:spPr/>
        <p:txBody>
          <a:bodyPr/>
          <a:lstStyle/>
          <a:p>
            <a:r>
              <a:rPr lang="en-US" dirty="0"/>
              <a:t>Risks &amp; Issues: Cross departmental EHR</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B6629792-2270-471C-AA54-4A30CADD648F}"/>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t="-1" b="1394"/>
          <a:stretch/>
        </p:blipFill>
        <p:spPr>
          <a:xfrm>
            <a:off x="838200" y="2201662"/>
            <a:ext cx="10515600" cy="3302493"/>
          </a:xfrm>
          <a:solidFill>
            <a:schemeClr val="bg1"/>
          </a:solidFill>
          <a:ln>
            <a:solidFill>
              <a:schemeClr val="accent1"/>
            </a:solidFill>
          </a:ln>
        </p:spPr>
      </p:pic>
    </p:spTree>
    <p:extLst>
      <p:ext uri="{BB962C8B-B14F-4D97-AF65-F5344CB8AC3E}">
        <p14:creationId xmlns:p14="http://schemas.microsoft.com/office/powerpoint/2010/main" val="314129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99DB-3393-4CBD-BD81-0551E342CD9E}"/>
              </a:ext>
            </a:extLst>
          </p:cNvPr>
          <p:cNvSpPr>
            <a:spLocks noGrp="1"/>
          </p:cNvSpPr>
          <p:nvPr>
            <p:ph type="title"/>
          </p:nvPr>
        </p:nvSpPr>
        <p:spPr/>
        <p:txBody>
          <a:bodyPr/>
          <a:lstStyle/>
          <a:p>
            <a:r>
              <a:rPr lang="en-US" dirty="0"/>
              <a:t>Impact: Cross Departmental EHR</a:t>
            </a:r>
          </a:p>
        </p:txBody>
      </p:sp>
      <p:pic>
        <p:nvPicPr>
          <p:cNvPr id="6" name="Content Placeholder 5" descr="Graphical user interface, text&#10;&#10;Description automatically generated">
            <a:extLst>
              <a:ext uri="{FF2B5EF4-FFF2-40B4-BE49-F238E27FC236}">
                <a16:creationId xmlns:a16="http://schemas.microsoft.com/office/drawing/2014/main" id="{29AB20AF-676A-4DEC-9622-24ABD6858441}"/>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838200" y="2352583"/>
            <a:ext cx="10515600" cy="2933441"/>
          </a:xfrm>
          <a:ln>
            <a:solidFill>
              <a:schemeClr val="accent1"/>
            </a:solidFill>
          </a:ln>
        </p:spPr>
      </p:pic>
    </p:spTree>
    <p:extLst>
      <p:ext uri="{BB962C8B-B14F-4D97-AF65-F5344CB8AC3E}">
        <p14:creationId xmlns:p14="http://schemas.microsoft.com/office/powerpoint/2010/main" val="2541989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76BCC-A679-4225-A5E7-F5B17061E244}"/>
              </a:ext>
            </a:extLst>
          </p:cNvPr>
          <p:cNvSpPr>
            <a:spLocks noGrp="1"/>
          </p:cNvSpPr>
          <p:nvPr>
            <p:ph type="title"/>
          </p:nvPr>
        </p:nvSpPr>
        <p:spPr/>
        <p:txBody>
          <a:bodyPr/>
          <a:lstStyle/>
          <a:p>
            <a:r>
              <a:rPr lang="en-US" dirty="0"/>
              <a:t>SWOT Analysis</a:t>
            </a:r>
          </a:p>
        </p:txBody>
      </p:sp>
      <p:sp>
        <p:nvSpPr>
          <p:cNvPr id="9" name="Rectangle 8">
            <a:extLst>
              <a:ext uri="{FF2B5EF4-FFF2-40B4-BE49-F238E27FC236}">
                <a16:creationId xmlns:a16="http://schemas.microsoft.com/office/drawing/2014/main" id="{D4FE4947-D83C-48D7-80B8-7B8DF46B1B79}"/>
              </a:ext>
            </a:extLst>
          </p:cNvPr>
          <p:cNvSpPr/>
          <p:nvPr/>
        </p:nvSpPr>
        <p:spPr>
          <a:xfrm>
            <a:off x="6125819" y="4198568"/>
            <a:ext cx="4740966" cy="215679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600" dirty="0">
                <a:latin typeface="Rockwell" panose="02060603020205020403" pitchFamily="18" charset="0"/>
              </a:rPr>
              <a:t>Threats</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Fierce Competitors – Dana Farber, Mass General</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Staff loss due to better employment opportunities </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Alternative Medicine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4C530B34-175A-4EA2-BC98-81FF934EFFF9}"/>
              </a:ext>
            </a:extLst>
          </p:cNvPr>
          <p:cNvSpPr/>
          <p:nvPr/>
        </p:nvSpPr>
        <p:spPr>
          <a:xfrm>
            <a:off x="1172817" y="1845830"/>
            <a:ext cx="4740966" cy="21567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r>
              <a:rPr lang="en-US" sz="1600" dirty="0">
                <a:latin typeface="Rockwell" panose="02060603020205020403" pitchFamily="18" charset="0"/>
              </a:rPr>
              <a:t>Strengths</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Biomedical Research NIH funding</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Use of Machine Learning and AI in CPOD</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Competitive &amp; Skilled Staff</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High Annual Revenue $7.6B</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Computerized Physician Order Entry (CPOE)</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Efficient Supply Chain</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p:txBody>
      </p:sp>
      <p:sp>
        <p:nvSpPr>
          <p:cNvPr id="11" name="Rectangle 10">
            <a:extLst>
              <a:ext uri="{FF2B5EF4-FFF2-40B4-BE49-F238E27FC236}">
                <a16:creationId xmlns:a16="http://schemas.microsoft.com/office/drawing/2014/main" id="{7F733BC1-D7C6-451E-A9A9-A77B078205C0}"/>
              </a:ext>
            </a:extLst>
          </p:cNvPr>
          <p:cNvSpPr/>
          <p:nvPr/>
        </p:nvSpPr>
        <p:spPr>
          <a:xfrm>
            <a:off x="6125819" y="1845831"/>
            <a:ext cx="4740966" cy="215679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r>
              <a:rPr lang="en-US" sz="1600" dirty="0">
                <a:latin typeface="Rockwell" panose="02060603020205020403" pitchFamily="18" charset="0"/>
              </a:rPr>
              <a:t>Weaknesses</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COVID-19 increased vacancy rates</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Unpaid Internship</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Staffing Management problems</a:t>
            </a:r>
          </a:p>
          <a:p>
            <a:pPr marL="285750" indent="-285750">
              <a:buFont typeface="Arial" panose="020B0604020202020204" pitchFamily="34" charset="0"/>
              <a:buChar char="•"/>
            </a:pPr>
            <a:endParaRPr lang="en-US" sz="1600" dirty="0">
              <a:latin typeface="Rockwell" panose="02060603020205020403" pitchFamily="18" charset="0"/>
            </a:endParaRPr>
          </a:p>
        </p:txBody>
      </p:sp>
      <p:sp>
        <p:nvSpPr>
          <p:cNvPr id="12" name="Rectangle 11">
            <a:extLst>
              <a:ext uri="{FF2B5EF4-FFF2-40B4-BE49-F238E27FC236}">
                <a16:creationId xmlns:a16="http://schemas.microsoft.com/office/drawing/2014/main" id="{AB3724CA-E8D1-4DDA-936A-59854C4B0D4D}"/>
              </a:ext>
            </a:extLst>
          </p:cNvPr>
          <p:cNvSpPr/>
          <p:nvPr/>
        </p:nvSpPr>
        <p:spPr>
          <a:xfrm>
            <a:off x="1172817" y="4198569"/>
            <a:ext cx="4740966" cy="2156791"/>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t"/>
          <a:lstStyle/>
          <a:p>
            <a:r>
              <a:rPr lang="en-US" sz="1600" dirty="0">
                <a:latin typeface="Rockwell" panose="02060603020205020403" pitchFamily="18" charset="0"/>
              </a:rPr>
              <a:t>Opportunities</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Improvement of Leadership</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Innovations in research</a:t>
            </a: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rPr>
              <a:t>International Collaborations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p:txBody>
      </p:sp>
    </p:spTree>
    <p:extLst>
      <p:ext uri="{BB962C8B-B14F-4D97-AF65-F5344CB8AC3E}">
        <p14:creationId xmlns:p14="http://schemas.microsoft.com/office/powerpoint/2010/main" val="2001753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Project Selection</a:t>
            </a:r>
          </a:p>
        </p:txBody>
      </p:sp>
      <p:graphicFrame>
        <p:nvGraphicFramePr>
          <p:cNvPr id="4" name="Table 4">
            <a:extLst>
              <a:ext uri="{FF2B5EF4-FFF2-40B4-BE49-F238E27FC236}">
                <a16:creationId xmlns:a16="http://schemas.microsoft.com/office/drawing/2014/main" id="{B6D2E0CB-C9B3-4A9C-B3E5-AC48CA798717}"/>
              </a:ext>
            </a:extLst>
          </p:cNvPr>
          <p:cNvGraphicFramePr>
            <a:graphicFrameLocks noGrp="1"/>
          </p:cNvGraphicFramePr>
          <p:nvPr>
            <p:ph sz="quarter" idx="11"/>
            <p:extLst>
              <p:ext uri="{D42A27DB-BD31-4B8C-83A1-F6EECF244321}">
                <p14:modId xmlns:p14="http://schemas.microsoft.com/office/powerpoint/2010/main" val="331619502"/>
              </p:ext>
            </p:extLst>
          </p:nvPr>
        </p:nvGraphicFramePr>
        <p:xfrm>
          <a:off x="838200" y="2090183"/>
          <a:ext cx="10515600" cy="320978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57538637"/>
                    </a:ext>
                  </a:extLst>
                </a:gridCol>
                <a:gridCol w="3505200">
                  <a:extLst>
                    <a:ext uri="{9D8B030D-6E8A-4147-A177-3AD203B41FA5}">
                      <a16:colId xmlns:a16="http://schemas.microsoft.com/office/drawing/2014/main" val="1941762889"/>
                    </a:ext>
                  </a:extLst>
                </a:gridCol>
                <a:gridCol w="3505200">
                  <a:extLst>
                    <a:ext uri="{9D8B030D-6E8A-4147-A177-3AD203B41FA5}">
                      <a16:colId xmlns:a16="http://schemas.microsoft.com/office/drawing/2014/main" val="3192532825"/>
                    </a:ext>
                  </a:extLst>
                </a:gridCol>
              </a:tblGrid>
              <a:tr h="496429">
                <a:tc>
                  <a:txBody>
                    <a:bodyPr/>
                    <a:lstStyle/>
                    <a:p>
                      <a:r>
                        <a:rPr lang="en-US" dirty="0">
                          <a:latin typeface="Roboto" panose="02000000000000000000"/>
                        </a:rPr>
                        <a:t>Factors</a:t>
                      </a:r>
                    </a:p>
                  </a:txBody>
                  <a:tcPr/>
                </a:tc>
                <a:tc>
                  <a:txBody>
                    <a:bodyPr/>
                    <a:lstStyle/>
                    <a:p>
                      <a:r>
                        <a:rPr lang="en-US" dirty="0">
                          <a:latin typeface="Roboto" panose="02000000000000000000"/>
                        </a:rPr>
                        <a:t>BioMed</a:t>
                      </a:r>
                    </a:p>
                  </a:txBody>
                  <a:tcPr/>
                </a:tc>
                <a:tc>
                  <a:txBody>
                    <a:bodyPr/>
                    <a:lstStyle/>
                    <a:p>
                      <a:r>
                        <a:rPr lang="en-US" dirty="0">
                          <a:latin typeface="Roboto" panose="02000000000000000000"/>
                        </a:rPr>
                        <a:t>Cross Departmental EHR</a:t>
                      </a:r>
                    </a:p>
                  </a:txBody>
                  <a:tcPr/>
                </a:tc>
                <a:extLst>
                  <a:ext uri="{0D108BD9-81ED-4DB2-BD59-A6C34878D82A}">
                    <a16:rowId xmlns:a16="http://schemas.microsoft.com/office/drawing/2014/main" val="1639886206"/>
                  </a:ext>
                </a:extLst>
              </a:tr>
              <a:tr h="496429">
                <a:tc>
                  <a:txBody>
                    <a:bodyPr/>
                    <a:lstStyle/>
                    <a:p>
                      <a:r>
                        <a:rPr lang="en-US" dirty="0">
                          <a:latin typeface="Roboto" panose="02000000000000000000"/>
                        </a:rPr>
                        <a:t>Budget</a:t>
                      </a:r>
                    </a:p>
                  </a:txBody>
                  <a:tcPr/>
                </a:tc>
                <a:tc>
                  <a:txBody>
                    <a:bodyPr/>
                    <a:lstStyle/>
                    <a:p>
                      <a:r>
                        <a:rPr lang="en-US" dirty="0">
                          <a:latin typeface="Roboto" panose="02000000000000000000"/>
                        </a:rPr>
                        <a:t>$1,330,000</a:t>
                      </a:r>
                    </a:p>
                  </a:txBody>
                  <a:tcPr/>
                </a:tc>
                <a:tc>
                  <a:txBody>
                    <a:bodyPr/>
                    <a:lstStyle/>
                    <a:p>
                      <a:r>
                        <a:rPr lang="en-US" dirty="0">
                          <a:latin typeface="Roboto" panose="02000000000000000000"/>
                        </a:rPr>
                        <a:t>$920,000</a:t>
                      </a:r>
                    </a:p>
                  </a:txBody>
                  <a:tcPr/>
                </a:tc>
                <a:extLst>
                  <a:ext uri="{0D108BD9-81ED-4DB2-BD59-A6C34878D82A}">
                    <a16:rowId xmlns:a16="http://schemas.microsoft.com/office/drawing/2014/main" val="262837984"/>
                  </a:ext>
                </a:extLst>
              </a:tr>
              <a:tr h="496429">
                <a:tc>
                  <a:txBody>
                    <a:bodyPr/>
                    <a:lstStyle/>
                    <a:p>
                      <a:r>
                        <a:rPr lang="en-US" dirty="0">
                          <a:latin typeface="Roboto" panose="02000000000000000000"/>
                        </a:rPr>
                        <a:t>Return of Investment</a:t>
                      </a:r>
                    </a:p>
                  </a:txBody>
                  <a:tcPr/>
                </a:tc>
                <a:tc>
                  <a:txBody>
                    <a:bodyPr/>
                    <a:lstStyle/>
                    <a:p>
                      <a:r>
                        <a:rPr lang="en-US" dirty="0">
                          <a:latin typeface="Roboto" panose="02000000000000000000"/>
                        </a:rPr>
                        <a:t>$880,000</a:t>
                      </a:r>
                    </a:p>
                  </a:txBody>
                  <a:tcPr/>
                </a:tc>
                <a:tc>
                  <a:txBody>
                    <a:bodyPr/>
                    <a:lstStyle/>
                    <a:p>
                      <a:r>
                        <a:rPr lang="en-US" dirty="0">
                          <a:latin typeface="Roboto" panose="02000000000000000000"/>
                        </a:rPr>
                        <a:t>$500,000</a:t>
                      </a:r>
                    </a:p>
                  </a:txBody>
                  <a:tcPr/>
                </a:tc>
                <a:extLst>
                  <a:ext uri="{0D108BD9-81ED-4DB2-BD59-A6C34878D82A}">
                    <a16:rowId xmlns:a16="http://schemas.microsoft.com/office/drawing/2014/main" val="1697693813"/>
                  </a:ext>
                </a:extLst>
              </a:tr>
              <a:tr h="496429">
                <a:tc>
                  <a:txBody>
                    <a:bodyPr/>
                    <a:lstStyle/>
                    <a:p>
                      <a:r>
                        <a:rPr lang="en-US" dirty="0">
                          <a:latin typeface="Roboto" panose="02000000000000000000"/>
                        </a:rPr>
                        <a:t>Impact</a:t>
                      </a:r>
                    </a:p>
                  </a:txBody>
                  <a:tcPr/>
                </a:tc>
                <a:tc>
                  <a:txBody>
                    <a:bodyPr/>
                    <a:lstStyle/>
                    <a:p>
                      <a:r>
                        <a:rPr lang="en-US" dirty="0">
                          <a:latin typeface="Roboto" panose="02000000000000000000"/>
                        </a:rPr>
                        <a:t>Improve Research at BRI</a:t>
                      </a:r>
                    </a:p>
                  </a:txBody>
                  <a:tcPr/>
                </a:tc>
                <a:tc>
                  <a:txBody>
                    <a:bodyPr/>
                    <a:lstStyle/>
                    <a:p>
                      <a:r>
                        <a:rPr lang="en-US" dirty="0">
                          <a:latin typeface="Roboto" panose="02000000000000000000"/>
                        </a:rPr>
                        <a:t>Improve Patient Care at BWH</a:t>
                      </a:r>
                    </a:p>
                  </a:txBody>
                  <a:tcPr/>
                </a:tc>
                <a:extLst>
                  <a:ext uri="{0D108BD9-81ED-4DB2-BD59-A6C34878D82A}">
                    <a16:rowId xmlns:a16="http://schemas.microsoft.com/office/drawing/2014/main" val="234039733"/>
                  </a:ext>
                </a:extLst>
              </a:tr>
              <a:tr h="1224071">
                <a:tc>
                  <a:txBody>
                    <a:bodyPr/>
                    <a:lstStyle/>
                    <a:p>
                      <a:r>
                        <a:rPr lang="en-US" dirty="0">
                          <a:latin typeface="Roboto" panose="02000000000000000000"/>
                        </a:rPr>
                        <a:t>Benefits</a:t>
                      </a:r>
                    </a:p>
                  </a:txBody>
                  <a:tcPr/>
                </a:tc>
                <a:tc>
                  <a:txBody>
                    <a:bodyPr/>
                    <a:lstStyle/>
                    <a:p>
                      <a:r>
                        <a:rPr lang="en-US" dirty="0">
                          <a:latin typeface="Roboto" panose="02000000000000000000"/>
                        </a:rPr>
                        <a:t>Drug Discovery &amp; Precision Therapy studies</a:t>
                      </a:r>
                    </a:p>
                  </a:txBody>
                  <a:tcPr/>
                </a:tc>
                <a:tc>
                  <a:txBody>
                    <a:bodyPr/>
                    <a:lstStyle/>
                    <a:p>
                      <a:r>
                        <a:rPr lang="en-US" dirty="0">
                          <a:latin typeface="Roboto" panose="02000000000000000000"/>
                        </a:rPr>
                        <a:t>Helps physicians make better decisions and developing treatments</a:t>
                      </a:r>
                    </a:p>
                  </a:txBody>
                  <a:tcPr/>
                </a:tc>
                <a:extLst>
                  <a:ext uri="{0D108BD9-81ED-4DB2-BD59-A6C34878D82A}">
                    <a16:rowId xmlns:a16="http://schemas.microsoft.com/office/drawing/2014/main" val="1929102596"/>
                  </a:ext>
                </a:extLst>
              </a:tr>
            </a:tbl>
          </a:graphicData>
        </a:graphic>
      </p:graphicFrame>
    </p:spTree>
    <p:extLst>
      <p:ext uri="{BB962C8B-B14F-4D97-AF65-F5344CB8AC3E}">
        <p14:creationId xmlns:p14="http://schemas.microsoft.com/office/powerpoint/2010/main" val="1723761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Project Selection</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lstStyle/>
          <a:p>
            <a:r>
              <a:rPr lang="en-US" dirty="0"/>
              <a:t>After considering the analytic and business prospects for the two projects, I would like to go ahead with the Cross Departmental EHR project.</a:t>
            </a:r>
          </a:p>
          <a:p>
            <a:r>
              <a:rPr lang="en-US" dirty="0"/>
              <a:t>Has a measurable and attainable goal  </a:t>
            </a:r>
          </a:p>
          <a:p>
            <a:r>
              <a:rPr lang="en-US" dirty="0"/>
              <a:t>Less Investment</a:t>
            </a:r>
          </a:p>
          <a:p>
            <a:r>
              <a:rPr lang="en-US" dirty="0"/>
              <a:t>The success of this project is crucial for the betterment of patient care services at Brigham and Women’s Hospital</a:t>
            </a:r>
          </a:p>
          <a:p>
            <a:r>
              <a:rPr lang="en-US" dirty="0"/>
              <a:t>This project will help practitioners and patients at large by giving them a history of all patients securely</a:t>
            </a:r>
          </a:p>
          <a:p>
            <a:pPr marL="0" indent="0">
              <a:buNone/>
            </a:pPr>
            <a:endParaRPr lang="en-US" dirty="0"/>
          </a:p>
        </p:txBody>
      </p:sp>
    </p:spTree>
    <p:extLst>
      <p:ext uri="{BB962C8B-B14F-4D97-AF65-F5344CB8AC3E}">
        <p14:creationId xmlns:p14="http://schemas.microsoft.com/office/powerpoint/2010/main" val="3065057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C7A8-981E-4060-8B37-D5FA4259852B}"/>
              </a:ext>
            </a:extLst>
          </p:cNvPr>
          <p:cNvSpPr>
            <a:spLocks noGrp="1"/>
          </p:cNvSpPr>
          <p:nvPr>
            <p:ph type="title"/>
          </p:nvPr>
        </p:nvSpPr>
        <p:spPr>
          <a:xfrm>
            <a:off x="838200" y="2690362"/>
            <a:ext cx="10515600" cy="1107996"/>
          </a:xfrm>
        </p:spPr>
        <p:txBody>
          <a:bodyPr/>
          <a:lstStyle/>
          <a:p>
            <a:r>
              <a:rPr lang="en-US" dirty="0"/>
              <a:t>Functional &amp; non-functional requirements</a:t>
            </a:r>
          </a:p>
        </p:txBody>
      </p:sp>
    </p:spTree>
    <p:extLst>
      <p:ext uri="{BB962C8B-B14F-4D97-AF65-F5344CB8AC3E}">
        <p14:creationId xmlns:p14="http://schemas.microsoft.com/office/powerpoint/2010/main" val="415059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rmAutofit/>
          </a:bodyPr>
          <a:lstStyle/>
          <a:p>
            <a:r>
              <a:rPr lang="en-US" sz="2200" b="1" dirty="0"/>
              <a:t>Data: </a:t>
            </a:r>
            <a:r>
              <a:rPr lang="en-US" sz="2200" dirty="0"/>
              <a:t>The EHR data is available in many forms of structured and unstructured data, this will need to </a:t>
            </a:r>
            <a:r>
              <a:rPr lang="en-US" sz="2200"/>
              <a:t>be integrated</a:t>
            </a:r>
            <a:endParaRPr lang="en-US" sz="2200" dirty="0"/>
          </a:p>
          <a:p>
            <a:r>
              <a:rPr lang="en-US" sz="2200" b="1" dirty="0"/>
              <a:t>Robust system:</a:t>
            </a:r>
            <a:r>
              <a:rPr lang="en-US" sz="2200" dirty="0"/>
              <a:t> Since this project involves large amount of data, the system should be robust</a:t>
            </a:r>
            <a:endParaRPr lang="en-US" sz="2200" b="1" dirty="0"/>
          </a:p>
          <a:p>
            <a:r>
              <a:rPr lang="en-US" sz="2200" b="1" dirty="0"/>
              <a:t>Reporting: </a:t>
            </a:r>
            <a:r>
              <a:rPr lang="en-US" sz="2200" dirty="0"/>
              <a:t>This data can be made available in the form of reports &amp; dashboards to researchers and scientists for precision therapy &amp; drug discoveries.</a:t>
            </a:r>
          </a:p>
          <a:p>
            <a:r>
              <a:rPr lang="en-US" sz="2200" b="1" dirty="0"/>
              <a:t>Authentication: </a:t>
            </a:r>
            <a:r>
              <a:rPr lang="en-US" sz="2200" dirty="0"/>
              <a:t>Proper authentication needs to be placed as this is very sensitive patient information and only authorized people should get access to this information. Also, all the users must be monitored for suspicious activities</a:t>
            </a:r>
          </a:p>
          <a:p>
            <a:r>
              <a:rPr lang="en-US" sz="2200" b="1" dirty="0"/>
              <a:t>Cybersecurity: </a:t>
            </a:r>
            <a:r>
              <a:rPr lang="en-US" sz="2200" dirty="0"/>
              <a:t>Data needs to be protected against data breaches, cyber threats</a:t>
            </a:r>
          </a:p>
          <a:p>
            <a:r>
              <a:rPr lang="en-US" sz="2200" b="1" dirty="0"/>
              <a:t>HIPAA</a:t>
            </a:r>
            <a:r>
              <a:rPr lang="en-US" sz="2200" dirty="0"/>
              <a:t> compliance and laws regarding medical records need to be adhered</a:t>
            </a:r>
            <a:endParaRPr lang="en-US" sz="2200" b="1" dirty="0"/>
          </a:p>
          <a:p>
            <a:endParaRPr lang="en-US" sz="2200" dirty="0"/>
          </a:p>
        </p:txBody>
      </p:sp>
    </p:spTree>
    <p:extLst>
      <p:ext uri="{BB962C8B-B14F-4D97-AF65-F5344CB8AC3E}">
        <p14:creationId xmlns:p14="http://schemas.microsoft.com/office/powerpoint/2010/main" val="70153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02689" y="1580226"/>
            <a:ext cx="10515599" cy="4542643"/>
          </a:xfrm>
        </p:spPr>
        <p:txBody>
          <a:bodyPr>
            <a:normAutofit fontScale="92500" lnSpcReduction="20000"/>
          </a:bodyPr>
          <a:lstStyle/>
          <a:p>
            <a:pPr marL="0" lvl="0" indent="0">
              <a:buNone/>
            </a:pPr>
            <a:r>
              <a:rPr lang="en-US" sz="2000" b="1" dirty="0"/>
              <a:t>Reliability</a:t>
            </a:r>
          </a:p>
          <a:p>
            <a:r>
              <a:rPr lang="en-US" sz="2000" dirty="0"/>
              <a:t>Availability: The system should always be up and running as the doctors would access it at any time</a:t>
            </a:r>
          </a:p>
          <a:p>
            <a:r>
              <a:rPr lang="en-US" sz="2000" dirty="0"/>
              <a:t>Correctness- The system should assure to provide correct &amp; reliable information to the doctors </a:t>
            </a:r>
          </a:p>
          <a:p>
            <a:pPr marL="0" indent="0">
              <a:buNone/>
            </a:pPr>
            <a:r>
              <a:rPr lang="en-US" sz="2000" b="1" dirty="0"/>
              <a:t>Performance</a:t>
            </a:r>
          </a:p>
          <a:p>
            <a:r>
              <a:rPr lang="en-US" sz="2000" dirty="0"/>
              <a:t>The system should ensure optimal performance for data acquisition, integration, storage &amp; retrieval</a:t>
            </a:r>
          </a:p>
          <a:p>
            <a:r>
              <a:rPr lang="en-US" sz="2000" dirty="0"/>
              <a:t>There should be no data loss</a:t>
            </a:r>
          </a:p>
          <a:p>
            <a:r>
              <a:rPr lang="en-US" sz="2000" dirty="0"/>
              <a:t>Able to handle heterogeneous data sources</a:t>
            </a:r>
          </a:p>
          <a:p>
            <a:pPr marL="0" lvl="0" indent="0">
              <a:buNone/>
            </a:pPr>
            <a:r>
              <a:rPr lang="en-US" sz="2000" b="1" dirty="0"/>
              <a:t>Usability</a:t>
            </a:r>
          </a:p>
          <a:p>
            <a:pPr lvl="0"/>
            <a:r>
              <a:rPr lang="en-US" sz="2000" dirty="0"/>
              <a:t>Must have well structured user manuals and informative error messages </a:t>
            </a:r>
          </a:p>
          <a:p>
            <a:pPr lvl="0"/>
            <a:r>
              <a:rPr lang="en-US" sz="2000" dirty="0"/>
              <a:t>Help facilities and tutorial videos to use the system data</a:t>
            </a:r>
          </a:p>
          <a:p>
            <a:pPr lvl="0"/>
            <a:r>
              <a:rPr lang="en-US" sz="2000" dirty="0"/>
              <a:t>Must have scheduled downtime and maintenance during the least affected time</a:t>
            </a:r>
          </a:p>
          <a:p>
            <a:pPr marL="0" indent="0">
              <a:buNone/>
            </a:pPr>
            <a:endParaRPr lang="en-US" sz="2000" dirty="0"/>
          </a:p>
        </p:txBody>
      </p:sp>
    </p:spTree>
    <p:extLst>
      <p:ext uri="{BB962C8B-B14F-4D97-AF65-F5344CB8AC3E}">
        <p14:creationId xmlns:p14="http://schemas.microsoft.com/office/powerpoint/2010/main" val="913185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rmAutofit/>
          </a:bodyPr>
          <a:lstStyle/>
          <a:p>
            <a:pPr marL="0" indent="0">
              <a:buNone/>
            </a:pPr>
            <a:r>
              <a:rPr lang="en-US" sz="2000" b="1" dirty="0"/>
              <a:t>Security</a:t>
            </a:r>
          </a:p>
          <a:p>
            <a:r>
              <a:rPr lang="en-US" sz="2000" b="0" i="0" dirty="0">
                <a:effectLst/>
              </a:rPr>
              <a:t>The access permissions for system data may only be changed by the system’s data administrator </a:t>
            </a:r>
          </a:p>
          <a:p>
            <a:r>
              <a:rPr lang="en-US" sz="2000" dirty="0"/>
              <a:t>Only </a:t>
            </a:r>
            <a:r>
              <a:rPr lang="en-US" sz="2000" b="0" i="0" dirty="0">
                <a:effectLst/>
              </a:rPr>
              <a:t>authorized people should get access to the data</a:t>
            </a:r>
          </a:p>
          <a:p>
            <a:r>
              <a:rPr lang="en-US" sz="2000" dirty="0"/>
              <a:t>All the data coming in must be backed up and be held in a secure system</a:t>
            </a:r>
          </a:p>
          <a:p>
            <a:pPr marL="0" indent="0">
              <a:buNone/>
            </a:pPr>
            <a:endParaRPr lang="en-US" dirty="0"/>
          </a:p>
        </p:txBody>
      </p:sp>
    </p:spTree>
    <p:extLst>
      <p:ext uri="{BB962C8B-B14F-4D97-AF65-F5344CB8AC3E}">
        <p14:creationId xmlns:p14="http://schemas.microsoft.com/office/powerpoint/2010/main" val="67775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80BA-DE8D-430E-8752-92EDB837B4F2}"/>
              </a:ext>
            </a:extLst>
          </p:cNvPr>
          <p:cNvSpPr>
            <a:spLocks noGrp="1"/>
          </p:cNvSpPr>
          <p:nvPr>
            <p:ph type="title"/>
          </p:nvPr>
        </p:nvSpPr>
        <p:spPr/>
        <p:txBody>
          <a:bodyPr/>
          <a:lstStyle/>
          <a:p>
            <a:r>
              <a:rPr lang="en-US" dirty="0"/>
              <a:t>Overall strategy &amp; architecture</a:t>
            </a:r>
          </a:p>
        </p:txBody>
      </p:sp>
    </p:spTree>
    <p:extLst>
      <p:ext uri="{BB962C8B-B14F-4D97-AF65-F5344CB8AC3E}">
        <p14:creationId xmlns:p14="http://schemas.microsoft.com/office/powerpoint/2010/main" val="1059663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a:xfrm>
            <a:off x="838200" y="231957"/>
            <a:ext cx="10515600" cy="478254"/>
          </a:xfrm>
        </p:spPr>
        <p:txBody>
          <a:bodyPr>
            <a:normAutofit fontScale="90000"/>
          </a:bodyPr>
          <a:lstStyle/>
          <a:p>
            <a:r>
              <a:rPr lang="en-US" dirty="0">
                <a:latin typeface="Roboto" panose="02000000000000000000" pitchFamily="2" charset="0"/>
              </a:rPr>
              <a:t>Vision Diagram</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4246232" y="1535828"/>
            <a:ext cx="3370809" cy="4696295"/>
          </a:xfrm>
          <a:ln>
            <a:solidFill>
              <a:schemeClr val="accent1"/>
            </a:solidFill>
          </a:ln>
        </p:spPr>
        <p:txBody>
          <a:bodyPr>
            <a:normAutofit/>
          </a:bodyPr>
          <a:lstStyle/>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p:txBody>
      </p:sp>
      <p:sp>
        <p:nvSpPr>
          <p:cNvPr id="20" name="Content Placeholder 2">
            <a:extLst>
              <a:ext uri="{FF2B5EF4-FFF2-40B4-BE49-F238E27FC236}">
                <a16:creationId xmlns:a16="http://schemas.microsoft.com/office/drawing/2014/main" id="{78F14875-F131-442C-A7D7-B3803375C0C6}"/>
              </a:ext>
            </a:extLst>
          </p:cNvPr>
          <p:cNvSpPr txBox="1">
            <a:spLocks/>
          </p:cNvSpPr>
          <p:nvPr/>
        </p:nvSpPr>
        <p:spPr>
          <a:xfrm>
            <a:off x="794694" y="1518073"/>
            <a:ext cx="2822634" cy="476731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p:txBody>
      </p:sp>
      <p:sp>
        <p:nvSpPr>
          <p:cNvPr id="77" name="Content Placeholder 2">
            <a:extLst>
              <a:ext uri="{FF2B5EF4-FFF2-40B4-BE49-F238E27FC236}">
                <a16:creationId xmlns:a16="http://schemas.microsoft.com/office/drawing/2014/main" id="{A8138363-287E-4D35-B866-0E4EC57650C7}"/>
              </a:ext>
            </a:extLst>
          </p:cNvPr>
          <p:cNvSpPr txBox="1">
            <a:spLocks/>
          </p:cNvSpPr>
          <p:nvPr/>
        </p:nvSpPr>
        <p:spPr>
          <a:xfrm>
            <a:off x="8292597" y="1535829"/>
            <a:ext cx="3001819" cy="463415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p:txBody>
      </p:sp>
      <p:sp>
        <p:nvSpPr>
          <p:cNvPr id="80" name="Arrow: Right 79">
            <a:extLst>
              <a:ext uri="{FF2B5EF4-FFF2-40B4-BE49-F238E27FC236}">
                <a16:creationId xmlns:a16="http://schemas.microsoft.com/office/drawing/2014/main" id="{D693A7D2-3175-409F-A75E-5B9A34300E04}"/>
              </a:ext>
            </a:extLst>
          </p:cNvPr>
          <p:cNvSpPr/>
          <p:nvPr/>
        </p:nvSpPr>
        <p:spPr>
          <a:xfrm>
            <a:off x="3506679" y="2175029"/>
            <a:ext cx="985422" cy="150912"/>
          </a:xfrm>
          <a:prstGeom prst="rightArrow">
            <a:avLst>
              <a:gd name="adj1" fmla="val 50000"/>
              <a:gd name="adj2" fmla="val 1216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7C3987A-7EBC-4191-850B-C6F6783A168F}"/>
              </a:ext>
            </a:extLst>
          </p:cNvPr>
          <p:cNvSpPr txBox="1"/>
          <p:nvPr/>
        </p:nvSpPr>
        <p:spPr>
          <a:xfrm>
            <a:off x="8273990" y="1083067"/>
            <a:ext cx="3018407" cy="372862"/>
          </a:xfrm>
          <a:prstGeom prst="rect">
            <a:avLst/>
          </a:prstGeom>
          <a:solidFill>
            <a:schemeClr val="tx1">
              <a:lumMod val="75000"/>
            </a:schemeClr>
          </a:solidFill>
        </p:spPr>
        <p:txBody>
          <a:bodyPr wrap="square" rtlCol="0">
            <a:spAutoFit/>
          </a:bodyPr>
          <a:lstStyle/>
          <a:p>
            <a:pPr algn="ctr"/>
            <a:r>
              <a:rPr lang="en-US" b="1" dirty="0">
                <a:solidFill>
                  <a:schemeClr val="bg1"/>
                </a:solidFill>
                <a:latin typeface="Roboto" panose="02000000000000000000" pitchFamily="2" charset="0"/>
                <a:ea typeface="Roboto" panose="02000000000000000000" pitchFamily="2" charset="0"/>
              </a:rPr>
              <a:t>Destination</a:t>
            </a:r>
          </a:p>
        </p:txBody>
      </p:sp>
      <p:sp>
        <p:nvSpPr>
          <p:cNvPr id="41" name="TextBox 40">
            <a:extLst>
              <a:ext uri="{FF2B5EF4-FFF2-40B4-BE49-F238E27FC236}">
                <a16:creationId xmlns:a16="http://schemas.microsoft.com/office/drawing/2014/main" id="{252580EE-4139-4229-9B79-151F02B7CBD9}"/>
              </a:ext>
            </a:extLst>
          </p:cNvPr>
          <p:cNvSpPr txBox="1"/>
          <p:nvPr/>
        </p:nvSpPr>
        <p:spPr>
          <a:xfrm>
            <a:off x="818225" y="1057915"/>
            <a:ext cx="2805344" cy="372862"/>
          </a:xfrm>
          <a:prstGeom prst="rect">
            <a:avLst/>
          </a:prstGeom>
          <a:solidFill>
            <a:schemeClr val="tx1">
              <a:lumMod val="75000"/>
            </a:schemeClr>
          </a:solidFill>
        </p:spPr>
        <p:txBody>
          <a:bodyPr wrap="square" rtlCol="0">
            <a:spAutoFit/>
          </a:bodyPr>
          <a:lstStyle/>
          <a:p>
            <a:pPr algn="ctr"/>
            <a:r>
              <a:rPr lang="en-US" b="1" dirty="0">
                <a:solidFill>
                  <a:schemeClr val="bg1"/>
                </a:solidFill>
                <a:latin typeface="Roboto" panose="02000000000000000000" pitchFamily="2" charset="0"/>
                <a:ea typeface="Roboto" panose="02000000000000000000" pitchFamily="2" charset="0"/>
              </a:rPr>
              <a:t>Data Source</a:t>
            </a:r>
          </a:p>
        </p:txBody>
      </p:sp>
      <p:sp>
        <p:nvSpPr>
          <p:cNvPr id="42" name="TextBox 41">
            <a:extLst>
              <a:ext uri="{FF2B5EF4-FFF2-40B4-BE49-F238E27FC236}">
                <a16:creationId xmlns:a16="http://schemas.microsoft.com/office/drawing/2014/main" id="{8C3D5651-1B9A-4FB9-8910-2F249A5850E1}"/>
              </a:ext>
            </a:extLst>
          </p:cNvPr>
          <p:cNvSpPr txBox="1"/>
          <p:nvPr/>
        </p:nvSpPr>
        <p:spPr>
          <a:xfrm>
            <a:off x="4228728" y="1077151"/>
            <a:ext cx="3388313" cy="372862"/>
          </a:xfrm>
          <a:prstGeom prst="rect">
            <a:avLst/>
          </a:prstGeom>
          <a:solidFill>
            <a:schemeClr val="tx1">
              <a:lumMod val="75000"/>
            </a:schemeClr>
          </a:solidFill>
        </p:spPr>
        <p:txBody>
          <a:bodyPr wrap="square" rtlCol="0">
            <a:spAutoFit/>
          </a:bodyPr>
          <a:lstStyle/>
          <a:p>
            <a:pPr algn="ctr"/>
            <a:r>
              <a:rPr lang="en-US" b="1" dirty="0">
                <a:solidFill>
                  <a:schemeClr val="bg1"/>
                </a:solidFill>
                <a:latin typeface="Roboto" panose="02000000000000000000" pitchFamily="2" charset="0"/>
                <a:ea typeface="Roboto" panose="02000000000000000000" pitchFamily="2" charset="0"/>
              </a:rPr>
              <a:t>Data Ingestion</a:t>
            </a:r>
          </a:p>
        </p:txBody>
      </p:sp>
      <p:pic>
        <p:nvPicPr>
          <p:cNvPr id="18" name="Graphic 17" descr="Doctor female with solid fill">
            <a:extLst>
              <a:ext uri="{FF2B5EF4-FFF2-40B4-BE49-F238E27FC236}">
                <a16:creationId xmlns:a16="http://schemas.microsoft.com/office/drawing/2014/main" id="{029197F8-D927-4384-965F-D731348675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3742" y="1986376"/>
            <a:ext cx="914400" cy="914400"/>
          </a:xfrm>
          <a:prstGeom prst="rect">
            <a:avLst/>
          </a:prstGeom>
        </p:spPr>
      </p:pic>
      <p:pic>
        <p:nvPicPr>
          <p:cNvPr id="23" name="Graphic 22" descr="Doctor male with solid fill">
            <a:extLst>
              <a:ext uri="{FF2B5EF4-FFF2-40B4-BE49-F238E27FC236}">
                <a16:creationId xmlns:a16="http://schemas.microsoft.com/office/drawing/2014/main" id="{32B97D72-8D83-4F6E-9563-F5F4481EA0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28142" y="1949945"/>
            <a:ext cx="914400" cy="914400"/>
          </a:xfrm>
          <a:prstGeom prst="rect">
            <a:avLst/>
          </a:prstGeom>
        </p:spPr>
      </p:pic>
      <p:pic>
        <p:nvPicPr>
          <p:cNvPr id="27" name="Picture 26" descr="Graphical user interface&#10;&#10;Description automatically generated">
            <a:extLst>
              <a:ext uri="{FF2B5EF4-FFF2-40B4-BE49-F238E27FC236}">
                <a16:creationId xmlns:a16="http://schemas.microsoft.com/office/drawing/2014/main" id="{1F0DF0D9-25E3-4C4A-A998-5AF530EEC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9716" y="3973492"/>
            <a:ext cx="1322542" cy="1322542"/>
          </a:xfrm>
          <a:prstGeom prst="rect">
            <a:avLst/>
          </a:prstGeom>
        </p:spPr>
      </p:pic>
      <p:sp>
        <p:nvSpPr>
          <p:cNvPr id="29" name="TextBox 28">
            <a:extLst>
              <a:ext uri="{FF2B5EF4-FFF2-40B4-BE49-F238E27FC236}">
                <a16:creationId xmlns:a16="http://schemas.microsoft.com/office/drawing/2014/main" id="{486CCC3E-07E0-4B4F-ADC9-AF227F750725}"/>
              </a:ext>
            </a:extLst>
          </p:cNvPr>
          <p:cNvSpPr txBox="1"/>
          <p:nvPr/>
        </p:nvSpPr>
        <p:spPr>
          <a:xfrm>
            <a:off x="8345012" y="5326596"/>
            <a:ext cx="2894119" cy="307777"/>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Reports shared with Researchers</a:t>
            </a:r>
          </a:p>
        </p:txBody>
      </p:sp>
      <p:sp>
        <p:nvSpPr>
          <p:cNvPr id="30" name="TextBox 29">
            <a:extLst>
              <a:ext uri="{FF2B5EF4-FFF2-40B4-BE49-F238E27FC236}">
                <a16:creationId xmlns:a16="http://schemas.microsoft.com/office/drawing/2014/main" id="{24A37239-A98F-4BD3-9199-71BD82C3E1CA}"/>
              </a:ext>
            </a:extLst>
          </p:cNvPr>
          <p:cNvSpPr txBox="1"/>
          <p:nvPr/>
        </p:nvSpPr>
        <p:spPr>
          <a:xfrm>
            <a:off x="8327256" y="2920750"/>
            <a:ext cx="2911875" cy="523220"/>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Data access given to authorized doctors</a:t>
            </a:r>
          </a:p>
        </p:txBody>
      </p:sp>
      <p:sp>
        <p:nvSpPr>
          <p:cNvPr id="69" name="TextBox 68">
            <a:extLst>
              <a:ext uri="{FF2B5EF4-FFF2-40B4-BE49-F238E27FC236}">
                <a16:creationId xmlns:a16="http://schemas.microsoft.com/office/drawing/2014/main" id="{1D3078AC-C637-407B-A0D4-EB57178E243C}"/>
              </a:ext>
            </a:extLst>
          </p:cNvPr>
          <p:cNvSpPr txBox="1"/>
          <p:nvPr/>
        </p:nvSpPr>
        <p:spPr>
          <a:xfrm>
            <a:off x="4332302" y="4662251"/>
            <a:ext cx="2831977"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a:solidFill>
                  <a:srgbClr val="000000"/>
                </a:solidFill>
                <a:latin typeface="Roboto" panose="02000000000000000000" pitchFamily="2" charset="0"/>
                <a:ea typeface="Roboto" panose="02000000000000000000" pitchFamily="2" charset="0"/>
              </a:rPr>
              <a:t>Hadoop</a:t>
            </a:r>
          </a:p>
        </p:txBody>
      </p:sp>
      <p:pic>
        <p:nvPicPr>
          <p:cNvPr id="113" name="Picture 112" descr="Logo&#10;&#10;Description automatically generated">
            <a:extLst>
              <a:ext uri="{FF2B5EF4-FFF2-40B4-BE49-F238E27FC236}">
                <a16:creationId xmlns:a16="http://schemas.microsoft.com/office/drawing/2014/main" id="{D39FD0BA-5796-4D7A-897F-C8B163212E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7571" y="3646196"/>
            <a:ext cx="1341126" cy="277725"/>
          </a:xfrm>
          <a:prstGeom prst="rect">
            <a:avLst/>
          </a:prstGeom>
        </p:spPr>
      </p:pic>
      <p:pic>
        <p:nvPicPr>
          <p:cNvPr id="31" name="Picture 30" descr="Logo&#10;&#10;Description automatically generated with medium confidence">
            <a:extLst>
              <a:ext uri="{FF2B5EF4-FFF2-40B4-BE49-F238E27FC236}">
                <a16:creationId xmlns:a16="http://schemas.microsoft.com/office/drawing/2014/main" id="{D77909B1-9925-43AC-BC9F-372A6C86A7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2718" y="2747228"/>
            <a:ext cx="1491449" cy="951989"/>
          </a:xfrm>
          <a:prstGeom prst="rect">
            <a:avLst/>
          </a:prstGeom>
        </p:spPr>
      </p:pic>
      <p:pic>
        <p:nvPicPr>
          <p:cNvPr id="32" name="Picture 31">
            <a:extLst>
              <a:ext uri="{FF2B5EF4-FFF2-40B4-BE49-F238E27FC236}">
                <a16:creationId xmlns:a16="http://schemas.microsoft.com/office/drawing/2014/main" id="{1782B860-7E0E-46C1-87D6-753EE18E497E}"/>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333720" y="5149043"/>
            <a:ext cx="960548" cy="245246"/>
          </a:xfrm>
          <a:prstGeom prst="rect">
            <a:avLst/>
          </a:prstGeom>
        </p:spPr>
      </p:pic>
      <p:pic>
        <p:nvPicPr>
          <p:cNvPr id="82" name="Picture 81">
            <a:extLst>
              <a:ext uri="{FF2B5EF4-FFF2-40B4-BE49-F238E27FC236}">
                <a16:creationId xmlns:a16="http://schemas.microsoft.com/office/drawing/2014/main" id="{FB1041C5-97C1-43A4-8E9A-C9CF52B38071}"/>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4243526" y="4634485"/>
            <a:ext cx="870012" cy="422117"/>
          </a:xfrm>
          <a:prstGeom prst="rect">
            <a:avLst/>
          </a:prstGeom>
        </p:spPr>
      </p:pic>
      <p:pic>
        <p:nvPicPr>
          <p:cNvPr id="87" name="Picture 86" descr="A picture containing text, military uniform&#10;&#10;Description automatically generated">
            <a:extLst>
              <a:ext uri="{FF2B5EF4-FFF2-40B4-BE49-F238E27FC236}">
                <a16:creationId xmlns:a16="http://schemas.microsoft.com/office/drawing/2014/main" id="{798D11D2-8CDA-485C-B675-2A9BF40C23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23965" y="4900474"/>
            <a:ext cx="740182" cy="727967"/>
          </a:xfrm>
          <a:prstGeom prst="rect">
            <a:avLst/>
          </a:prstGeom>
        </p:spPr>
      </p:pic>
      <p:pic>
        <p:nvPicPr>
          <p:cNvPr id="14" name="Picture 13" descr="Icon&#10;&#10;Description automatically generated">
            <a:extLst>
              <a:ext uri="{FF2B5EF4-FFF2-40B4-BE49-F238E27FC236}">
                <a16:creationId xmlns:a16="http://schemas.microsoft.com/office/drawing/2014/main" id="{2D473413-27D3-4BBC-968E-3C05B9886B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6050" y="4408499"/>
            <a:ext cx="1086775" cy="1086775"/>
          </a:xfrm>
          <a:prstGeom prst="rect">
            <a:avLst/>
          </a:prstGeom>
        </p:spPr>
      </p:pic>
      <p:pic>
        <p:nvPicPr>
          <p:cNvPr id="19" name="Picture 18" descr="Icon&#10;&#10;Description automatically generated">
            <a:extLst>
              <a:ext uri="{FF2B5EF4-FFF2-40B4-BE49-F238E27FC236}">
                <a16:creationId xmlns:a16="http://schemas.microsoft.com/office/drawing/2014/main" id="{97537CD3-8368-4631-AB81-1CC1ECD2A55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4340" y="3168404"/>
            <a:ext cx="1075118" cy="1075118"/>
          </a:xfrm>
          <a:prstGeom prst="rect">
            <a:avLst/>
          </a:prstGeom>
        </p:spPr>
      </p:pic>
      <p:pic>
        <p:nvPicPr>
          <p:cNvPr id="22" name="Picture 21" descr="Icon&#10;&#10;Description automatically generated">
            <a:extLst>
              <a:ext uri="{FF2B5EF4-FFF2-40B4-BE49-F238E27FC236}">
                <a16:creationId xmlns:a16="http://schemas.microsoft.com/office/drawing/2014/main" id="{4AC87F4A-ECDA-4F55-BB27-2CCCCCEC4D7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0215" y="4495437"/>
            <a:ext cx="893305" cy="893305"/>
          </a:xfrm>
          <a:prstGeom prst="rect">
            <a:avLst/>
          </a:prstGeom>
        </p:spPr>
      </p:pic>
      <p:sp>
        <p:nvSpPr>
          <p:cNvPr id="38" name="TextBox 37">
            <a:extLst>
              <a:ext uri="{FF2B5EF4-FFF2-40B4-BE49-F238E27FC236}">
                <a16:creationId xmlns:a16="http://schemas.microsoft.com/office/drawing/2014/main" id="{D7A99268-9627-415C-B08A-602F4941AC2D}"/>
              </a:ext>
            </a:extLst>
          </p:cNvPr>
          <p:cNvSpPr txBox="1"/>
          <p:nvPr/>
        </p:nvSpPr>
        <p:spPr>
          <a:xfrm>
            <a:off x="985421" y="2867484"/>
            <a:ext cx="1180730"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Historical EHR</a:t>
            </a:r>
          </a:p>
        </p:txBody>
      </p:sp>
      <p:sp>
        <p:nvSpPr>
          <p:cNvPr id="62" name="TextBox 61">
            <a:extLst>
              <a:ext uri="{FF2B5EF4-FFF2-40B4-BE49-F238E27FC236}">
                <a16:creationId xmlns:a16="http://schemas.microsoft.com/office/drawing/2014/main" id="{AD981E6E-AE61-42C2-8EAC-B7FBF8A4576C}"/>
              </a:ext>
            </a:extLst>
          </p:cNvPr>
          <p:cNvSpPr txBox="1"/>
          <p:nvPr/>
        </p:nvSpPr>
        <p:spPr>
          <a:xfrm>
            <a:off x="2388096" y="2885243"/>
            <a:ext cx="923276"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Radiology</a:t>
            </a:r>
          </a:p>
        </p:txBody>
      </p:sp>
      <p:sp>
        <p:nvSpPr>
          <p:cNvPr id="64" name="TextBox 63">
            <a:extLst>
              <a:ext uri="{FF2B5EF4-FFF2-40B4-BE49-F238E27FC236}">
                <a16:creationId xmlns:a16="http://schemas.microsoft.com/office/drawing/2014/main" id="{BEB44B61-BD1D-4FB4-AD14-8DBFF64B4D22}"/>
              </a:ext>
            </a:extLst>
          </p:cNvPr>
          <p:cNvSpPr txBox="1"/>
          <p:nvPr/>
        </p:nvSpPr>
        <p:spPr>
          <a:xfrm>
            <a:off x="915879" y="4138470"/>
            <a:ext cx="1180730"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Emails</a:t>
            </a:r>
          </a:p>
        </p:txBody>
      </p:sp>
      <p:sp>
        <p:nvSpPr>
          <p:cNvPr id="66" name="TextBox 65">
            <a:extLst>
              <a:ext uri="{FF2B5EF4-FFF2-40B4-BE49-F238E27FC236}">
                <a16:creationId xmlns:a16="http://schemas.microsoft.com/office/drawing/2014/main" id="{0CA8FCAF-F1EC-4714-B6EF-35D9DC2606A7}"/>
              </a:ext>
            </a:extLst>
          </p:cNvPr>
          <p:cNvSpPr txBox="1"/>
          <p:nvPr/>
        </p:nvSpPr>
        <p:spPr>
          <a:xfrm>
            <a:off x="2345185" y="4138470"/>
            <a:ext cx="1180730"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Clinical Notes</a:t>
            </a:r>
          </a:p>
        </p:txBody>
      </p:sp>
      <p:sp>
        <p:nvSpPr>
          <p:cNvPr id="67" name="TextBox 66">
            <a:extLst>
              <a:ext uri="{FF2B5EF4-FFF2-40B4-BE49-F238E27FC236}">
                <a16:creationId xmlns:a16="http://schemas.microsoft.com/office/drawing/2014/main" id="{263DDEF6-ABE6-4E3D-AC96-A618AEFF8BAC}"/>
              </a:ext>
            </a:extLst>
          </p:cNvPr>
          <p:cNvSpPr txBox="1"/>
          <p:nvPr/>
        </p:nvSpPr>
        <p:spPr>
          <a:xfrm>
            <a:off x="942511" y="5452365"/>
            <a:ext cx="1401193"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Lab results</a:t>
            </a:r>
          </a:p>
        </p:txBody>
      </p:sp>
      <p:sp>
        <p:nvSpPr>
          <p:cNvPr id="68" name="TextBox 67">
            <a:extLst>
              <a:ext uri="{FF2B5EF4-FFF2-40B4-BE49-F238E27FC236}">
                <a16:creationId xmlns:a16="http://schemas.microsoft.com/office/drawing/2014/main" id="{A4E791AB-947A-4B53-A96B-79BBCB8F3712}"/>
              </a:ext>
            </a:extLst>
          </p:cNvPr>
          <p:cNvSpPr txBox="1"/>
          <p:nvPr/>
        </p:nvSpPr>
        <p:spPr>
          <a:xfrm>
            <a:off x="2327429" y="5425733"/>
            <a:ext cx="1180730"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rPr>
              <a:t>Audio files</a:t>
            </a:r>
          </a:p>
        </p:txBody>
      </p:sp>
      <p:pic>
        <p:nvPicPr>
          <p:cNvPr id="40" name="Graphic 39" descr="Database outline">
            <a:extLst>
              <a:ext uri="{FF2B5EF4-FFF2-40B4-BE49-F238E27FC236}">
                <a16:creationId xmlns:a16="http://schemas.microsoft.com/office/drawing/2014/main" id="{57171B3D-0D23-4D23-848F-7C669D0E854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18586" y="2029283"/>
            <a:ext cx="767180" cy="767180"/>
          </a:xfrm>
          <a:prstGeom prst="rect">
            <a:avLst/>
          </a:prstGeom>
        </p:spPr>
      </p:pic>
      <p:pic>
        <p:nvPicPr>
          <p:cNvPr id="44" name="Picture 43" descr="Icon&#10;&#10;Description automatically generated">
            <a:extLst>
              <a:ext uri="{FF2B5EF4-FFF2-40B4-BE49-F238E27FC236}">
                <a16:creationId xmlns:a16="http://schemas.microsoft.com/office/drawing/2014/main" id="{54574EA9-7734-420C-A34E-03E582E472B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29648" y="1944205"/>
            <a:ext cx="860394" cy="860394"/>
          </a:xfrm>
          <a:prstGeom prst="rect">
            <a:avLst/>
          </a:prstGeom>
        </p:spPr>
      </p:pic>
      <p:pic>
        <p:nvPicPr>
          <p:cNvPr id="49" name="Picture 48">
            <a:extLst>
              <a:ext uri="{FF2B5EF4-FFF2-40B4-BE49-F238E27FC236}">
                <a16:creationId xmlns:a16="http://schemas.microsoft.com/office/drawing/2014/main" id="{5CB4D734-B6C5-4664-8E4C-83EDD83F32B6}"/>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1038687" y="3263279"/>
            <a:ext cx="909222" cy="909222"/>
          </a:xfrm>
          <a:prstGeom prst="rect">
            <a:avLst/>
          </a:prstGeom>
        </p:spPr>
      </p:pic>
      <p:pic>
        <p:nvPicPr>
          <p:cNvPr id="73" name="Picture 72" descr="Logo&#10;&#10;Description automatically generated">
            <a:extLst>
              <a:ext uri="{FF2B5EF4-FFF2-40B4-BE49-F238E27FC236}">
                <a16:creationId xmlns:a16="http://schemas.microsoft.com/office/drawing/2014/main" id="{AA4FFA4E-75E4-4F76-9E39-363904AAC84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05084" y="5797109"/>
            <a:ext cx="1128225" cy="541548"/>
          </a:xfrm>
          <a:prstGeom prst="rect">
            <a:avLst/>
          </a:prstGeom>
        </p:spPr>
      </p:pic>
      <p:sp>
        <p:nvSpPr>
          <p:cNvPr id="75" name="TextBox 74">
            <a:extLst>
              <a:ext uri="{FF2B5EF4-FFF2-40B4-BE49-F238E27FC236}">
                <a16:creationId xmlns:a16="http://schemas.microsoft.com/office/drawing/2014/main" id="{AEA59EE1-C682-45EE-9BBB-13B0F1BA0F7D}"/>
              </a:ext>
            </a:extLst>
          </p:cNvPr>
          <p:cNvSpPr txBox="1"/>
          <p:nvPr/>
        </p:nvSpPr>
        <p:spPr>
          <a:xfrm>
            <a:off x="4315830" y="3971270"/>
            <a:ext cx="2849732"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a:solidFill>
                  <a:srgbClr val="000000"/>
                </a:solidFill>
                <a:latin typeface="Roboto" panose="02000000000000000000" pitchFamily="2" charset="0"/>
                <a:ea typeface="Roboto" panose="02000000000000000000" pitchFamily="2" charset="0"/>
              </a:rPr>
              <a:t>Pentaho Data Integration</a:t>
            </a:r>
          </a:p>
        </p:txBody>
      </p:sp>
      <p:sp>
        <p:nvSpPr>
          <p:cNvPr id="76" name="TextBox 75">
            <a:extLst>
              <a:ext uri="{FF2B5EF4-FFF2-40B4-BE49-F238E27FC236}">
                <a16:creationId xmlns:a16="http://schemas.microsoft.com/office/drawing/2014/main" id="{597FAAA0-D785-45B5-9DA0-A71D972E0324}"/>
              </a:ext>
            </a:extLst>
          </p:cNvPr>
          <p:cNvSpPr txBox="1"/>
          <p:nvPr/>
        </p:nvSpPr>
        <p:spPr>
          <a:xfrm rot="16200000">
            <a:off x="5075075" y="3725652"/>
            <a:ext cx="4598632" cy="307777"/>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a:solidFill>
                  <a:srgbClr val="000000"/>
                </a:solidFill>
                <a:latin typeface="Roboto" panose="02000000000000000000" pitchFamily="2" charset="0"/>
                <a:ea typeface="Roboto" panose="02000000000000000000" pitchFamily="2" charset="0"/>
              </a:rPr>
              <a:t>Management</a:t>
            </a:r>
          </a:p>
        </p:txBody>
      </p:sp>
      <p:sp>
        <p:nvSpPr>
          <p:cNvPr id="78" name="TextBox 77">
            <a:extLst>
              <a:ext uri="{FF2B5EF4-FFF2-40B4-BE49-F238E27FC236}">
                <a16:creationId xmlns:a16="http://schemas.microsoft.com/office/drawing/2014/main" id="{D13A7055-486B-4FC0-84E5-DB95FFAB2CD2}"/>
              </a:ext>
            </a:extLst>
          </p:cNvPr>
          <p:cNvSpPr txBox="1"/>
          <p:nvPr/>
        </p:nvSpPr>
        <p:spPr>
          <a:xfrm>
            <a:off x="835980" y="1558025"/>
            <a:ext cx="2750599"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a:solidFill>
                  <a:srgbClr val="000000"/>
                </a:solidFill>
                <a:latin typeface="Roboto" panose="02000000000000000000" pitchFamily="2" charset="0"/>
                <a:ea typeface="Roboto" panose="02000000000000000000" pitchFamily="2" charset="0"/>
              </a:rPr>
              <a:t>Structured &amp; Unstructured Data</a:t>
            </a:r>
          </a:p>
        </p:txBody>
      </p:sp>
      <p:pic>
        <p:nvPicPr>
          <p:cNvPr id="79" name="Picture 78" descr="Icon&#10;&#10;Description automatically generated">
            <a:extLst>
              <a:ext uri="{FF2B5EF4-FFF2-40B4-BE49-F238E27FC236}">
                <a16:creationId xmlns:a16="http://schemas.microsoft.com/office/drawing/2014/main" id="{92430AE9-04A2-4639-AFC5-B7B5169F31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28912" y="2095123"/>
            <a:ext cx="372870" cy="372870"/>
          </a:xfrm>
          <a:prstGeom prst="rect">
            <a:avLst/>
          </a:prstGeom>
        </p:spPr>
      </p:pic>
      <p:pic>
        <p:nvPicPr>
          <p:cNvPr id="83" name="Picture 82" descr="Icon&#10;&#10;Description automatically generated">
            <a:extLst>
              <a:ext uri="{FF2B5EF4-FFF2-40B4-BE49-F238E27FC236}">
                <a16:creationId xmlns:a16="http://schemas.microsoft.com/office/drawing/2014/main" id="{5B837862-FA61-4C80-AEFC-5BA84C07A69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77628" y="2032978"/>
            <a:ext cx="492459" cy="492459"/>
          </a:xfrm>
          <a:prstGeom prst="rect">
            <a:avLst/>
          </a:prstGeom>
        </p:spPr>
      </p:pic>
      <p:pic>
        <p:nvPicPr>
          <p:cNvPr id="84" name="Picture 83" descr="Icon&#10;&#10;Description automatically generated">
            <a:extLst>
              <a:ext uri="{FF2B5EF4-FFF2-40B4-BE49-F238E27FC236}">
                <a16:creationId xmlns:a16="http://schemas.microsoft.com/office/drawing/2014/main" id="{242E4301-83D0-4A91-B8E8-DFDCC01BAB5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72636" y="2068489"/>
            <a:ext cx="409180" cy="409180"/>
          </a:xfrm>
          <a:prstGeom prst="rect">
            <a:avLst/>
          </a:prstGeom>
        </p:spPr>
      </p:pic>
      <p:pic>
        <p:nvPicPr>
          <p:cNvPr id="85" name="Graphic 84" descr="Database outline">
            <a:extLst>
              <a:ext uri="{FF2B5EF4-FFF2-40B4-BE49-F238E27FC236}">
                <a16:creationId xmlns:a16="http://schemas.microsoft.com/office/drawing/2014/main" id="{89053B16-9A19-440B-9B74-FC4ADB86CFC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525393" y="2094174"/>
            <a:ext cx="351408" cy="351408"/>
          </a:xfrm>
          <a:prstGeom prst="rect">
            <a:avLst/>
          </a:prstGeom>
        </p:spPr>
      </p:pic>
      <p:pic>
        <p:nvPicPr>
          <p:cNvPr id="86" name="Picture 85" descr="Icon&#10;&#10;Description automatically generated">
            <a:extLst>
              <a:ext uri="{FF2B5EF4-FFF2-40B4-BE49-F238E27FC236}">
                <a16:creationId xmlns:a16="http://schemas.microsoft.com/office/drawing/2014/main" id="{9D8EE650-105B-480B-B79B-BE59F8B6BA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08082" y="2059611"/>
            <a:ext cx="394105" cy="394105"/>
          </a:xfrm>
          <a:prstGeom prst="rect">
            <a:avLst/>
          </a:prstGeom>
        </p:spPr>
      </p:pic>
      <p:pic>
        <p:nvPicPr>
          <p:cNvPr id="88" name="Picture 87">
            <a:extLst>
              <a:ext uri="{FF2B5EF4-FFF2-40B4-BE49-F238E27FC236}">
                <a16:creationId xmlns:a16="http://schemas.microsoft.com/office/drawing/2014/main" id="{94990E1D-3823-403E-B3E8-88EB539A36AA}"/>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6679746" y="2077366"/>
            <a:ext cx="416471" cy="416471"/>
          </a:xfrm>
          <a:prstGeom prst="rect">
            <a:avLst/>
          </a:prstGeom>
        </p:spPr>
      </p:pic>
      <p:sp>
        <p:nvSpPr>
          <p:cNvPr id="90" name="TextBox 89">
            <a:extLst>
              <a:ext uri="{FF2B5EF4-FFF2-40B4-BE49-F238E27FC236}">
                <a16:creationId xmlns:a16="http://schemas.microsoft.com/office/drawing/2014/main" id="{AC733A3A-6966-4CCD-A99A-59CF5F249239}"/>
              </a:ext>
            </a:extLst>
          </p:cNvPr>
          <p:cNvSpPr txBox="1"/>
          <p:nvPr/>
        </p:nvSpPr>
        <p:spPr>
          <a:xfrm>
            <a:off x="8381999" y="5819311"/>
            <a:ext cx="2849732"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a:solidFill>
                  <a:srgbClr val="000000"/>
                </a:solidFill>
                <a:latin typeface="Roboto" panose="02000000000000000000" pitchFamily="2" charset="0"/>
                <a:ea typeface="Roboto" panose="02000000000000000000" pitchFamily="2" charset="0"/>
              </a:rPr>
              <a:t>Visualization</a:t>
            </a:r>
          </a:p>
        </p:txBody>
      </p:sp>
      <p:sp>
        <p:nvSpPr>
          <p:cNvPr id="92" name="TextBox 91">
            <a:extLst>
              <a:ext uri="{FF2B5EF4-FFF2-40B4-BE49-F238E27FC236}">
                <a16:creationId xmlns:a16="http://schemas.microsoft.com/office/drawing/2014/main" id="{0CC1A481-5598-4ACA-8C7A-7CD6EC1C588C}"/>
              </a:ext>
            </a:extLst>
          </p:cNvPr>
          <p:cNvSpPr txBox="1"/>
          <p:nvPr/>
        </p:nvSpPr>
        <p:spPr>
          <a:xfrm>
            <a:off x="8347961" y="1568377"/>
            <a:ext cx="2882289"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a:solidFill>
                  <a:srgbClr val="000000"/>
                </a:solidFill>
                <a:latin typeface="Roboto" panose="02000000000000000000" pitchFamily="2" charset="0"/>
                <a:ea typeface="Roboto" panose="02000000000000000000" pitchFamily="2" charset="0"/>
              </a:rPr>
              <a:t>End Users</a:t>
            </a:r>
          </a:p>
        </p:txBody>
      </p:sp>
      <p:cxnSp>
        <p:nvCxnSpPr>
          <p:cNvPr id="53" name="Straight Arrow Connector 52">
            <a:extLst>
              <a:ext uri="{FF2B5EF4-FFF2-40B4-BE49-F238E27FC236}">
                <a16:creationId xmlns:a16="http://schemas.microsoft.com/office/drawing/2014/main" id="{10D2F450-044D-4206-9429-2CBDF02BEA18}"/>
              </a:ext>
            </a:extLst>
          </p:cNvPr>
          <p:cNvCxnSpPr>
            <a:cxnSpLocks/>
            <a:stCxn id="85" idx="2"/>
          </p:cNvCxnSpPr>
          <p:nvPr/>
        </p:nvCxnSpPr>
        <p:spPr>
          <a:xfrm>
            <a:off x="4701097" y="2445582"/>
            <a:ext cx="617663" cy="50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8903AE5-3184-4700-9861-6D8375CCE8EC}"/>
              </a:ext>
            </a:extLst>
          </p:cNvPr>
          <p:cNvCxnSpPr>
            <a:cxnSpLocks/>
            <a:stCxn id="86" idx="2"/>
          </p:cNvCxnSpPr>
          <p:nvPr/>
        </p:nvCxnSpPr>
        <p:spPr>
          <a:xfrm>
            <a:off x="5105135" y="2453716"/>
            <a:ext cx="447940" cy="489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0B7C414-57A4-4026-A3DD-7F07DCAD3CEE}"/>
              </a:ext>
            </a:extLst>
          </p:cNvPr>
          <p:cNvCxnSpPr>
            <a:cxnSpLocks/>
            <a:stCxn id="79" idx="2"/>
          </p:cNvCxnSpPr>
          <p:nvPr/>
        </p:nvCxnSpPr>
        <p:spPr>
          <a:xfrm>
            <a:off x="5515347" y="2467993"/>
            <a:ext cx="239658" cy="47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4D4C9F6-5C7B-4837-94A9-760D5FA65569}"/>
              </a:ext>
            </a:extLst>
          </p:cNvPr>
          <p:cNvCxnSpPr>
            <a:cxnSpLocks/>
            <a:stCxn id="84" idx="2"/>
          </p:cNvCxnSpPr>
          <p:nvPr/>
        </p:nvCxnSpPr>
        <p:spPr>
          <a:xfrm flipH="1">
            <a:off x="5878830" y="2477669"/>
            <a:ext cx="98396" cy="465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ADB6FBA-03D2-4A26-8E41-CD895083E23B}"/>
              </a:ext>
            </a:extLst>
          </p:cNvPr>
          <p:cNvCxnSpPr>
            <a:cxnSpLocks/>
            <a:stCxn id="83" idx="2"/>
          </p:cNvCxnSpPr>
          <p:nvPr/>
        </p:nvCxnSpPr>
        <p:spPr>
          <a:xfrm flipH="1">
            <a:off x="6029325" y="2525437"/>
            <a:ext cx="394533" cy="41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A6D31D-1A08-455B-9C46-5E506F8C9CB3}"/>
              </a:ext>
            </a:extLst>
          </p:cNvPr>
          <p:cNvCxnSpPr>
            <a:cxnSpLocks/>
            <a:stCxn id="88" idx="2"/>
          </p:cNvCxnSpPr>
          <p:nvPr/>
        </p:nvCxnSpPr>
        <p:spPr>
          <a:xfrm flipH="1">
            <a:off x="6278880" y="2493837"/>
            <a:ext cx="609102" cy="45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C122801-0056-405A-AA5E-887D8F0ECA4C}"/>
              </a:ext>
            </a:extLst>
          </p:cNvPr>
          <p:cNvCxnSpPr/>
          <p:nvPr/>
        </p:nvCxnSpPr>
        <p:spPr>
          <a:xfrm>
            <a:off x="8407152" y="3515557"/>
            <a:ext cx="2769833"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Arrow: Down 123">
            <a:extLst>
              <a:ext uri="{FF2B5EF4-FFF2-40B4-BE49-F238E27FC236}">
                <a16:creationId xmlns:a16="http://schemas.microsoft.com/office/drawing/2014/main" id="{AF9ED961-EA81-4A03-9DA7-70246CD3E403}"/>
              </a:ext>
            </a:extLst>
          </p:cNvPr>
          <p:cNvSpPr/>
          <p:nvPr/>
        </p:nvSpPr>
        <p:spPr>
          <a:xfrm>
            <a:off x="5637323" y="5415380"/>
            <a:ext cx="111968" cy="408372"/>
          </a:xfrm>
          <a:prstGeom prst="downArrow">
            <a:avLst>
              <a:gd name="adj1" fmla="val 50000"/>
              <a:gd name="adj2" fmla="val 77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Arrow: Up 126">
            <a:extLst>
              <a:ext uri="{FF2B5EF4-FFF2-40B4-BE49-F238E27FC236}">
                <a16:creationId xmlns:a16="http://schemas.microsoft.com/office/drawing/2014/main" id="{117CEB69-0B3C-407C-AA64-AE9046CB0CCF}"/>
              </a:ext>
            </a:extLst>
          </p:cNvPr>
          <p:cNvSpPr/>
          <p:nvPr/>
        </p:nvSpPr>
        <p:spPr>
          <a:xfrm rot="5400000" flipH="1">
            <a:off x="7097696" y="4753992"/>
            <a:ext cx="79901" cy="2432482"/>
          </a:xfrm>
          <a:prstGeom prst="upArrow">
            <a:avLst>
              <a:gd name="adj1" fmla="val 50000"/>
              <a:gd name="adj2" fmla="val 105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a:extLst>
              <a:ext uri="{FF2B5EF4-FFF2-40B4-BE49-F238E27FC236}">
                <a16:creationId xmlns:a16="http://schemas.microsoft.com/office/drawing/2014/main" id="{84417DE5-19A5-4F93-975C-EE8E74725B51}"/>
              </a:ext>
            </a:extLst>
          </p:cNvPr>
          <p:cNvSpPr/>
          <p:nvPr/>
        </p:nvSpPr>
        <p:spPr>
          <a:xfrm>
            <a:off x="5379875" y="3506678"/>
            <a:ext cx="71014" cy="1677881"/>
          </a:xfrm>
          <a:prstGeom prst="downArrow">
            <a:avLst>
              <a:gd name="adj1" fmla="val 50000"/>
              <a:gd name="adj2" fmla="val 8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BC49936-C155-4B6D-8728-20E9E5D51FBC}"/>
              </a:ext>
            </a:extLst>
          </p:cNvPr>
          <p:cNvCxnSpPr/>
          <p:nvPr/>
        </p:nvCxnSpPr>
        <p:spPr>
          <a:xfrm>
            <a:off x="5721985" y="4277360"/>
            <a:ext cx="0" cy="3962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53168C69-5643-41B9-B3F8-A5DE17126D3B}"/>
              </a:ext>
            </a:extLst>
          </p:cNvPr>
          <p:cNvSpPr/>
          <p:nvPr/>
        </p:nvSpPr>
        <p:spPr>
          <a:xfrm>
            <a:off x="5699760" y="4269105"/>
            <a:ext cx="45719" cy="45719"/>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70EFFC7-B5BE-49FD-81B3-E058CF16C1FD}"/>
              </a:ext>
            </a:extLst>
          </p:cNvPr>
          <p:cNvSpPr/>
          <p:nvPr/>
        </p:nvSpPr>
        <p:spPr>
          <a:xfrm>
            <a:off x="5701665" y="4632960"/>
            <a:ext cx="45719" cy="45719"/>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Up 88">
            <a:extLst>
              <a:ext uri="{FF2B5EF4-FFF2-40B4-BE49-F238E27FC236}">
                <a16:creationId xmlns:a16="http://schemas.microsoft.com/office/drawing/2014/main" id="{DE736A20-8720-4985-BCAF-54C115C54632}"/>
              </a:ext>
            </a:extLst>
          </p:cNvPr>
          <p:cNvSpPr/>
          <p:nvPr/>
        </p:nvSpPr>
        <p:spPr>
          <a:xfrm rot="2663403" flipH="1">
            <a:off x="7324528" y="2646812"/>
            <a:ext cx="94988" cy="3037100"/>
          </a:xfrm>
          <a:prstGeom prst="upArrow">
            <a:avLst>
              <a:gd name="adj1" fmla="val 50000"/>
              <a:gd name="adj2" fmla="val 105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210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rmAutofit/>
          </a:bodyPr>
          <a:lstStyle/>
          <a:p>
            <a:r>
              <a:rPr lang="en-US" sz="2000" dirty="0"/>
              <a:t>Hadoop can be integrated with Pentaho</a:t>
            </a:r>
          </a:p>
          <a:p>
            <a:r>
              <a:rPr lang="en-US" sz="2000" dirty="0"/>
              <a:t>Hadoop’s scalability –</a:t>
            </a:r>
            <a:r>
              <a:rPr lang="en-US" sz="2000" dirty="0" err="1"/>
              <a:t>Hadooponomics</a:t>
            </a:r>
            <a:r>
              <a:rPr lang="en-US" sz="2000" dirty="0"/>
              <a:t> – Ability to scale data storage and processing in a linear fashion. Relies on Horizontal/Linear scaling</a:t>
            </a:r>
          </a:p>
          <a:p>
            <a:r>
              <a:rPr lang="en-US" sz="2000" dirty="0"/>
              <a:t>Scalable - Store and distribute very large data sets across hundreds of inexpensive servers that operate in parallel.</a:t>
            </a:r>
          </a:p>
          <a:p>
            <a:r>
              <a:rPr lang="en-US" sz="2000" dirty="0"/>
              <a:t>Cost effective - Scale-out architecture that can affordably store all data</a:t>
            </a:r>
          </a:p>
          <a:p>
            <a:r>
              <a:rPr lang="en-US" sz="2000" dirty="0"/>
              <a:t>Flexible - Access new data sources and tap into different types of data (both structured and unstructured) to generate value from that data</a:t>
            </a:r>
          </a:p>
          <a:p>
            <a:r>
              <a:rPr lang="en-US" sz="2000" dirty="0"/>
              <a:t>Fast - Storage method is based on a distributed file system that basically 'maps' data wherever it is located on a cluster</a:t>
            </a:r>
          </a:p>
          <a:p>
            <a:r>
              <a:rPr lang="en-US" sz="2000" dirty="0"/>
              <a:t>Resilient to failure - Data is sent to an individual node, that data is also replicated to other nodes in the cluster, which means that in the event of failure, there is another copy available for use</a:t>
            </a:r>
            <a:endParaRPr lang="en-IN" sz="2000" dirty="0"/>
          </a:p>
        </p:txBody>
      </p:sp>
    </p:spTree>
    <p:extLst>
      <p:ext uri="{BB962C8B-B14F-4D97-AF65-F5344CB8AC3E}">
        <p14:creationId xmlns:p14="http://schemas.microsoft.com/office/powerpoint/2010/main" val="9738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Pentaho</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580226"/>
            <a:ext cx="10515599" cy="4746830"/>
          </a:xfrm>
        </p:spPr>
        <p:txBody>
          <a:bodyPr>
            <a:noAutofit/>
          </a:bodyPr>
          <a:lstStyle/>
          <a:p>
            <a:pPr lvl="0"/>
            <a:r>
              <a:rPr lang="en-US" sz="2000" dirty="0"/>
              <a:t>Pentaho provides the extract, transform and load functionality that is necessary for the EHR data that is stored in various forms</a:t>
            </a:r>
          </a:p>
          <a:p>
            <a:r>
              <a:rPr lang="en-US" sz="2000" dirty="0"/>
              <a:t>Pentaho has about 35 optimized data connectors such as SAP HANA connector, Microsoft Excel, SQL Lite, SQL Server, and Salesforce.com etc. which enables connecting to the data without any addon or third-party connectors.</a:t>
            </a:r>
          </a:p>
          <a:p>
            <a:r>
              <a:rPr lang="en-US" sz="2000" dirty="0"/>
              <a:t>The installation is fast and easy.</a:t>
            </a:r>
          </a:p>
          <a:p>
            <a:r>
              <a:rPr lang="en-US" sz="2000" dirty="0"/>
              <a:t>Connects to almost any data source as input &amp; output</a:t>
            </a:r>
          </a:p>
          <a:p>
            <a:pPr lvl="0"/>
            <a:r>
              <a:rPr lang="en-US" sz="2000" dirty="0"/>
              <a:t>The data integration to handle the large flux of the data would be “Pentaho Data Integration” </a:t>
            </a:r>
          </a:p>
          <a:p>
            <a:pPr lvl="0"/>
            <a:r>
              <a:rPr lang="en-US" sz="2000" dirty="0"/>
              <a:t>Pentaho Kettle does not require the data to be stored in single data base or single source, it can work the same way even if the data is spread across.</a:t>
            </a:r>
          </a:p>
          <a:p>
            <a:pPr lvl="0"/>
            <a:r>
              <a:rPr lang="en-US" sz="2000" dirty="0"/>
              <a:t>When attempting to process the vast amounts of data collected on a daily basis for reporting, it is critical to have a Data Integration solution that is not only easy to use but easily extendable. </a:t>
            </a:r>
          </a:p>
        </p:txBody>
      </p:sp>
    </p:spTree>
    <p:extLst>
      <p:ext uri="{BB962C8B-B14F-4D97-AF65-F5344CB8AC3E}">
        <p14:creationId xmlns:p14="http://schemas.microsoft.com/office/powerpoint/2010/main" val="2439959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365125"/>
            <a:ext cx="10515600" cy="1872048"/>
          </a:xfrm>
        </p:spPr>
        <p:txBody>
          <a:bodyPr>
            <a:normAutofit/>
          </a:bodyPr>
          <a:lstStyle/>
          <a:p>
            <a:r>
              <a:rPr lang="en-US" dirty="0"/>
              <a:t>Project 1: BioMed</a:t>
            </a:r>
            <a:br>
              <a:rPr lang="en-US" dirty="0"/>
            </a:br>
            <a:br>
              <a:rPr lang="en-US" dirty="0"/>
            </a:br>
            <a:r>
              <a:rPr lang="en-US" dirty="0"/>
              <a:t>Issue Description</a:t>
            </a:r>
            <a:endParaRPr lang="en-US" dirty="0">
              <a:solidFill>
                <a:schemeClr val="bg1">
                  <a:lumMod val="65000"/>
                </a:schemeClr>
              </a:solidFill>
            </a:endParaRPr>
          </a:p>
        </p:txBody>
      </p:sp>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838200" y="2467992"/>
            <a:ext cx="10515599" cy="3859063"/>
          </a:xfrm>
        </p:spPr>
        <p:txBody>
          <a:bodyPr>
            <a:noAutofit/>
          </a:bodyPr>
          <a:lstStyle/>
          <a:p>
            <a:r>
              <a:rPr lang="en-US" sz="2400" dirty="0"/>
              <a:t>Everyday, BWH witnesses a lot of patients with various medical backgrounds and health conditions.</a:t>
            </a:r>
          </a:p>
          <a:p>
            <a:r>
              <a:rPr lang="en-US" sz="2400" dirty="0"/>
              <a:t>The data from these patients can help in biomedical research and drug discovery</a:t>
            </a:r>
          </a:p>
          <a:p>
            <a:r>
              <a:rPr lang="en-US" sz="2400" dirty="0"/>
              <a:t>Using this huge amount of data can be very useful in various research studies and developing precision therapies and assessing risks of therapies and medications</a:t>
            </a:r>
          </a:p>
          <a:p>
            <a:pPr marL="0" indent="0">
              <a:buNone/>
            </a:pPr>
            <a:endParaRPr lang="en-US" sz="2400" dirty="0"/>
          </a:p>
        </p:txBody>
      </p:sp>
    </p:spTree>
    <p:extLst>
      <p:ext uri="{BB962C8B-B14F-4D97-AF65-F5344CB8AC3E}">
        <p14:creationId xmlns:p14="http://schemas.microsoft.com/office/powerpoint/2010/main" val="154795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err="1"/>
              <a:t>Hbase</a:t>
            </a:r>
            <a:r>
              <a:rPr lang="en-US" dirty="0"/>
              <a:t> &amp; Hive</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526960"/>
            <a:ext cx="10515599" cy="4800096"/>
          </a:xfrm>
        </p:spPr>
        <p:txBody>
          <a:bodyPr>
            <a:noAutofit/>
          </a:bodyPr>
          <a:lstStyle/>
          <a:p>
            <a:pPr marL="0" indent="0">
              <a:buNone/>
            </a:pPr>
            <a:r>
              <a:rPr lang="en-US" sz="2000" dirty="0"/>
              <a:t>HBase </a:t>
            </a:r>
          </a:p>
          <a:p>
            <a:r>
              <a:rPr lang="en-US" sz="2000" dirty="0"/>
              <a:t>A distributed column-oriented database built on top of the Hadoop file system</a:t>
            </a:r>
          </a:p>
          <a:p>
            <a:r>
              <a:rPr lang="en-US" sz="2000" dirty="0"/>
              <a:t>It provides random real-time read/write access to data in the Hadoop File System</a:t>
            </a:r>
          </a:p>
          <a:p>
            <a:r>
              <a:rPr lang="en-US" sz="2000" dirty="0"/>
              <a:t>HBase is a column-oriented database and the tables in it are sorted by row</a:t>
            </a:r>
          </a:p>
          <a:p>
            <a:r>
              <a:rPr lang="en-IN" sz="2000" dirty="0"/>
              <a:t>Scalability- </a:t>
            </a:r>
            <a:r>
              <a:rPr lang="en-US" sz="2000" dirty="0"/>
              <a:t>HBase can scale limitlessly as load and performance demands increase simply by adding server nodes</a:t>
            </a:r>
            <a:endParaRPr lang="en-IN" sz="2000" dirty="0"/>
          </a:p>
          <a:p>
            <a:pPr marL="0" indent="0">
              <a:buNone/>
            </a:pPr>
            <a:r>
              <a:rPr lang="en-US" sz="2000" dirty="0"/>
              <a:t>Apache Hive </a:t>
            </a:r>
          </a:p>
          <a:p>
            <a:r>
              <a:rPr lang="en-US" sz="2000" dirty="0"/>
              <a:t>Data warehouse software project built on top of Apache Hadoop for providing data summarization, query, and analysis. </a:t>
            </a:r>
          </a:p>
          <a:p>
            <a:r>
              <a:rPr lang="en-US" sz="2000" dirty="0"/>
              <a:t>SQL-like interface to query data stored in various databases and file systems that integrate with Hadoop.</a:t>
            </a:r>
          </a:p>
          <a:p>
            <a:r>
              <a:rPr lang="en-US" sz="2000" dirty="0"/>
              <a:t>Command Line Interface and UI (User Interface) allow an external user to interact with Hive by submitting queries. Provide more user defined interfaces to extend </a:t>
            </a:r>
            <a:endParaRPr lang="en-IN" sz="2000" dirty="0"/>
          </a:p>
        </p:txBody>
      </p:sp>
    </p:spTree>
    <p:extLst>
      <p:ext uri="{BB962C8B-B14F-4D97-AF65-F5344CB8AC3E}">
        <p14:creationId xmlns:p14="http://schemas.microsoft.com/office/powerpoint/2010/main" val="277977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Tableau</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rmAutofit/>
          </a:bodyPr>
          <a:lstStyle/>
          <a:p>
            <a:r>
              <a:rPr lang="en-US" sz="2000" dirty="0"/>
              <a:t>Business Intelligence tool for visually analyzing the data. </a:t>
            </a:r>
          </a:p>
          <a:p>
            <a:r>
              <a:rPr lang="en-US" sz="2000" dirty="0"/>
              <a:t>Create and distribute interactive and shareable dashboards which depict the trends, variations and density of the data in form of graphs and charts. </a:t>
            </a:r>
          </a:p>
          <a:p>
            <a:r>
              <a:rPr lang="en-US" sz="2000" dirty="0"/>
              <a:t>Connect to files, relational and Big data sources to acquire and process data.</a:t>
            </a:r>
            <a:endParaRPr lang="en-IN" sz="2000" dirty="0"/>
          </a:p>
          <a:p>
            <a:r>
              <a:rPr lang="en-US" sz="2000" dirty="0"/>
              <a:t>Data blending and real time collaboration of huge data sets. </a:t>
            </a:r>
          </a:p>
          <a:p>
            <a:r>
              <a:rPr lang="en-US" sz="2000" dirty="0"/>
              <a:t>Visually representing data which was analyzed and will give a fast and easy to use for researchers.</a:t>
            </a:r>
            <a:endParaRPr lang="en-IN" sz="2000" dirty="0"/>
          </a:p>
          <a:p>
            <a:pPr marL="0" indent="0">
              <a:buNone/>
            </a:pPr>
            <a:endParaRPr lang="en-US" sz="2000" dirty="0"/>
          </a:p>
        </p:txBody>
      </p:sp>
    </p:spTree>
    <p:extLst>
      <p:ext uri="{BB962C8B-B14F-4D97-AF65-F5344CB8AC3E}">
        <p14:creationId xmlns:p14="http://schemas.microsoft.com/office/powerpoint/2010/main" val="2980716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1BC4-9135-4E2A-905E-0177701639C0}"/>
              </a:ext>
            </a:extLst>
          </p:cNvPr>
          <p:cNvSpPr>
            <a:spLocks noGrp="1"/>
          </p:cNvSpPr>
          <p:nvPr>
            <p:ph type="title"/>
          </p:nvPr>
        </p:nvSpPr>
        <p:spPr/>
        <p:txBody>
          <a:bodyPr/>
          <a:lstStyle/>
          <a:p>
            <a:r>
              <a:rPr lang="en-US" dirty="0"/>
              <a:t>VELERO</a:t>
            </a:r>
          </a:p>
        </p:txBody>
      </p:sp>
    </p:spTree>
    <p:extLst>
      <p:ext uri="{BB962C8B-B14F-4D97-AF65-F5344CB8AC3E}">
        <p14:creationId xmlns:p14="http://schemas.microsoft.com/office/powerpoint/2010/main" val="101284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Complete project plan</a:t>
            </a:r>
          </a:p>
        </p:txBody>
      </p:sp>
      <p:pic>
        <p:nvPicPr>
          <p:cNvPr id="5" name="Content Placeholder 4">
            <a:extLst>
              <a:ext uri="{FF2B5EF4-FFF2-40B4-BE49-F238E27FC236}">
                <a16:creationId xmlns:a16="http://schemas.microsoft.com/office/drawing/2014/main" id="{4E42AE92-DB45-4EAF-B565-8EA230BD49A9}"/>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rcRect/>
          <a:stretch/>
        </p:blipFill>
        <p:spPr>
          <a:xfrm>
            <a:off x="1417364" y="1619723"/>
            <a:ext cx="9190525" cy="3986977"/>
          </a:xfrm>
        </p:spPr>
      </p:pic>
    </p:spTree>
    <p:extLst>
      <p:ext uri="{BB962C8B-B14F-4D97-AF65-F5344CB8AC3E}">
        <p14:creationId xmlns:p14="http://schemas.microsoft.com/office/powerpoint/2010/main" val="2209682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Complete project plan</a:t>
            </a:r>
          </a:p>
        </p:txBody>
      </p:sp>
      <p:pic>
        <p:nvPicPr>
          <p:cNvPr id="7" name="Content Placeholder 6">
            <a:extLst>
              <a:ext uri="{FF2B5EF4-FFF2-40B4-BE49-F238E27FC236}">
                <a16:creationId xmlns:a16="http://schemas.microsoft.com/office/drawing/2014/main" id="{83DB5508-C1DE-44AE-8E15-7ADAB7C110C3}"/>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rcRect/>
          <a:stretch/>
        </p:blipFill>
        <p:spPr>
          <a:xfrm>
            <a:off x="736585" y="2038350"/>
            <a:ext cx="10526134" cy="3057525"/>
          </a:xfrm>
        </p:spPr>
      </p:pic>
    </p:spTree>
    <p:extLst>
      <p:ext uri="{BB962C8B-B14F-4D97-AF65-F5344CB8AC3E}">
        <p14:creationId xmlns:p14="http://schemas.microsoft.com/office/powerpoint/2010/main" val="1055328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a:xfrm>
            <a:off x="838200" y="365125"/>
            <a:ext cx="10515600" cy="1325563"/>
          </a:xfrm>
        </p:spPr>
        <p:txBody>
          <a:bodyPr anchor="ctr">
            <a:normAutofit/>
          </a:bodyPr>
          <a:lstStyle/>
          <a:p>
            <a:r>
              <a:rPr lang="en-US" dirty="0"/>
              <a:t>Issues &amp; Risks</a:t>
            </a:r>
          </a:p>
        </p:txBody>
      </p:sp>
      <p:pic>
        <p:nvPicPr>
          <p:cNvPr id="5" name="Content Placeholder 4" descr="Text&#10;&#10;Description automatically generated with low confidence">
            <a:extLst>
              <a:ext uri="{FF2B5EF4-FFF2-40B4-BE49-F238E27FC236}">
                <a16:creationId xmlns:a16="http://schemas.microsoft.com/office/drawing/2014/main" id="{EA9BED91-DB40-4010-8E60-BF619AEB19C7}"/>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p:blipFill>
        <p:spPr>
          <a:xfrm>
            <a:off x="722790" y="1824252"/>
            <a:ext cx="10685016" cy="3546738"/>
          </a:xfrm>
          <a:noFill/>
        </p:spPr>
      </p:pic>
    </p:spTree>
    <p:extLst>
      <p:ext uri="{BB962C8B-B14F-4D97-AF65-F5344CB8AC3E}">
        <p14:creationId xmlns:p14="http://schemas.microsoft.com/office/powerpoint/2010/main" val="1545429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rmAutofit/>
          </a:bodyPr>
          <a:lstStyle/>
          <a:p>
            <a:r>
              <a:rPr lang="en-US" sz="2000" dirty="0"/>
              <a:t>The data source is present in the form of databases, text files and various other formats </a:t>
            </a:r>
          </a:p>
          <a:p>
            <a:r>
              <a:rPr lang="en-US" sz="2000" dirty="0"/>
              <a:t>This data from various sources are extracted using Pentaho </a:t>
            </a:r>
          </a:p>
          <a:p>
            <a:r>
              <a:rPr lang="en-US" sz="2000" dirty="0"/>
              <a:t>Then this data is transformed according to the business rules</a:t>
            </a:r>
          </a:p>
          <a:p>
            <a:r>
              <a:rPr lang="en-US" sz="2000" dirty="0"/>
              <a:t>Data from Pentaho is then loaded to the </a:t>
            </a:r>
            <a:r>
              <a:rPr lang="en-US" sz="2000" dirty="0" err="1"/>
              <a:t>Hbase</a:t>
            </a:r>
            <a:r>
              <a:rPr lang="en-US" sz="2000" dirty="0"/>
              <a:t> database</a:t>
            </a:r>
          </a:p>
          <a:p>
            <a:r>
              <a:rPr lang="en-US" sz="2000" dirty="0" err="1"/>
              <a:t>Hbase</a:t>
            </a:r>
            <a:r>
              <a:rPr lang="en-US" sz="2000" dirty="0"/>
              <a:t> provides real-time read/write access to the HDFS (Hadoop File System)</a:t>
            </a:r>
          </a:p>
          <a:p>
            <a:r>
              <a:rPr lang="en-US" sz="2000" dirty="0"/>
              <a:t>HBase is used to store this data</a:t>
            </a:r>
          </a:p>
          <a:p>
            <a:r>
              <a:rPr lang="en-US" sz="2000" dirty="0"/>
              <a:t>Hive will be used for analytical querying of this data</a:t>
            </a:r>
          </a:p>
          <a:p>
            <a:endParaRPr lang="en-US" sz="2000" dirty="0"/>
          </a:p>
          <a:p>
            <a:endParaRPr lang="en-US" sz="2000" dirty="0"/>
          </a:p>
          <a:p>
            <a:endParaRPr lang="en-US" sz="2000" dirty="0"/>
          </a:p>
        </p:txBody>
      </p:sp>
    </p:spTree>
    <p:extLst>
      <p:ext uri="{BB962C8B-B14F-4D97-AF65-F5344CB8AC3E}">
        <p14:creationId xmlns:p14="http://schemas.microsoft.com/office/powerpoint/2010/main" val="303091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Autofit/>
          </a:bodyPr>
          <a:lstStyle/>
          <a:p>
            <a:pPr marL="0" indent="0">
              <a:buNone/>
            </a:pPr>
            <a:r>
              <a:rPr lang="en-US" sz="2000" dirty="0"/>
              <a:t>Hadoop:</a:t>
            </a:r>
          </a:p>
          <a:p>
            <a:r>
              <a:rPr lang="en-US" sz="2000" dirty="0"/>
              <a:t>Security features of Hadoop consist of authentication, service level authorization, authentication for Web consoles and data confidentiality</a:t>
            </a:r>
          </a:p>
          <a:p>
            <a:r>
              <a:rPr lang="en-US" sz="2000" dirty="0">
                <a:effectLst/>
                <a:cs typeface="Times New Roman" panose="02020603050405020304" pitchFamily="18" charset="0"/>
              </a:rPr>
              <a:t>Data Encryption</a:t>
            </a:r>
          </a:p>
          <a:p>
            <a:r>
              <a:rPr lang="en-US" sz="2000" dirty="0">
                <a:effectLst/>
                <a:cs typeface="Times New Roman" panose="02020603050405020304" pitchFamily="18" charset="0"/>
              </a:rPr>
              <a:t>Hadoop has begun using Kerberos authorization support to provide security. Kerberos allows for mutual authentication between client and server</a:t>
            </a:r>
          </a:p>
          <a:p>
            <a:pPr marL="0" indent="0">
              <a:buNone/>
            </a:pPr>
            <a:r>
              <a:rPr lang="en-US" sz="2000" dirty="0">
                <a:effectLst/>
                <a:cs typeface="Times New Roman" panose="02020603050405020304" pitchFamily="18" charset="0"/>
              </a:rPr>
              <a:t>Tableau: </a:t>
            </a:r>
          </a:p>
          <a:p>
            <a:r>
              <a:rPr lang="en-US" sz="2000" dirty="0">
                <a:effectLst/>
                <a:cs typeface="Times New Roman" panose="02020603050405020304" pitchFamily="18" charset="0"/>
              </a:rPr>
              <a:t>Trusted Authentication -- a trusted relationship between Tableau Server and one or more web servers</a:t>
            </a:r>
          </a:p>
          <a:p>
            <a:r>
              <a:rPr lang="en-US" sz="2000" dirty="0">
                <a:effectLst/>
                <a:cs typeface="Times New Roman" panose="02020603050405020304" pitchFamily="18" charset="0"/>
              </a:rPr>
              <a:t>OAuth for some cloud-based service providers</a:t>
            </a:r>
          </a:p>
          <a:p>
            <a:r>
              <a:rPr lang="en-US" sz="2000" dirty="0">
                <a:effectLst/>
                <a:cs typeface="Times New Roman" panose="02020603050405020304" pitchFamily="18" charset="0"/>
              </a:rPr>
              <a:t>Native Authentication managed by Tableau Server Tableau provides automatic login timeouts that can be configured by administrators</a:t>
            </a:r>
          </a:p>
          <a:p>
            <a:pPr marL="0" indent="0">
              <a:buNone/>
            </a:pPr>
            <a:endParaRPr lang="en-US" sz="2000" dirty="0">
              <a:effectLst/>
              <a:cs typeface="Times New Roman" panose="02020603050405020304" pitchFamily="18" charset="0"/>
            </a:endParaRPr>
          </a:p>
        </p:txBody>
      </p:sp>
    </p:spTree>
    <p:extLst>
      <p:ext uri="{BB962C8B-B14F-4D97-AF65-F5344CB8AC3E}">
        <p14:creationId xmlns:p14="http://schemas.microsoft.com/office/powerpoint/2010/main" val="2913299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Autofit/>
          </a:bodyPr>
          <a:lstStyle/>
          <a:p>
            <a:pPr marL="0" indent="0">
              <a:buNone/>
            </a:pPr>
            <a:r>
              <a:rPr lang="en-US" sz="2000" dirty="0">
                <a:cs typeface="Times New Roman" panose="02020603050405020304" pitchFamily="18" charset="0"/>
              </a:rPr>
              <a:t>Zookeeper:</a:t>
            </a:r>
          </a:p>
          <a:p>
            <a:r>
              <a:rPr lang="en-US" sz="2000" dirty="0" err="1"/>
              <a:t>ZooKeeper</a:t>
            </a:r>
            <a:r>
              <a:rPr lang="en-US" sz="2000" dirty="0"/>
              <a:t> now supports Kerberos security</a:t>
            </a:r>
          </a:p>
          <a:p>
            <a:r>
              <a:rPr lang="en-US" sz="2000" dirty="0"/>
              <a:t>Authorization is done via ACLs</a:t>
            </a:r>
          </a:p>
          <a:p>
            <a:r>
              <a:rPr lang="en-US" sz="2000" dirty="0"/>
              <a:t>Supports several types of restrictions - Message digest , Hostname, IP address </a:t>
            </a:r>
          </a:p>
          <a:p>
            <a:r>
              <a:rPr lang="en-US" sz="2000" dirty="0"/>
              <a:t>Can limit access by function - Read, write, delete, </a:t>
            </a:r>
            <a:r>
              <a:rPr lang="en-US" sz="2000" dirty="0" err="1"/>
              <a:t>etc</a:t>
            </a:r>
            <a:endParaRPr lang="en-US" sz="2000" dirty="0">
              <a:cs typeface="Times New Roman" panose="02020603050405020304" pitchFamily="18" charset="0"/>
            </a:endParaRPr>
          </a:p>
          <a:p>
            <a:pPr marL="0" indent="0">
              <a:buNone/>
            </a:pPr>
            <a:r>
              <a:rPr lang="en-US" sz="2000" dirty="0" err="1">
                <a:effectLst/>
                <a:cs typeface="Times New Roman" panose="02020603050405020304" pitchFamily="18" charset="0"/>
              </a:rPr>
              <a:t>Hbase</a:t>
            </a:r>
            <a:r>
              <a:rPr lang="en-US" sz="2000" dirty="0">
                <a:cs typeface="Times New Roman" panose="02020603050405020304" pitchFamily="18" charset="0"/>
              </a:rPr>
              <a:t>:</a:t>
            </a:r>
          </a:p>
          <a:p>
            <a:r>
              <a:rPr lang="en-US" sz="2000" dirty="0">
                <a:effectLst/>
                <a:cs typeface="Times New Roman" panose="02020603050405020304" pitchFamily="18" charset="0"/>
              </a:rPr>
              <a:t>The security protocol for the client authentication involves Kerberos and SSL</a:t>
            </a:r>
          </a:p>
          <a:p>
            <a:r>
              <a:rPr lang="en-US" sz="2000" dirty="0">
                <a:effectLst/>
                <a:cs typeface="Times New Roman" panose="02020603050405020304" pitchFamily="18" charset="0"/>
              </a:rPr>
              <a:t>Database logging and security The data at rest on the under lying file system is transparently encrypted</a:t>
            </a:r>
          </a:p>
          <a:p>
            <a:pPr marL="0" indent="0">
              <a:buNone/>
            </a:pPr>
            <a:endParaRPr lang="en-US" sz="2000" dirty="0">
              <a:cs typeface="Times New Roman" panose="02020603050405020304" pitchFamily="18" charset="0"/>
            </a:endParaRPr>
          </a:p>
        </p:txBody>
      </p:sp>
    </p:spTree>
    <p:extLst>
      <p:ext uri="{BB962C8B-B14F-4D97-AF65-F5344CB8AC3E}">
        <p14:creationId xmlns:p14="http://schemas.microsoft.com/office/powerpoint/2010/main" val="3770148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D56C-3991-4142-AA03-40A239EFFAFB}"/>
              </a:ext>
            </a:extLst>
          </p:cNvPr>
          <p:cNvSpPr>
            <a:spLocks noGrp="1"/>
          </p:cNvSpPr>
          <p:nvPr>
            <p:ph type="title"/>
          </p:nvPr>
        </p:nvSpPr>
        <p:spPr/>
        <p:txBody>
          <a:bodyPr/>
          <a:lstStyle/>
          <a:p>
            <a:r>
              <a:rPr lang="en-US" dirty="0"/>
              <a:t>Management: Apache Zookeeper</a:t>
            </a:r>
          </a:p>
        </p:txBody>
      </p:sp>
      <p:sp>
        <p:nvSpPr>
          <p:cNvPr id="3" name="Content Placeholder 2">
            <a:extLst>
              <a:ext uri="{FF2B5EF4-FFF2-40B4-BE49-F238E27FC236}">
                <a16:creationId xmlns:a16="http://schemas.microsoft.com/office/drawing/2014/main" id="{B63FB68F-31FA-4A01-8CB0-D946EE8ECDD6}"/>
              </a:ext>
            </a:extLst>
          </p:cNvPr>
          <p:cNvSpPr>
            <a:spLocks noGrp="1"/>
          </p:cNvSpPr>
          <p:nvPr>
            <p:ph sz="quarter" idx="11"/>
          </p:nvPr>
        </p:nvSpPr>
        <p:spPr>
          <a:xfrm>
            <a:off x="838200" y="1784412"/>
            <a:ext cx="10515599" cy="4542643"/>
          </a:xfrm>
        </p:spPr>
        <p:txBody>
          <a:bodyPr>
            <a:normAutofit/>
          </a:bodyPr>
          <a:lstStyle/>
          <a:p>
            <a:r>
              <a:rPr lang="en-US" sz="2000" dirty="0"/>
              <a:t>Apache Zookeeper is a service used by a cluster (group of nodes) to coordinate between themselves and maintain shared data with robust synchronization techniques. </a:t>
            </a:r>
          </a:p>
          <a:p>
            <a:r>
              <a:rPr lang="en-US" sz="2000" dirty="0"/>
              <a:t>Zookeeper is itself a distributed application providing services for writing a distributed application.</a:t>
            </a:r>
          </a:p>
          <a:p>
            <a:r>
              <a:rPr lang="en-US" sz="2000" dirty="0"/>
              <a:t>The performance of can be enhanced by adding more machine to it with minor changes in the configuration without any downtime.</a:t>
            </a:r>
          </a:p>
          <a:p>
            <a:r>
              <a:rPr lang="en-US" sz="2000" dirty="0"/>
              <a:t>Zookeeper is very performing management tool and very reliable compared to the other MDM tools</a:t>
            </a:r>
          </a:p>
          <a:p>
            <a:r>
              <a:rPr lang="en-US" sz="2000" dirty="0"/>
              <a:t>Benefits- fast, reliable, simple, ordered</a:t>
            </a:r>
          </a:p>
          <a:p>
            <a:pPr marL="0" indent="0">
              <a:buNone/>
            </a:pPr>
            <a:endParaRPr lang="en-IN" sz="2000" dirty="0"/>
          </a:p>
        </p:txBody>
      </p:sp>
    </p:spTree>
    <p:extLst>
      <p:ext uri="{BB962C8B-B14F-4D97-AF65-F5344CB8AC3E}">
        <p14:creationId xmlns:p14="http://schemas.microsoft.com/office/powerpoint/2010/main" val="431259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5056-8B0C-4EF2-880F-0EF043BEE5F7}"/>
              </a:ext>
            </a:extLst>
          </p:cNvPr>
          <p:cNvSpPr>
            <a:spLocks noGrp="1"/>
          </p:cNvSpPr>
          <p:nvPr>
            <p:ph type="title"/>
          </p:nvPr>
        </p:nvSpPr>
        <p:spPr/>
        <p:txBody>
          <a:bodyPr/>
          <a:lstStyle/>
          <a:p>
            <a:r>
              <a:rPr lang="en-US" dirty="0"/>
              <a:t>Impact Statement : BioMed</a:t>
            </a:r>
          </a:p>
        </p:txBody>
      </p:sp>
      <p:sp>
        <p:nvSpPr>
          <p:cNvPr id="3" name="Content Placeholder 2">
            <a:extLst>
              <a:ext uri="{FF2B5EF4-FFF2-40B4-BE49-F238E27FC236}">
                <a16:creationId xmlns:a16="http://schemas.microsoft.com/office/drawing/2014/main" id="{6106BF74-25DE-4FA4-9D73-9FC874ADEF4F}"/>
              </a:ext>
            </a:extLst>
          </p:cNvPr>
          <p:cNvSpPr>
            <a:spLocks noGrp="1"/>
          </p:cNvSpPr>
          <p:nvPr>
            <p:ph sz="quarter" idx="10"/>
          </p:nvPr>
        </p:nvSpPr>
        <p:spPr/>
        <p:txBody>
          <a:bodyPr>
            <a:noAutofit/>
          </a:bodyPr>
          <a:lstStyle/>
          <a:p>
            <a:r>
              <a:rPr lang="en-US" sz="2400" kern="0" dirty="0">
                <a:latin typeface="Roboto"/>
                <a:ea typeface="+mn-ea"/>
              </a:rPr>
              <a:t>Issue Name: BioMed</a:t>
            </a:r>
          </a:p>
          <a:p>
            <a:r>
              <a:rPr lang="en-US" sz="2400" kern="0" dirty="0">
                <a:latin typeface="Roboto"/>
                <a:ea typeface="+mn-ea"/>
              </a:rPr>
              <a:t>The purpose of this research study is to effectively assess and improve patient care and research at Brigham and Women’s Hospital</a:t>
            </a:r>
            <a:endParaRPr kumimoji="0" lang="en-US" sz="2400" b="0" i="0" u="none" strike="noStrike" kern="0" cap="none" spc="0" normalizeH="0" baseline="0" noProof="0" dirty="0">
              <a:ln>
                <a:noFill/>
              </a:ln>
              <a:effectLst/>
              <a:uLnTx/>
              <a:uFillTx/>
              <a:latin typeface="Roboto"/>
              <a:ea typeface="+mn-ea"/>
              <a:cs typeface="+mn-cs"/>
            </a:endParaRPr>
          </a:p>
        </p:txBody>
      </p:sp>
    </p:spTree>
    <p:extLst>
      <p:ext uri="{BB962C8B-B14F-4D97-AF65-F5344CB8AC3E}">
        <p14:creationId xmlns:p14="http://schemas.microsoft.com/office/powerpoint/2010/main" val="553185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1BC4-9135-4E2A-905E-0177701639C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3022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BioMed</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a:bodyPr>
          <a:lstStyle/>
          <a:p>
            <a:pPr marL="342900" lvl="0" indent="-342900" eaLnBrk="0" fontAlgn="base" hangingPunct="0">
              <a:lnSpc>
                <a:spcPct val="100000"/>
              </a:lnSpc>
              <a:spcBef>
                <a:spcPct val="20000"/>
              </a:spcBef>
              <a:spcAft>
                <a:spcPct val="0"/>
              </a:spcAft>
              <a:buClr>
                <a:srgbClr val="005483"/>
              </a:buClr>
              <a:buFont typeface="+mj-lt"/>
              <a:buAutoNum type="arabicPeriod"/>
            </a:pPr>
            <a:r>
              <a:rPr lang="en-US" sz="1600" kern="0" dirty="0">
                <a:solidFill>
                  <a:prstClr val="black"/>
                </a:solidFill>
              </a:rPr>
              <a:t>PURPOSE</a:t>
            </a:r>
          </a:p>
          <a:p>
            <a:pPr marL="0" lvl="0" indent="0" eaLnBrk="0" fontAlgn="base" hangingPunct="0">
              <a:lnSpc>
                <a:spcPct val="100000"/>
              </a:lnSpc>
              <a:spcBef>
                <a:spcPct val="20000"/>
              </a:spcBef>
              <a:spcAft>
                <a:spcPct val="0"/>
              </a:spcAft>
              <a:buClr>
                <a:srgbClr val="005483"/>
              </a:buClr>
              <a:buNone/>
            </a:pPr>
            <a:r>
              <a:rPr lang="en-US" sz="1800" dirty="0">
                <a:solidFill>
                  <a:srgbClr val="808080"/>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kern="0" dirty="0">
                <a:solidFill>
                  <a:prstClr val="white">
                    <a:lumMod val="65000"/>
                  </a:prstClr>
                </a:solidFill>
              </a:rPr>
              <a:t>The purpose of this project is to provide analytics based on the data gathered from patients to be used for biomedical research and develop precision therapies at BWH Brigham Research Institute (BRI)</a:t>
            </a:r>
          </a:p>
          <a:p>
            <a:pPr marL="342900" lvl="0" indent="-342900" eaLnBrk="0" fontAlgn="base" hangingPunct="0">
              <a:lnSpc>
                <a:spcPct val="100000"/>
              </a:lnSpc>
              <a:spcBef>
                <a:spcPct val="20000"/>
              </a:spcBef>
              <a:spcAft>
                <a:spcPct val="0"/>
              </a:spcAft>
              <a:buClr>
                <a:srgbClr val="005483"/>
              </a:buClr>
              <a:buFont typeface="+mj-lt"/>
              <a:buAutoNum type="arabicPeriod" startAt="2"/>
            </a:pPr>
            <a:r>
              <a:rPr lang="en-US" sz="1600" kern="0" dirty="0">
                <a:solidFill>
                  <a:prstClr val="black"/>
                </a:solidFill>
              </a:rPr>
              <a:t>SPONSOR</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 The sponsor for this project will be Patient Centered Comparative Effectiveness Research Center’s leadership team that can access patient data, previous research data. The data analytics team will be responsible for processing this data and providing insights to various departments and the CIO will oversee these processes</a:t>
            </a:r>
          </a:p>
          <a:p>
            <a:pPr marL="342900" lvl="0" indent="-342900" eaLnBrk="0" fontAlgn="base" hangingPunct="0">
              <a:lnSpc>
                <a:spcPct val="100000"/>
              </a:lnSpc>
              <a:spcBef>
                <a:spcPct val="20000"/>
              </a:spcBef>
              <a:spcAft>
                <a:spcPct val="0"/>
              </a:spcAft>
              <a:buClr>
                <a:srgbClr val="005483"/>
              </a:buClr>
              <a:buFont typeface="+mj-lt"/>
              <a:buAutoNum type="arabicPeriod" startAt="3"/>
            </a:pPr>
            <a:r>
              <a:rPr lang="en-US" sz="1600" kern="0" dirty="0">
                <a:solidFill>
                  <a:prstClr val="black"/>
                </a:solidFill>
              </a:rPr>
              <a:t>BACKGROUND</a:t>
            </a:r>
          </a:p>
          <a:p>
            <a:pPr marL="0" lvl="0" indent="0" eaLnBrk="0" fontAlgn="base" hangingPunct="0">
              <a:lnSpc>
                <a:spcPct val="100000"/>
              </a:lnSpc>
              <a:spcBef>
                <a:spcPct val="20000"/>
              </a:spcBef>
              <a:spcAft>
                <a:spcPct val="0"/>
              </a:spcAft>
              <a:buClr>
                <a:srgbClr val="005483"/>
              </a:buClr>
              <a:buNone/>
            </a:pPr>
            <a:r>
              <a:rPr lang="en-US" sz="1600" kern="0" dirty="0">
                <a:solidFill>
                  <a:prstClr val="white">
                    <a:lumMod val="65000"/>
                  </a:prstClr>
                </a:solidFill>
              </a:rPr>
              <a:t>This project is a part of the larger program at BRI that is the Patient Centered Comparative Effectiveness Research Center where they mainly focus on improving patient care and health reform. Using this project, data can be collected &amp; processed to form meaningful reports and insights to improve patient care and research</a:t>
            </a: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4.   PROJECT OBJECTIVES</a:t>
            </a:r>
          </a:p>
          <a:p>
            <a:pPr marL="0" indent="0" eaLnBrk="0" fontAlgn="base" hangingPunct="0">
              <a:lnSpc>
                <a:spcPct val="100000"/>
              </a:lnSpc>
              <a:spcBef>
                <a:spcPct val="20000"/>
              </a:spcBef>
              <a:spcAft>
                <a:spcPct val="0"/>
              </a:spcAft>
              <a:buClr>
                <a:srgbClr val="005483"/>
              </a:buClr>
              <a:buNone/>
            </a:pPr>
            <a:r>
              <a:rPr lang="en-US" sz="16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This project will be able to process and use the data generated and harness it to conduct analysis and gain insights on the patient data to </a:t>
            </a:r>
            <a:r>
              <a:rPr lang="en-US" sz="16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use it in research and providing this data in a meaningful way to practitioners to allow them to understand patient needs and precision therapies for various groups to cater to the needs</a:t>
            </a:r>
            <a:r>
              <a:rPr lang="en-US" sz="16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 </a:t>
            </a:r>
            <a:endParaRPr lang="en-US" sz="16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Page 1/3</a:t>
            </a:r>
          </a:p>
        </p:txBody>
      </p:sp>
    </p:spTree>
    <p:extLst>
      <p:ext uri="{BB962C8B-B14F-4D97-AF65-F5344CB8AC3E}">
        <p14:creationId xmlns:p14="http://schemas.microsoft.com/office/powerpoint/2010/main" val="2697714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p:txBody>
          <a:bodyPr/>
          <a:lstStyle/>
          <a:p>
            <a:r>
              <a:rPr lang="en-US" dirty="0"/>
              <a:t>Project Mandate: BioMed</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p:txBody>
          <a:bodyPr>
            <a:normAutofit fontScale="92500" lnSpcReduction="20000"/>
          </a:bodyPr>
          <a:lstStyle/>
          <a:p>
            <a:pPr marL="0" indent="0" eaLnBrk="0" fontAlgn="base" hangingPunct="0">
              <a:lnSpc>
                <a:spcPct val="100000"/>
              </a:lnSpc>
              <a:spcBef>
                <a:spcPct val="20000"/>
              </a:spcBef>
              <a:spcAft>
                <a:spcPct val="0"/>
              </a:spcAft>
              <a:buClr>
                <a:srgbClr val="005483"/>
              </a:buClr>
              <a:buNone/>
            </a:pP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The cost in getting this data is not very high as the data will be collected from EHR, Biomedical research historical data, </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surgery records, patient records at BWH.</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 The cost will however be outweighed by the profits and the forecasts that the researchers </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and practitioners </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will gain by the reports and insights provided by the project.</a:t>
            </a:r>
            <a:endParaRPr lang="en-US" sz="1700" kern="0" dirty="0">
              <a:solidFill>
                <a:prstClr val="black"/>
              </a:solidFill>
            </a:endParaRP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5.   SCOPE</a:t>
            </a:r>
          </a:p>
          <a:p>
            <a:pPr marL="0" lvl="0" indent="0" eaLnBrk="0" fontAlgn="base" hangingPunct="0">
              <a:lnSpc>
                <a:spcPct val="100000"/>
              </a:lnSpc>
              <a:spcBef>
                <a:spcPct val="20000"/>
              </a:spcBef>
              <a:spcAft>
                <a:spcPct val="0"/>
              </a:spcAft>
              <a:buClr>
                <a:srgbClr val="005483"/>
              </a:buClr>
              <a:buNone/>
            </a:pPr>
            <a:r>
              <a:rPr lang="en-US" sz="1800" dirty="0">
                <a:solidFill>
                  <a:srgbClr val="808080"/>
                </a:solidFill>
                <a:effectLst/>
                <a:latin typeface="Calibri" panose="020F0502020204030204" pitchFamily="34" charset="0"/>
                <a:ea typeface="Calibri" panose="020F0502020204030204" pitchFamily="34" charset="0"/>
                <a:cs typeface="Times New Roman" panose="02020603050405020304" pitchFamily="18" charset="0"/>
              </a:rPr>
              <a:t> </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The major dependency of this project is the data that is generated by BRI data, patient records and </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EHR </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data . Based on the analytics provided by this data, better decisions can be made in terms of the </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therapies, research at </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BRI</a:t>
            </a:r>
          </a:p>
          <a:p>
            <a:pPr marL="0" lvl="0" indent="0" eaLnBrk="0" fontAlgn="base" hangingPunct="0">
              <a:lnSpc>
                <a:spcPct val="100000"/>
              </a:lnSpc>
              <a:spcBef>
                <a:spcPct val="20000"/>
              </a:spcBef>
              <a:spcAft>
                <a:spcPct val="0"/>
              </a:spcAft>
              <a:buClr>
                <a:srgbClr val="005483"/>
              </a:buClr>
              <a:buNone/>
            </a:pPr>
            <a:endParaRPr lang="en-US" sz="1600" kern="0" dirty="0">
              <a:solidFill>
                <a:schemeClr val="bg1">
                  <a:lumMod val="65000"/>
                </a:schemeClr>
              </a:solidFill>
              <a:latin typeface="Roboto" panose="02000000000000000000"/>
            </a:endParaRP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6.   CONSTRAINTS</a:t>
            </a:r>
          </a:p>
          <a:p>
            <a:pPr marL="0" marR="0" indent="0">
              <a:lnSpc>
                <a:spcPct val="107000"/>
              </a:lnSpc>
              <a:spcBef>
                <a:spcPts val="0"/>
              </a:spcBef>
              <a:spcAft>
                <a:spcPts val="800"/>
              </a:spcAft>
              <a:buNone/>
            </a:pP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Since this project is mainly based on data </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collection, analysis and deriving meaningful insights. </a:t>
            </a: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One of the constraints associated with the project would be to get the required amount of resources such as the analytics team to perform the analytics. Also, the time required to distinguish the useful data from the collected (historical) data, can cause significant obstruction to the free flow of this project.</a:t>
            </a: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7.   INTERFACES</a:t>
            </a:r>
          </a:p>
          <a:p>
            <a:pPr marL="0" marR="0" indent="0">
              <a:lnSpc>
                <a:spcPct val="107000"/>
              </a:lnSpc>
              <a:spcBef>
                <a:spcPts val="0"/>
              </a:spcBef>
              <a:spcAft>
                <a:spcPts val="800"/>
              </a:spcAft>
              <a:buNone/>
            </a:pPr>
            <a:r>
              <a:rPr lang="en-US" sz="17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The current and historical data collected from BWH and patients will be a major interface for this project. Data analysis, Business Intelligence wil</a:t>
            </a:r>
            <a:r>
              <a:rPr lang="en-US" sz="1700" dirty="0">
                <a:solidFill>
                  <a:schemeClr val="bg1">
                    <a:lumMod val="65000"/>
                  </a:schemeClr>
                </a:solidFill>
                <a:latin typeface="Roboto" panose="02000000000000000000"/>
                <a:ea typeface="Calibri" panose="020F0502020204030204" pitchFamily="34" charset="0"/>
                <a:cs typeface="Times New Roman" panose="02020603050405020304" pitchFamily="18" charset="0"/>
              </a:rPr>
              <a:t>l also be a major part in this project.</a:t>
            </a:r>
            <a:endParaRPr lang="en-US" sz="1700" kern="0" dirty="0">
              <a:solidFill>
                <a:prstClr val="white">
                  <a:lumMod val="65000"/>
                </a:prstClr>
              </a:solidFill>
            </a:endParaRPr>
          </a:p>
          <a:p>
            <a:pPr marL="514350" indent="-514350">
              <a:buFont typeface="+mj-lt"/>
              <a:buAutoNum type="arabicPeriod"/>
            </a:pPr>
            <a:endParaRPr lang="en-US" dirty="0"/>
          </a:p>
        </p:txBody>
      </p:sp>
      <p:sp>
        <p:nvSpPr>
          <p:cNvPr id="5" name="Text Placeholder 4">
            <a:extLst>
              <a:ext uri="{FF2B5EF4-FFF2-40B4-BE49-F238E27FC236}">
                <a16:creationId xmlns:a16="http://schemas.microsoft.com/office/drawing/2014/main" id="{E4F475B2-F27E-4369-9D17-1D510FE22D3D}"/>
              </a:ext>
            </a:extLst>
          </p:cNvPr>
          <p:cNvSpPr>
            <a:spLocks noGrp="1"/>
          </p:cNvSpPr>
          <p:nvPr>
            <p:ph type="body" sz="quarter" idx="12"/>
          </p:nvPr>
        </p:nvSpPr>
        <p:spPr/>
        <p:txBody>
          <a:bodyPr/>
          <a:lstStyle/>
          <a:p>
            <a:r>
              <a:rPr lang="en-US" dirty="0"/>
              <a:t> Page 2/3</a:t>
            </a:r>
          </a:p>
        </p:txBody>
      </p:sp>
    </p:spTree>
    <p:extLst>
      <p:ext uri="{BB962C8B-B14F-4D97-AF65-F5344CB8AC3E}">
        <p14:creationId xmlns:p14="http://schemas.microsoft.com/office/powerpoint/2010/main" val="2096042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p:txBody>
          <a:bodyPr/>
          <a:lstStyle/>
          <a:p>
            <a:r>
              <a:rPr lang="en-US" dirty="0"/>
              <a:t>Project Mandate: BioMed</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838200" y="2151554"/>
            <a:ext cx="10515599" cy="4149120"/>
          </a:xfrm>
        </p:spPr>
        <p:txBody>
          <a:bodyPr>
            <a:normAutofit/>
          </a:bodyPr>
          <a:lstStyle/>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8.    QUALITY EXPECTATIONS</a:t>
            </a:r>
          </a:p>
          <a:p>
            <a:pPr fontAlgn="base"/>
            <a:r>
              <a:rPr lang="en-US" sz="1600" dirty="0">
                <a:solidFill>
                  <a:schemeClr val="bg1">
                    <a:lumMod val="65000"/>
                  </a:schemeClr>
                </a:solidFill>
                <a:effectLst/>
                <a:latin typeface="Roboto" panose="02000000000000000000"/>
                <a:ea typeface="Calibri" panose="020F0502020204030204" pitchFamily="34" charset="0"/>
                <a:cs typeface="Times New Roman" panose="02020603050405020304" pitchFamily="18" charset="0"/>
              </a:rPr>
              <a:t>The quality expectation would be that the data collected, and the insights provided by this data will enable in better allocation of resources for research and improvement of the patient care </a:t>
            </a:r>
          </a:p>
          <a:p>
            <a:pPr fontAlgn="base"/>
            <a:r>
              <a:rPr lang="en-US" sz="1600" kern="0" dirty="0">
                <a:solidFill>
                  <a:prstClr val="white">
                    <a:lumMod val="65000"/>
                  </a:prstClr>
                </a:solidFill>
              </a:rPr>
              <a:t>The key requirements for the project is rigorous data collection and analysis  </a:t>
            </a:r>
          </a:p>
          <a:p>
            <a:pPr algn="l" fontAlgn="base">
              <a:buFont typeface="Arial" panose="020B0604020202020204" pitchFamily="34" charset="0"/>
              <a:buChar char="•"/>
            </a:pPr>
            <a:r>
              <a:rPr lang="en-US" sz="1600" b="0" i="0" dirty="0">
                <a:solidFill>
                  <a:schemeClr val="bg1">
                    <a:lumMod val="65000"/>
                  </a:schemeClr>
                </a:solidFill>
                <a:effectLst/>
                <a:latin typeface="Roboto" panose="02000000000000000000"/>
              </a:rPr>
              <a:t>The data collection should conform to or reference national and international standards and protocols, if they exist</a:t>
            </a:r>
          </a:p>
          <a:p>
            <a:pPr marL="0" lvl="0" indent="0" eaLnBrk="0" fontAlgn="base" hangingPunct="0">
              <a:lnSpc>
                <a:spcPct val="100000"/>
              </a:lnSpc>
              <a:spcBef>
                <a:spcPct val="20000"/>
              </a:spcBef>
              <a:spcAft>
                <a:spcPct val="0"/>
              </a:spcAft>
              <a:buClr>
                <a:srgbClr val="005483"/>
              </a:buClr>
              <a:buNone/>
            </a:pPr>
            <a:endParaRPr lang="en-US" sz="16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600" kern="0" dirty="0">
                <a:solidFill>
                  <a:prstClr val="black"/>
                </a:solidFill>
              </a:rPr>
              <a:t>9.    OUTLINE BUSINESS CASE</a:t>
            </a:r>
          </a:p>
          <a:p>
            <a:pPr marL="0" lvl="0" indent="0" eaLnBrk="0" fontAlgn="base" hangingPunct="0">
              <a:lnSpc>
                <a:spcPct val="100000"/>
              </a:lnSpc>
              <a:spcBef>
                <a:spcPct val="20000"/>
              </a:spcBef>
              <a:spcAft>
                <a:spcPct val="0"/>
              </a:spcAft>
              <a:buClr>
                <a:srgbClr val="005483"/>
              </a:buClr>
              <a:buNone/>
            </a:pPr>
            <a:endParaRPr lang="en-US" sz="1600" kern="0" dirty="0">
              <a:solidFill>
                <a:prstClr val="white">
                  <a:lumMod val="65000"/>
                </a:prstClr>
              </a:solidFill>
            </a:endParaRPr>
          </a:p>
          <a:p>
            <a:pPr algn="l" fontAlgn="base">
              <a:buFont typeface="Arial" panose="020B0604020202020204" pitchFamily="34" charset="0"/>
              <a:buChar char="•"/>
            </a:pPr>
            <a:r>
              <a:rPr lang="en-US" sz="1600" kern="0" dirty="0">
                <a:solidFill>
                  <a:prstClr val="white">
                    <a:lumMod val="65000"/>
                  </a:prstClr>
                </a:solidFill>
              </a:rPr>
              <a:t>The business justification for doing this project is to improve research at BWH Brigham Research Institute Patient Centered Comparative Effectiveness Research Center </a:t>
            </a:r>
          </a:p>
          <a:p>
            <a:pPr algn="l" fontAlgn="base">
              <a:buFont typeface="Arial" panose="020B0604020202020204" pitchFamily="34" charset="0"/>
              <a:buChar char="•"/>
            </a:pPr>
            <a:r>
              <a:rPr lang="en-US" sz="1600" kern="0" dirty="0">
                <a:solidFill>
                  <a:prstClr val="white">
                    <a:lumMod val="65000"/>
                  </a:prstClr>
                </a:solidFill>
              </a:rPr>
              <a:t>The insights derived from this project will improve precision therapies and patient care at Brigham and Women’s Hospital</a:t>
            </a:r>
          </a:p>
          <a:p>
            <a:pPr marL="0" indent="0" algn="l" fontAlgn="base">
              <a:buNone/>
            </a:pPr>
            <a:endParaRPr lang="en-US" sz="1600" kern="0" dirty="0">
              <a:solidFill>
                <a:schemeClr val="bg1">
                  <a:lumMod val="65000"/>
                </a:schemeClr>
              </a:solidFill>
              <a:latin typeface="Roboto" panose="02000000000000000000"/>
            </a:endParaRPr>
          </a:p>
        </p:txBody>
      </p:sp>
      <p:sp>
        <p:nvSpPr>
          <p:cNvPr id="4" name="Text Placeholder 3">
            <a:extLst>
              <a:ext uri="{FF2B5EF4-FFF2-40B4-BE49-F238E27FC236}">
                <a16:creationId xmlns:a16="http://schemas.microsoft.com/office/drawing/2014/main" id="{C0F1DF95-8F9B-4603-AF96-A861D4800917}"/>
              </a:ext>
            </a:extLst>
          </p:cNvPr>
          <p:cNvSpPr>
            <a:spLocks noGrp="1"/>
          </p:cNvSpPr>
          <p:nvPr>
            <p:ph type="body" sz="quarter" idx="12"/>
          </p:nvPr>
        </p:nvSpPr>
        <p:spPr>
          <a:xfrm>
            <a:off x="838201" y="1690688"/>
            <a:ext cx="10515598" cy="460866"/>
          </a:xfrm>
        </p:spPr>
        <p:txBody>
          <a:bodyPr/>
          <a:lstStyle/>
          <a:p>
            <a:r>
              <a:rPr lang="en-US" dirty="0"/>
              <a:t>Page 3/3</a:t>
            </a:r>
          </a:p>
        </p:txBody>
      </p:sp>
    </p:spTree>
    <p:extLst>
      <p:ext uri="{BB962C8B-B14F-4D97-AF65-F5344CB8AC3E}">
        <p14:creationId xmlns:p14="http://schemas.microsoft.com/office/powerpoint/2010/main" val="1941765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ED9D-6D2C-451F-B3FE-7FAF88D98FBC}"/>
              </a:ext>
            </a:extLst>
          </p:cNvPr>
          <p:cNvSpPr>
            <a:spLocks noGrp="1"/>
          </p:cNvSpPr>
          <p:nvPr>
            <p:ph type="title"/>
          </p:nvPr>
        </p:nvSpPr>
        <p:spPr>
          <a:xfrm>
            <a:off x="838200" y="365126"/>
            <a:ext cx="10515600" cy="478254"/>
          </a:xfrm>
        </p:spPr>
        <p:txBody>
          <a:bodyPr>
            <a:normAutofit fontScale="90000"/>
          </a:bodyPr>
          <a:lstStyle/>
          <a:p>
            <a:r>
              <a:rPr lang="en-US" dirty="0"/>
              <a:t>Vision Diagram: BioMed</a:t>
            </a:r>
          </a:p>
        </p:txBody>
      </p:sp>
      <p:sp>
        <p:nvSpPr>
          <p:cNvPr id="3" name="Content Placeholder 2">
            <a:extLst>
              <a:ext uri="{FF2B5EF4-FFF2-40B4-BE49-F238E27FC236}">
                <a16:creationId xmlns:a16="http://schemas.microsoft.com/office/drawing/2014/main" id="{F60E2076-4C22-4212-BED7-247D01EE8AD2}"/>
              </a:ext>
            </a:extLst>
          </p:cNvPr>
          <p:cNvSpPr>
            <a:spLocks noGrp="1"/>
          </p:cNvSpPr>
          <p:nvPr>
            <p:ph sz="quarter" idx="11"/>
          </p:nvPr>
        </p:nvSpPr>
        <p:spPr>
          <a:xfrm>
            <a:off x="4177345" y="1537318"/>
            <a:ext cx="3001819" cy="4617759"/>
          </a:xfrm>
          <a:ln>
            <a:solidFill>
              <a:schemeClr val="accent1"/>
            </a:solidFill>
          </a:ln>
        </p:spPr>
        <p:txBody>
          <a:bodyPr>
            <a:normAutofit/>
          </a:bodyPr>
          <a:lstStyle/>
          <a:p>
            <a:pPr marL="0" lvl="0" indent="0" eaLnBrk="0" fontAlgn="base" hangingPunct="0">
              <a:lnSpc>
                <a:spcPct val="100000"/>
              </a:lnSpc>
              <a:spcBef>
                <a:spcPct val="20000"/>
              </a:spcBef>
              <a:spcAft>
                <a:spcPct val="0"/>
              </a:spcAft>
              <a:buClr>
                <a:srgbClr val="005483"/>
              </a:buClr>
              <a:buNone/>
            </a:pPr>
            <a:r>
              <a:rPr lang="en-US" sz="1600" b="1" kern="0" dirty="0">
                <a:solidFill>
                  <a:schemeClr val="accent2">
                    <a:lumMod val="75000"/>
                  </a:schemeClr>
                </a:solidFill>
              </a:rPr>
              <a:t>DATA INGESTION</a:t>
            </a: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r>
              <a:rPr lang="en-US" sz="1600" kern="0" dirty="0">
                <a:solidFill>
                  <a:srgbClr val="000000"/>
                </a:solidFill>
              </a:rPr>
              <a:t>Data Integration</a:t>
            </a: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r>
              <a:rPr lang="en-US" sz="1600" b="1" kern="0" dirty="0">
                <a:solidFill>
                  <a:srgbClr val="000000"/>
                </a:solidFill>
              </a:rPr>
              <a:t>                    </a:t>
            </a: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a:p>
            <a:pPr marL="0" lvl="0" indent="0" eaLnBrk="0" fontAlgn="base" hangingPunct="0">
              <a:lnSpc>
                <a:spcPct val="100000"/>
              </a:lnSpc>
              <a:spcBef>
                <a:spcPct val="20000"/>
              </a:spcBef>
              <a:spcAft>
                <a:spcPct val="0"/>
              </a:spcAft>
              <a:buClr>
                <a:srgbClr val="005483"/>
              </a:buClr>
              <a:buNone/>
            </a:pPr>
            <a:r>
              <a:rPr lang="en-US" sz="1600" kern="0" dirty="0">
                <a:solidFill>
                  <a:srgbClr val="000000"/>
                </a:solidFill>
              </a:rPr>
              <a:t>Data Analysis </a:t>
            </a:r>
          </a:p>
          <a:p>
            <a:pPr marL="0" lvl="0" indent="0" eaLnBrk="0" fontAlgn="base" hangingPunct="0">
              <a:lnSpc>
                <a:spcPct val="100000"/>
              </a:lnSpc>
              <a:spcBef>
                <a:spcPct val="20000"/>
              </a:spcBef>
              <a:spcAft>
                <a:spcPct val="0"/>
              </a:spcAft>
              <a:buClr>
                <a:srgbClr val="005483"/>
              </a:buClr>
              <a:buNone/>
            </a:pPr>
            <a:endParaRPr lang="en-US" sz="1600" b="1" kern="0" dirty="0">
              <a:solidFill>
                <a:srgbClr val="000000"/>
              </a:solidFill>
            </a:endParaRPr>
          </a:p>
        </p:txBody>
      </p:sp>
      <p:pic>
        <p:nvPicPr>
          <p:cNvPr id="9" name="Graphic 8" descr="Research with solid fill">
            <a:extLst>
              <a:ext uri="{FF2B5EF4-FFF2-40B4-BE49-F238E27FC236}">
                <a16:creationId xmlns:a16="http://schemas.microsoft.com/office/drawing/2014/main" id="{9C069ACB-C6A6-4932-AEA4-E6A3EC293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772" y="4598092"/>
            <a:ext cx="519766" cy="519766"/>
          </a:xfrm>
          <a:prstGeom prst="rect">
            <a:avLst/>
          </a:prstGeom>
        </p:spPr>
      </p:pic>
      <p:pic>
        <p:nvPicPr>
          <p:cNvPr id="13" name="Graphic 12" descr="Hospital with solid fill">
            <a:extLst>
              <a:ext uri="{FF2B5EF4-FFF2-40B4-BE49-F238E27FC236}">
                <a16:creationId xmlns:a16="http://schemas.microsoft.com/office/drawing/2014/main" id="{2ABE40F7-F1ED-42D7-A1F5-A8126640D9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3433" y="3391107"/>
            <a:ext cx="519767" cy="519767"/>
          </a:xfrm>
          <a:prstGeom prst="rect">
            <a:avLst/>
          </a:prstGeom>
        </p:spPr>
      </p:pic>
      <p:sp>
        <p:nvSpPr>
          <p:cNvPr id="20" name="Content Placeholder 2">
            <a:extLst>
              <a:ext uri="{FF2B5EF4-FFF2-40B4-BE49-F238E27FC236}">
                <a16:creationId xmlns:a16="http://schemas.microsoft.com/office/drawing/2014/main" id="{78F14875-F131-442C-A7D7-B3803375C0C6}"/>
              </a:ext>
            </a:extLst>
          </p:cNvPr>
          <p:cNvSpPr txBox="1">
            <a:spLocks/>
          </p:cNvSpPr>
          <p:nvPr/>
        </p:nvSpPr>
        <p:spPr>
          <a:xfrm>
            <a:off x="990601" y="1537318"/>
            <a:ext cx="2579404" cy="4526131"/>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a:solidFill>
                  <a:schemeClr val="accent2">
                    <a:lumMod val="75000"/>
                  </a:schemeClr>
                </a:solidFill>
              </a:rPr>
              <a:t>DATA SOURCE</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kern="0" dirty="0">
                <a:solidFill>
                  <a:srgbClr val="000000"/>
                </a:solidFill>
              </a:rPr>
              <a:t>Patients Health Records</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kern="0" dirty="0">
                <a:solidFill>
                  <a:srgbClr val="000000"/>
                </a:solidFill>
              </a:rPr>
              <a:t>Hospital Data Records</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kern="0" dirty="0">
                <a:solidFill>
                  <a:srgbClr val="000000"/>
                </a:solidFill>
              </a:rPr>
              <a:t>Research Data</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p:txBody>
      </p:sp>
      <p:pic>
        <p:nvPicPr>
          <p:cNvPr id="69" name="Picture 68" descr="A picture containing text, tableware, dishware&#10;&#10;Description automatically generated">
            <a:extLst>
              <a:ext uri="{FF2B5EF4-FFF2-40B4-BE49-F238E27FC236}">
                <a16:creationId xmlns:a16="http://schemas.microsoft.com/office/drawing/2014/main" id="{4F7CA6B9-DDD7-4343-8B8E-9AE4B48767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4647" y="4209761"/>
            <a:ext cx="770760" cy="184982"/>
          </a:xfrm>
          <a:prstGeom prst="rect">
            <a:avLst/>
          </a:prstGeom>
        </p:spPr>
      </p:pic>
      <p:pic>
        <p:nvPicPr>
          <p:cNvPr id="71" name="Picture 70" descr="Icon&#10;&#10;Description automatically generated with medium confidence">
            <a:extLst>
              <a:ext uri="{FF2B5EF4-FFF2-40B4-BE49-F238E27FC236}">
                <a16:creationId xmlns:a16="http://schemas.microsoft.com/office/drawing/2014/main" id="{2608FE04-35D2-4E9D-9FF0-CC5B0AD78B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7527" y="4633992"/>
            <a:ext cx="1047968" cy="217781"/>
          </a:xfrm>
          <a:prstGeom prst="rect">
            <a:avLst/>
          </a:prstGeom>
        </p:spPr>
      </p:pic>
      <p:pic>
        <p:nvPicPr>
          <p:cNvPr id="73" name="Picture 72" descr="Logo&#10;&#10;Description automatically generated">
            <a:extLst>
              <a:ext uri="{FF2B5EF4-FFF2-40B4-BE49-F238E27FC236}">
                <a16:creationId xmlns:a16="http://schemas.microsoft.com/office/drawing/2014/main" id="{9E77C0A5-0990-4CE1-BFBC-85CB3CD506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2490" y="4250297"/>
            <a:ext cx="750452" cy="217781"/>
          </a:xfrm>
          <a:prstGeom prst="rect">
            <a:avLst/>
          </a:prstGeom>
        </p:spPr>
      </p:pic>
      <p:pic>
        <p:nvPicPr>
          <p:cNvPr id="75" name="Picture 74" descr="A picture containing text, clipart&#10;&#10;Description automatically generated">
            <a:extLst>
              <a:ext uri="{FF2B5EF4-FFF2-40B4-BE49-F238E27FC236}">
                <a16:creationId xmlns:a16="http://schemas.microsoft.com/office/drawing/2014/main" id="{ACDD878A-D33F-436E-B767-7256AF80ED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8274" y="5063184"/>
            <a:ext cx="910650" cy="353756"/>
          </a:xfrm>
          <a:prstGeom prst="rect">
            <a:avLst/>
          </a:prstGeom>
        </p:spPr>
      </p:pic>
      <p:sp>
        <p:nvSpPr>
          <p:cNvPr id="77" name="Content Placeholder 2">
            <a:extLst>
              <a:ext uri="{FF2B5EF4-FFF2-40B4-BE49-F238E27FC236}">
                <a16:creationId xmlns:a16="http://schemas.microsoft.com/office/drawing/2014/main" id="{A8138363-287E-4D35-B866-0E4EC57650C7}"/>
              </a:ext>
            </a:extLst>
          </p:cNvPr>
          <p:cNvSpPr txBox="1">
            <a:spLocks/>
          </p:cNvSpPr>
          <p:nvPr/>
        </p:nvSpPr>
        <p:spPr>
          <a:xfrm>
            <a:off x="7813940" y="1537317"/>
            <a:ext cx="3001819" cy="461775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b="1" kern="0" dirty="0">
                <a:solidFill>
                  <a:schemeClr val="accent2">
                    <a:lumMod val="75000"/>
                  </a:schemeClr>
                </a:solidFill>
              </a:rPr>
              <a:t>DESTINATION</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kern="0" dirty="0">
                <a:solidFill>
                  <a:srgbClr val="000000"/>
                </a:solidFill>
              </a:rPr>
              <a:t>Visualizations</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r>
              <a:rPr lang="en-US" sz="1600" kern="0" dirty="0">
                <a:solidFill>
                  <a:srgbClr val="000000"/>
                </a:solidFill>
              </a:rPr>
              <a:t>Reports sent to BRI for drug discovery and precision medicine research</a:t>
            </a: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a:p>
            <a:pPr marL="0" indent="0" eaLnBrk="0" fontAlgn="base" hangingPunct="0">
              <a:lnSpc>
                <a:spcPct val="100000"/>
              </a:lnSpc>
              <a:spcBef>
                <a:spcPct val="20000"/>
              </a:spcBef>
              <a:spcAft>
                <a:spcPct val="0"/>
              </a:spcAft>
              <a:buClr>
                <a:srgbClr val="005483"/>
              </a:buClr>
              <a:buFont typeface="Arial" panose="020B0604020202020204" pitchFamily="34" charset="0"/>
              <a:buNone/>
            </a:pPr>
            <a:endParaRPr lang="en-US" sz="1600" b="1" kern="0" dirty="0">
              <a:solidFill>
                <a:srgbClr val="000000"/>
              </a:solidFill>
            </a:endParaRPr>
          </a:p>
        </p:txBody>
      </p:sp>
      <p:pic>
        <p:nvPicPr>
          <p:cNvPr id="79" name="Graphic 78" descr="Scientist male with solid fill">
            <a:extLst>
              <a:ext uri="{FF2B5EF4-FFF2-40B4-BE49-F238E27FC236}">
                <a16:creationId xmlns:a16="http://schemas.microsoft.com/office/drawing/2014/main" id="{94F94D16-A5BD-4AAB-95BD-C3C78A2343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26070" y="3794430"/>
            <a:ext cx="587986" cy="587986"/>
          </a:xfrm>
          <a:prstGeom prst="rect">
            <a:avLst/>
          </a:prstGeom>
        </p:spPr>
      </p:pic>
      <p:pic>
        <p:nvPicPr>
          <p:cNvPr id="91" name="Graphic 90" descr="Hospital with solid fill">
            <a:extLst>
              <a:ext uri="{FF2B5EF4-FFF2-40B4-BE49-F238E27FC236}">
                <a16:creationId xmlns:a16="http://schemas.microsoft.com/office/drawing/2014/main" id="{949775F7-A831-4EE3-BEED-8F5D83A0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1608" y="3753304"/>
            <a:ext cx="670238" cy="670238"/>
          </a:xfrm>
          <a:prstGeom prst="rect">
            <a:avLst/>
          </a:prstGeom>
        </p:spPr>
      </p:pic>
      <p:pic>
        <p:nvPicPr>
          <p:cNvPr id="5" name="Picture 4">
            <a:extLst>
              <a:ext uri="{FF2B5EF4-FFF2-40B4-BE49-F238E27FC236}">
                <a16:creationId xmlns:a16="http://schemas.microsoft.com/office/drawing/2014/main" id="{4E7D1718-2ECE-4F00-AEF0-5820B2E725ED}"/>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8610207" y="1958361"/>
            <a:ext cx="1101964" cy="787292"/>
          </a:xfrm>
          <a:prstGeom prst="rect">
            <a:avLst/>
          </a:prstGeom>
        </p:spPr>
      </p:pic>
      <p:pic>
        <p:nvPicPr>
          <p:cNvPr id="10" name="Graphic 9" descr="Group of people with solid fill">
            <a:extLst>
              <a:ext uri="{FF2B5EF4-FFF2-40B4-BE49-F238E27FC236}">
                <a16:creationId xmlns:a16="http://schemas.microsoft.com/office/drawing/2014/main" id="{FC0CC959-4CEC-4622-896E-F2508715770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243434" y="2184121"/>
            <a:ext cx="519766" cy="519766"/>
          </a:xfrm>
          <a:prstGeom prst="rect">
            <a:avLst/>
          </a:prstGeom>
        </p:spPr>
      </p:pic>
      <p:pic>
        <p:nvPicPr>
          <p:cNvPr id="14" name="Graphic 13" descr="Folder Search with solid fill">
            <a:extLst>
              <a:ext uri="{FF2B5EF4-FFF2-40B4-BE49-F238E27FC236}">
                <a16:creationId xmlns:a16="http://schemas.microsoft.com/office/drawing/2014/main" id="{1AAB8F70-9838-4A42-9647-3DADD6C1AB0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188358" y="2249321"/>
            <a:ext cx="496332" cy="496332"/>
          </a:xfrm>
          <a:prstGeom prst="rect">
            <a:avLst/>
          </a:prstGeom>
        </p:spPr>
      </p:pic>
      <p:pic>
        <p:nvPicPr>
          <p:cNvPr id="18" name="Graphic 17" descr="Database with solid fill">
            <a:extLst>
              <a:ext uri="{FF2B5EF4-FFF2-40B4-BE49-F238E27FC236}">
                <a16:creationId xmlns:a16="http://schemas.microsoft.com/office/drawing/2014/main" id="{25068640-58CB-49CA-8EE0-6BCFE3B942B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0720" y="3468771"/>
            <a:ext cx="442103" cy="442103"/>
          </a:xfrm>
          <a:prstGeom prst="rect">
            <a:avLst/>
          </a:prstGeom>
        </p:spPr>
      </p:pic>
      <p:pic>
        <p:nvPicPr>
          <p:cNvPr id="22" name="Graphic 21" descr="Document with solid fill">
            <a:extLst>
              <a:ext uri="{FF2B5EF4-FFF2-40B4-BE49-F238E27FC236}">
                <a16:creationId xmlns:a16="http://schemas.microsoft.com/office/drawing/2014/main" id="{C65B4E92-D78F-485A-8419-44A9EDE0BF0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86144" y="4633992"/>
            <a:ext cx="442103" cy="442103"/>
          </a:xfrm>
          <a:prstGeom prst="rect">
            <a:avLst/>
          </a:prstGeom>
        </p:spPr>
      </p:pic>
      <p:pic>
        <p:nvPicPr>
          <p:cNvPr id="44" name="Graphic 43" descr="Bar chart with solid fill">
            <a:extLst>
              <a:ext uri="{FF2B5EF4-FFF2-40B4-BE49-F238E27FC236}">
                <a16:creationId xmlns:a16="http://schemas.microsoft.com/office/drawing/2014/main" id="{30E4A749-63F4-474D-84BD-5978A0795F1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000928" y="4801990"/>
            <a:ext cx="538427" cy="538427"/>
          </a:xfrm>
          <a:prstGeom prst="rect">
            <a:avLst/>
          </a:prstGeom>
        </p:spPr>
      </p:pic>
      <p:pic>
        <p:nvPicPr>
          <p:cNvPr id="6" name="Picture 5" descr="Background pattern&#10;&#10;Description automatically generated with medium confidence">
            <a:extLst>
              <a:ext uri="{FF2B5EF4-FFF2-40B4-BE49-F238E27FC236}">
                <a16:creationId xmlns:a16="http://schemas.microsoft.com/office/drawing/2014/main" id="{9B055F89-129E-4D55-B73B-A8DAA582253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42447" y="2191997"/>
            <a:ext cx="949258" cy="949258"/>
          </a:xfrm>
          <a:prstGeom prst="rect">
            <a:avLst/>
          </a:prstGeom>
        </p:spPr>
      </p:pic>
      <p:pic>
        <p:nvPicPr>
          <p:cNvPr id="30" name="Graphic 29" descr="Document with solid fill">
            <a:extLst>
              <a:ext uri="{FF2B5EF4-FFF2-40B4-BE49-F238E27FC236}">
                <a16:creationId xmlns:a16="http://schemas.microsoft.com/office/drawing/2014/main" id="{8427A003-488B-4243-AF73-8E0AE246A2F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931435" y="4630873"/>
            <a:ext cx="442103" cy="442103"/>
          </a:xfrm>
          <a:prstGeom prst="rect">
            <a:avLst/>
          </a:prstGeom>
        </p:spPr>
      </p:pic>
      <p:sp>
        <p:nvSpPr>
          <p:cNvPr id="16" name="Arrow: Right 15">
            <a:extLst>
              <a:ext uri="{FF2B5EF4-FFF2-40B4-BE49-F238E27FC236}">
                <a16:creationId xmlns:a16="http://schemas.microsoft.com/office/drawing/2014/main" id="{55C8B37B-8AE4-4302-8FEC-281BBC812AF8}"/>
              </a:ext>
            </a:extLst>
          </p:cNvPr>
          <p:cNvSpPr/>
          <p:nvPr/>
        </p:nvSpPr>
        <p:spPr>
          <a:xfrm>
            <a:off x="3570005" y="3604334"/>
            <a:ext cx="607340" cy="148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AFA67ACE-37E8-44FF-8D1C-3E107F932D98}"/>
              </a:ext>
            </a:extLst>
          </p:cNvPr>
          <p:cNvSpPr/>
          <p:nvPr/>
        </p:nvSpPr>
        <p:spPr>
          <a:xfrm>
            <a:off x="7192882" y="3645460"/>
            <a:ext cx="607340" cy="148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862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a3b528c-09ce-48bd-b8c1-d6a0eadb7b7a"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682941D4AAE44A98FD03DF83D74DE" ma:contentTypeVersion="15" ma:contentTypeDescription="Create a new document." ma:contentTypeScope="" ma:versionID="e56cd10e64d85c92e0e4fa68058af6c4">
  <xsd:schema xmlns:xsd="http://www.w3.org/2001/XMLSchema" xmlns:xs="http://www.w3.org/2001/XMLSchema" xmlns:p="http://schemas.microsoft.com/office/2006/metadata/properties" xmlns:ns1="http://schemas.microsoft.com/sharepoint/v3" xmlns:ns3="eaf98381-32fb-4cda-97ae-f60537231569" xmlns:ns4="ba3b528c-09ce-48bd-b8c1-d6a0eadb7b7a" targetNamespace="http://schemas.microsoft.com/office/2006/metadata/properties" ma:root="true" ma:fieldsID="453d712bca8b4dd1bc4ea70ce297c189" ns1:_="" ns3:_="" ns4:_="">
    <xsd:import namespace="http://schemas.microsoft.com/sharepoint/v3"/>
    <xsd:import namespace="eaf98381-32fb-4cda-97ae-f60537231569"/>
    <xsd:import namespace="ba3b528c-09ce-48bd-b8c1-d6a0eadb7b7a"/>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f98381-32fb-4cda-97ae-f6053723156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b528c-09ce-48bd-b8c1-d6a0eadb7b7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3F418-8757-4A9C-9AAF-2EFD75A2BEFB}">
  <ds:schemaRefs>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schemas.microsoft.com/sharepoint/v3"/>
    <ds:schemaRef ds:uri="http://purl.org/dc/dcmitype/"/>
    <ds:schemaRef ds:uri="http://purl.org/dc/elements/1.1/"/>
    <ds:schemaRef ds:uri="ba3b528c-09ce-48bd-b8c1-d6a0eadb7b7a"/>
    <ds:schemaRef ds:uri="eaf98381-32fb-4cda-97ae-f60537231569"/>
    <ds:schemaRef ds:uri="http://schemas.microsoft.com/office/2006/metadata/properties"/>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0E1F969A-FEB8-4EC1-8BEC-DE5408784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f98381-32fb-4cda-97ae-f60537231569"/>
    <ds:schemaRef ds:uri="ba3b528c-09ce-48bd-b8c1-d6a0eadb7b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2922</Words>
  <Application>Microsoft Office PowerPoint</Application>
  <PresentationFormat>Widescreen</PresentationFormat>
  <Paragraphs>368</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Roboto</vt:lpstr>
      <vt:lpstr>Rockwell</vt:lpstr>
      <vt:lpstr>Segoe UI Light</vt:lpstr>
      <vt:lpstr>Wingdings</vt:lpstr>
      <vt:lpstr>NEU SIA Theme</vt:lpstr>
      <vt:lpstr>Big Data Architecture and Governance</vt:lpstr>
      <vt:lpstr>Brigham and Women’s Hospital</vt:lpstr>
      <vt:lpstr>SWOT Analysis</vt:lpstr>
      <vt:lpstr>Project 1: BioMed  Issue Description</vt:lpstr>
      <vt:lpstr>Impact Statement : BioMed</vt:lpstr>
      <vt:lpstr>Project Mandate: BioMed</vt:lpstr>
      <vt:lpstr>Project Mandate: BioMed</vt:lpstr>
      <vt:lpstr>Project Mandate: BioMed</vt:lpstr>
      <vt:lpstr>Vision Diagram: BioMed</vt:lpstr>
      <vt:lpstr>SWOT Analysis BioMed</vt:lpstr>
      <vt:lpstr>Budget Allocation: BioMed</vt:lpstr>
      <vt:lpstr>Distribution: BioMed</vt:lpstr>
      <vt:lpstr>ROI: BioMed</vt:lpstr>
      <vt:lpstr>Resource Planning: BioMed</vt:lpstr>
      <vt:lpstr>Risks &amp; Issues: BioMed</vt:lpstr>
      <vt:lpstr>Impact: BioMed</vt:lpstr>
      <vt:lpstr>Project 2: Cross Departmental EHR  Issue Description</vt:lpstr>
      <vt:lpstr>Impact Statement: Cross Departmental EHR</vt:lpstr>
      <vt:lpstr>Project Mandate: Cross Departmental EHR</vt:lpstr>
      <vt:lpstr>Project Mandate: Cross Departmental EHR</vt:lpstr>
      <vt:lpstr>Project Mandate: Cross Departmental EHR</vt:lpstr>
      <vt:lpstr>Vision Diagram: Cross departmental EHR</vt:lpstr>
      <vt:lpstr>SWOT Analysis: Cross departmental EHR</vt:lpstr>
      <vt:lpstr>Budget Allocation: Cross departmental EHR</vt:lpstr>
      <vt:lpstr>Distribution: Cross departmental EHR</vt:lpstr>
      <vt:lpstr>ROI: Cross departmental EHR</vt:lpstr>
      <vt:lpstr>Resource Planning: Cross departmental EHR</vt:lpstr>
      <vt:lpstr>Risks &amp; Issues: Cross departmental EHR</vt:lpstr>
      <vt:lpstr>Impact: Cross Departmental EHR</vt:lpstr>
      <vt:lpstr>Project Selection</vt:lpstr>
      <vt:lpstr>Project Selection</vt:lpstr>
      <vt:lpstr>Functional &amp; non-functional requirements</vt:lpstr>
      <vt:lpstr>Functional Requirements</vt:lpstr>
      <vt:lpstr>Non-Functional Requirements</vt:lpstr>
      <vt:lpstr>Non-Functional Requirements</vt:lpstr>
      <vt:lpstr>Overall strategy &amp; architecture</vt:lpstr>
      <vt:lpstr>Vision Diagram</vt:lpstr>
      <vt:lpstr>Hadoop</vt:lpstr>
      <vt:lpstr>Pentaho</vt:lpstr>
      <vt:lpstr>Hbase &amp; Hive</vt:lpstr>
      <vt:lpstr>Tableau</vt:lpstr>
      <vt:lpstr>VELERO</vt:lpstr>
      <vt:lpstr>Complete project plan</vt:lpstr>
      <vt:lpstr>Complete project plan</vt:lpstr>
      <vt:lpstr>Issues &amp; Risks</vt:lpstr>
      <vt:lpstr>Data collection</vt:lpstr>
      <vt:lpstr>Security</vt:lpstr>
      <vt:lpstr>Security</vt:lpstr>
      <vt:lpstr>Management: Apache Zookeeper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2019-08-06T17:38:00Z</dcterms:created>
  <dcterms:modified xsi:type="dcterms:W3CDTF">2021-05-01T14:47:58Z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0x0101005F0682941D4AAE44A98FD03DF83D74DE</vt:lpwstr>
  </property>
</Properties>
</file>