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2" r:id="rId7"/>
    <p:sldId id="263" r:id="rId8"/>
    <p:sldId id="261"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931"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D33C3B-4664-4EB5-989C-7A20D36FD58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1228976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33C3B-4664-4EB5-989C-7A20D36FD58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135437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33C3B-4664-4EB5-989C-7A20D36FD58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177097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D33C3B-4664-4EB5-989C-7A20D36FD58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309050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D33C3B-4664-4EB5-989C-7A20D36FD58B}"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200767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D33C3B-4664-4EB5-989C-7A20D36FD58B}"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29187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D33C3B-4664-4EB5-989C-7A20D36FD58B}"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144834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D33C3B-4664-4EB5-989C-7A20D36FD58B}"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136964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D33C3B-4664-4EB5-989C-7A20D36FD58B}" type="datetimeFigureOut">
              <a:rPr lang="en-IN" smtClean="0"/>
              <a:t>24-04-2025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321653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33C3B-4664-4EB5-989C-7A20D36FD58B}"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725997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D33C3B-4664-4EB5-989C-7A20D36FD58B}"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F8AE1A-D676-4A80-98DC-0861BE381DA2}" type="slidenum">
              <a:rPr lang="en-IN" smtClean="0"/>
              <a:t>‹#›</a:t>
            </a:fld>
            <a:endParaRPr lang="en-IN"/>
          </a:p>
        </p:txBody>
      </p:sp>
    </p:spTree>
    <p:extLst>
      <p:ext uri="{BB962C8B-B14F-4D97-AF65-F5344CB8AC3E}">
        <p14:creationId xmlns:p14="http://schemas.microsoft.com/office/powerpoint/2010/main" val="1819895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D33C3B-4664-4EB5-989C-7A20D36FD58B}" type="datetimeFigureOut">
              <a:rPr lang="en-IN" smtClean="0"/>
              <a:t>24-04-2025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F8AE1A-D676-4A80-98DC-0861BE381DA2}" type="slidenum">
              <a:rPr lang="en-IN" smtClean="0"/>
              <a:t>‹#›</a:t>
            </a:fld>
            <a:endParaRPr lang="en-IN"/>
          </a:p>
        </p:txBody>
      </p:sp>
    </p:spTree>
    <p:extLst>
      <p:ext uri="{BB962C8B-B14F-4D97-AF65-F5344CB8AC3E}">
        <p14:creationId xmlns:p14="http://schemas.microsoft.com/office/powerpoint/2010/main" val="1153999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013E-2583-B7B1-87EB-D747AF0023E6}"/>
              </a:ext>
            </a:extLst>
          </p:cNvPr>
          <p:cNvSpPr>
            <a:spLocks noGrp="1"/>
          </p:cNvSpPr>
          <p:nvPr>
            <p:ph type="ctrTitle"/>
          </p:nvPr>
        </p:nvSpPr>
        <p:spPr>
          <a:xfrm>
            <a:off x="1174459" y="201336"/>
            <a:ext cx="9493541" cy="4588778"/>
          </a:xfrm>
        </p:spPr>
        <p:txBody>
          <a:bodyPr>
            <a:normAutofit fontScale="90000"/>
          </a:bodyPr>
          <a:lstStyle/>
          <a:p>
            <a:br>
              <a:rPr lang="en-IN" sz="3600" b="1" dirty="0"/>
            </a:br>
            <a:r>
              <a:rPr lang="en-IN" sz="3600" b="1" dirty="0">
                <a:solidFill>
                  <a:srgbClr val="0070C0"/>
                </a:solidFill>
                <a:latin typeface="Times New Roman" panose="02020603050405020304" pitchFamily="18" charset="0"/>
                <a:cs typeface="Times New Roman" panose="02020603050405020304" pitchFamily="18" charset="0"/>
              </a:rPr>
              <a:t>Version Control System</a:t>
            </a:r>
            <a:br>
              <a:rPr lang="en-IN" sz="3600" b="1" dirty="0">
                <a:solidFill>
                  <a:srgbClr val="0070C0"/>
                </a:solidFill>
                <a:latin typeface="Times New Roman" panose="02020603050405020304" pitchFamily="18" charset="0"/>
                <a:cs typeface="Times New Roman" panose="02020603050405020304" pitchFamily="18" charset="0"/>
              </a:rPr>
            </a:br>
            <a:br>
              <a:rPr lang="en-IN" sz="3600" b="1" dirty="0">
                <a:solidFill>
                  <a:srgbClr val="0070C0"/>
                </a:solidFill>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ea typeface="Times New Roman" panose="02020603050405020304" pitchFamily="18" charset="0"/>
              </a:rPr>
              <a:t>Represented by:</a:t>
            </a:r>
            <a:r>
              <a:rPr lang="en-US" sz="1800" b="1" dirty="0">
                <a:effectLst/>
                <a:latin typeface="Times New Roman" panose="02020603050405020304" pitchFamily="18" charset="0"/>
                <a:ea typeface="Times New Roman" panose="02020603050405020304" pitchFamily="18" charset="0"/>
              </a:rPr>
              <a:t> </a:t>
            </a: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Navaneeth Nair</a:t>
            </a: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Prasad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Magdum</a:t>
            </a:r>
            <a:br>
              <a:rPr lang="en-US" sz="1800" b="1" dirty="0">
                <a:latin typeface="Times New Roman" panose="02020603050405020304" pitchFamily="18" charset="0"/>
                <a:ea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Rutuja Mali</a:t>
            </a:r>
            <a:b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Saniya Pathan</a:t>
            </a:r>
            <a:br>
              <a:rPr lang="en-US" sz="4800" b="1"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374F2B86-A489-A136-C762-20EC3FC7F615}"/>
              </a:ext>
            </a:extLst>
          </p:cNvPr>
          <p:cNvSpPr>
            <a:spLocks noGrp="1"/>
          </p:cNvSpPr>
          <p:nvPr>
            <p:ph type="subTitle" idx="1"/>
          </p:nvPr>
        </p:nvSpPr>
        <p:spPr>
          <a:xfrm>
            <a:off x="1524000" y="3602037"/>
            <a:ext cx="9493540" cy="3125933"/>
          </a:xfrm>
        </p:spPr>
        <p:txBody>
          <a:bodyPr>
            <a:normAutofit/>
          </a:bodyPr>
          <a:lstStyle/>
          <a:p>
            <a:r>
              <a:rPr lang="en-US" dirty="0">
                <a:solidFill>
                  <a:srgbClr val="C00000"/>
                </a:solidFill>
              </a:rPr>
              <a:t>BHARATI VIDYAPEETH’S COLLEGE OF ENGINEERING, KOLHAPUR </a:t>
            </a:r>
            <a:r>
              <a:rPr lang="en-US" dirty="0">
                <a:solidFill>
                  <a:srgbClr val="00B0F0"/>
                </a:solidFill>
              </a:rPr>
              <a:t>Department of CSE (Artificial Intelligence &amp; Machine Learning) YEAR: </a:t>
            </a:r>
          </a:p>
          <a:p>
            <a:r>
              <a:rPr lang="en-US" dirty="0">
                <a:solidFill>
                  <a:srgbClr val="00B0F0"/>
                </a:solidFill>
              </a:rPr>
              <a:t>2024-25</a:t>
            </a:r>
            <a:endParaRPr lang="en-IN" dirty="0">
              <a:solidFill>
                <a:srgbClr val="00B0F0"/>
              </a:solidFill>
            </a:endParaRPr>
          </a:p>
        </p:txBody>
      </p:sp>
      <p:pic>
        <p:nvPicPr>
          <p:cNvPr id="4" name="Picture 3">
            <a:extLst>
              <a:ext uri="{FF2B5EF4-FFF2-40B4-BE49-F238E27FC236}">
                <a16:creationId xmlns:a16="http://schemas.microsoft.com/office/drawing/2014/main" id="{EC2A52F0-70FA-6976-1C8E-FB7E3EAB1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267" y="201336"/>
            <a:ext cx="2071484" cy="755447"/>
          </a:xfrm>
          <a:prstGeom prst="rect">
            <a:avLst/>
          </a:prstGeom>
        </p:spPr>
      </p:pic>
    </p:spTree>
    <p:extLst>
      <p:ext uri="{BB962C8B-B14F-4D97-AF65-F5344CB8AC3E}">
        <p14:creationId xmlns:p14="http://schemas.microsoft.com/office/powerpoint/2010/main" val="3866458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8052C-1AAB-BAEE-3730-9412CFDC8151}"/>
              </a:ext>
            </a:extLst>
          </p:cNvPr>
          <p:cNvSpPr txBox="1"/>
          <p:nvPr/>
        </p:nvSpPr>
        <p:spPr>
          <a:xfrm>
            <a:off x="327171" y="285227"/>
            <a:ext cx="11174135" cy="8063746"/>
          </a:xfrm>
          <a:prstGeom prst="rect">
            <a:avLst/>
          </a:prstGeom>
          <a:noFill/>
        </p:spPr>
        <p:txBody>
          <a:bodyPr wrap="square" rtlCol="0">
            <a:spAutoFit/>
          </a:bodyPr>
          <a:lstStyle/>
          <a:p>
            <a:pPr algn="ctr"/>
            <a:r>
              <a:rPr lang="en-IN" sz="4800" dirty="0">
                <a:latin typeface="Book Antiqua" panose="02040602050305030304" pitchFamily="18" charset="0"/>
              </a:rPr>
              <a:t>Conclusion</a:t>
            </a:r>
          </a:p>
          <a:p>
            <a:pPr algn="just"/>
            <a:endParaRPr lang="pt-BR" sz="20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development of a web-based Version Control System (VCS) using React.js and Django marks a significant step toward simplifying and enhancing the way developers manage code. By offering an intuitive user interface, secure backend logic, and essential version control features like commits, branching, file history, and role-based collaboration, this system bridges the gap between functionality and user-friendliness. This project successfully addresses several challenges posed by traditional VCS tools, such as complexity for beginners, lack of customization, and dependency on external services. The interactive interface for managing repositories, visual commit tracking, and built-in merge conflict resolution tools provide an accessible and efficient experience, especially for teams and educational environments. The system’s modular architecture, RESTful API integration, and potential for external service connectivity (like GitHub/GitLab) ensure scalability and adaptability to </a:t>
            </a:r>
            <a:r>
              <a:rPr lang="en-US" dirty="0" err="1">
                <a:latin typeface="Times New Roman" panose="02020603050405020304" pitchFamily="18" charset="0"/>
                <a:cs typeface="Times New Roman" panose="02020603050405020304" pitchFamily="18" charset="0"/>
              </a:rPr>
              <a:t>realworld</a:t>
            </a:r>
            <a:r>
              <a:rPr lang="en-US" dirty="0">
                <a:latin typeface="Times New Roman" panose="02020603050405020304" pitchFamily="18" charset="0"/>
                <a:cs typeface="Times New Roman" panose="02020603050405020304" pitchFamily="18" charset="0"/>
              </a:rPr>
              <a:t> development needs. The Agile development approach facilitated incremental progress, testing, and refinement based on continuous feedback. In conclusion, the proposed VCS platform is not only a powerful alternative to existing tools but also a foundation for further innovation in version control solutions tailored to specific organizational or project-based requirements.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38596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9E7F-6D24-C371-99CB-4357364BF480}"/>
              </a:ext>
            </a:extLst>
          </p:cNvPr>
          <p:cNvSpPr>
            <a:spLocks noGrp="1"/>
          </p:cNvSpPr>
          <p:nvPr>
            <p:ph type="title"/>
          </p:nvPr>
        </p:nvSpPr>
        <p:spPr/>
        <p:txBody>
          <a:bodyPr/>
          <a:lstStyle/>
          <a:p>
            <a:pPr algn="ctr"/>
            <a:r>
              <a:rPr lang="en-IN" dirty="0">
                <a:latin typeface="Book Antiqua" panose="02040602050305030304" pitchFamily="18" charset="0"/>
              </a:rPr>
              <a:t>INDEX</a:t>
            </a:r>
          </a:p>
        </p:txBody>
      </p:sp>
      <p:sp>
        <p:nvSpPr>
          <p:cNvPr id="3" name="Content Placeholder 2">
            <a:extLst>
              <a:ext uri="{FF2B5EF4-FFF2-40B4-BE49-F238E27FC236}">
                <a16:creationId xmlns:a16="http://schemas.microsoft.com/office/drawing/2014/main" id="{CCA473C6-4C54-89CD-9BAF-B60BFA28E26D}"/>
              </a:ext>
            </a:extLst>
          </p:cNvPr>
          <p:cNvSpPr>
            <a:spLocks noGrp="1"/>
          </p:cNvSpPr>
          <p:nvPr>
            <p:ph idx="1"/>
          </p:nvPr>
        </p:nvSpPr>
        <p:spPr/>
        <p:txBody>
          <a:bodyPr/>
          <a:lstStyle/>
          <a:p>
            <a:r>
              <a:rPr lang="en-IN" dirty="0"/>
              <a:t> </a:t>
            </a:r>
            <a:r>
              <a:rPr lang="en-IN" sz="3200" b="1" dirty="0">
                <a:latin typeface="Times New Roman" panose="02020603050405020304" pitchFamily="18" charset="0"/>
                <a:cs typeface="Times New Roman" panose="02020603050405020304" pitchFamily="18" charset="0"/>
              </a:rPr>
              <a:t>Introduction </a:t>
            </a:r>
          </a:p>
          <a:p>
            <a:r>
              <a:rPr lang="en-IN" sz="3200" b="1" dirty="0">
                <a:latin typeface="Times New Roman" panose="02020603050405020304" pitchFamily="18" charset="0"/>
                <a:cs typeface="Times New Roman" panose="02020603050405020304" pitchFamily="18" charset="0"/>
              </a:rPr>
              <a:t> Project Objectives </a:t>
            </a:r>
          </a:p>
          <a:p>
            <a:r>
              <a:rPr lang="en-IN" sz="3200" b="1" dirty="0">
                <a:latin typeface="Times New Roman" panose="02020603050405020304" pitchFamily="18" charset="0"/>
                <a:cs typeface="Times New Roman" panose="02020603050405020304" pitchFamily="18" charset="0"/>
              </a:rPr>
              <a:t>Key features</a:t>
            </a:r>
          </a:p>
          <a:p>
            <a:r>
              <a:rPr lang="en-IN" sz="3200" b="1" dirty="0">
                <a:latin typeface="Times New Roman" panose="02020603050405020304" pitchFamily="18" charset="0"/>
                <a:cs typeface="Times New Roman" panose="02020603050405020304" pitchFamily="18" charset="0"/>
              </a:rPr>
              <a:t> Implementation </a:t>
            </a:r>
          </a:p>
          <a:p>
            <a:r>
              <a:rPr lang="en-IN" sz="3200" b="1" dirty="0">
                <a:latin typeface="Times New Roman" panose="02020603050405020304" pitchFamily="18" charset="0"/>
                <a:cs typeface="Times New Roman" panose="02020603050405020304" pitchFamily="18" charset="0"/>
              </a:rPr>
              <a:t> Results </a:t>
            </a:r>
          </a:p>
          <a:p>
            <a:r>
              <a:rPr lang="en-IN" sz="3200" b="1" dirty="0">
                <a:latin typeface="Times New Roman" panose="02020603050405020304" pitchFamily="18" charset="0"/>
                <a:cs typeface="Times New Roman" panose="02020603050405020304" pitchFamily="18" charset="0"/>
              </a:rPr>
              <a:t> Conclusion</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00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0025B2-684E-AECA-0511-C12FEB506EBB}"/>
              </a:ext>
            </a:extLst>
          </p:cNvPr>
          <p:cNvSpPr txBox="1"/>
          <p:nvPr/>
        </p:nvSpPr>
        <p:spPr>
          <a:xfrm>
            <a:off x="466987" y="553674"/>
            <a:ext cx="11258026" cy="6709529"/>
          </a:xfrm>
          <a:prstGeom prst="rect">
            <a:avLst/>
          </a:prstGeom>
          <a:noFill/>
        </p:spPr>
        <p:txBody>
          <a:bodyPr wrap="square" rtlCol="0">
            <a:spAutoFit/>
          </a:bodyPr>
          <a:lstStyle/>
          <a:p>
            <a:pPr algn="ctr"/>
            <a:r>
              <a:rPr lang="en-IN" sz="5400" dirty="0">
                <a:latin typeface="Book Antiqua" panose="02040602050305030304" pitchFamily="18" charset="0"/>
              </a:rPr>
              <a:t>Introduction</a:t>
            </a:r>
          </a:p>
          <a:p>
            <a:endParaRPr lang="en-IN" sz="4800" dirty="0"/>
          </a:p>
          <a:p>
            <a:r>
              <a:rPr lang="en-US" sz="2000" dirty="0">
                <a:latin typeface="Times New Roman" panose="02020603050405020304" pitchFamily="18" charset="0"/>
                <a:cs typeface="Times New Roman" panose="02020603050405020304" pitchFamily="18" charset="0"/>
              </a:rPr>
              <a:t>      A Version Control System (VCS) is a critical tool for software development, enabling developers to track, manage, and collaborate on code efficiently. This project aims to build a web-based VCS using React.js for the front end and Django for the back end, providing a user-friendly and scalable solution for version control. The system will allow users to: Create and manage repositories for storing their projects. Upload, modify, and delete files while maintaining a version history. Track changes and commit histories, enabling easy rollback and recovery.  Collaborate with teams, supporting multi-user access and role-based permissions. Resolve merge conflicts through an interactive interface. The frontend will offer an intuitive dashboard where users can interact with repositories, view commit histories, compare file versions, and handle merge requests efficiently. The backend will be responsible for user authentication, repository and file version management, handling commits, and API communication to ensure smooth operations and data integrity.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4800" dirty="0"/>
          </a:p>
        </p:txBody>
      </p:sp>
    </p:spTree>
    <p:extLst>
      <p:ext uri="{BB962C8B-B14F-4D97-AF65-F5344CB8AC3E}">
        <p14:creationId xmlns:p14="http://schemas.microsoft.com/office/powerpoint/2010/main" val="309223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805F9-BDE7-B770-E633-4FFFA0CD0B1C}"/>
              </a:ext>
            </a:extLst>
          </p:cNvPr>
          <p:cNvSpPr txBox="1"/>
          <p:nvPr/>
        </p:nvSpPr>
        <p:spPr>
          <a:xfrm>
            <a:off x="731520" y="325120"/>
            <a:ext cx="10637520" cy="10895290"/>
          </a:xfrm>
          <a:prstGeom prst="rect">
            <a:avLst/>
          </a:prstGeom>
          <a:noFill/>
        </p:spPr>
        <p:txBody>
          <a:bodyPr wrap="square" rtlCol="0">
            <a:spAutoFit/>
          </a:bodyPr>
          <a:lstStyle/>
          <a:p>
            <a:pPr algn="ctr"/>
            <a:r>
              <a:rPr lang="en-IN" sz="4800" dirty="0">
                <a:latin typeface="Book Antiqua" panose="02040602050305030304" pitchFamily="18" charset="0"/>
              </a:rPr>
              <a:t>Project Objectives</a:t>
            </a:r>
          </a:p>
          <a:p>
            <a:endParaRPr lang="en-IN" sz="3600" dirty="0">
              <a:latin typeface="Book Antiqua" panose="0204060205030503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Efficient Source Code Management - To systematically track, manage, and store changes made to the project codebase throughout the development lifecycle.</a:t>
            </a:r>
          </a:p>
          <a:p>
            <a:pPr marL="342900" indent="-342900">
              <a:buAutoNum type="arabicPeriod"/>
            </a:pPr>
            <a:r>
              <a:rPr lang="en-US" sz="2400" dirty="0">
                <a:latin typeface="Times New Roman" panose="02020603050405020304" pitchFamily="18" charset="0"/>
                <a:cs typeface="Times New Roman" panose="02020603050405020304" pitchFamily="18" charset="0"/>
              </a:rPr>
              <a:t>Facilitate Team Collaboration- To enable multiple team members to work on the project simultaneously, without conflict or overwriting each other’s code.</a:t>
            </a:r>
          </a:p>
          <a:p>
            <a:pPr marL="342900" indent="-342900">
              <a:buAutoNum type="arabicPeriod"/>
            </a:pPr>
            <a:r>
              <a:rPr lang="en-US" sz="2400" dirty="0">
                <a:latin typeface="Times New Roman" panose="02020603050405020304" pitchFamily="18" charset="0"/>
                <a:cs typeface="Times New Roman" panose="02020603050405020304" pitchFamily="18" charset="0"/>
              </a:rPr>
              <a:t>Maintain Version History- To keep a complete history of all changes, allowing developers to review, revert, or compare previous versions when necessary.</a:t>
            </a:r>
          </a:p>
          <a:p>
            <a:pPr marL="342900" indent="-342900">
              <a:buAutoNum type="arabicPeriod"/>
            </a:pPr>
            <a:r>
              <a:rPr lang="en-US" sz="2400" dirty="0">
                <a:latin typeface="Times New Roman" panose="02020603050405020304" pitchFamily="18" charset="0"/>
                <a:cs typeface="Times New Roman" panose="02020603050405020304" pitchFamily="18" charset="0"/>
              </a:rPr>
              <a:t>Enable Safe Experimentation - To allow developers to create separate branches for testing new features or making improvements without affecting the main codebase.</a:t>
            </a:r>
          </a:p>
          <a:p>
            <a:pPr marL="342900" indent="-342900">
              <a:buAutoNum type="arabicPeriod"/>
            </a:pPr>
            <a:r>
              <a:rPr lang="en-US" sz="2400" dirty="0">
                <a:latin typeface="Times New Roman" panose="02020603050405020304" pitchFamily="18" charset="0"/>
                <a:cs typeface="Times New Roman" panose="02020603050405020304" pitchFamily="18" charset="0"/>
              </a:rPr>
              <a:t>Simplify Code Integration and Review- To streamline the process of merging code changes and reviewing contributions through pull requests and code discussions.</a:t>
            </a:r>
          </a:p>
          <a:p>
            <a:pPr marL="342900" indent="-342900">
              <a:buAutoNum type="arabicPeriod"/>
            </a:pPr>
            <a:r>
              <a:rPr lang="en-US" sz="2400" dirty="0">
                <a:latin typeface="Times New Roman" panose="02020603050405020304" pitchFamily="18" charset="0"/>
                <a:cs typeface="Times New Roman" panose="02020603050405020304" pitchFamily="18" charset="0"/>
              </a:rPr>
              <a:t>Ensure Code Backup and Recovery- To use GitHub as a cloud-based backup system, ensuring that the project files are safe and accessible from anywhere</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99119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9789C-D8A2-C4F6-9DD9-A85CCCC41258}"/>
              </a:ext>
            </a:extLst>
          </p:cNvPr>
          <p:cNvSpPr txBox="1"/>
          <p:nvPr/>
        </p:nvSpPr>
        <p:spPr>
          <a:xfrm>
            <a:off x="370840" y="406400"/>
            <a:ext cx="11450320" cy="4708981"/>
          </a:xfrm>
          <a:prstGeom prst="rect">
            <a:avLst/>
          </a:prstGeom>
          <a:noFill/>
        </p:spPr>
        <p:txBody>
          <a:bodyPr wrap="square" rtlCol="0">
            <a:spAutoFit/>
          </a:bodyPr>
          <a:lstStyle/>
          <a:p>
            <a:pPr algn="ctr"/>
            <a:r>
              <a:rPr lang="en-US" dirty="0"/>
              <a:t> </a:t>
            </a:r>
            <a:r>
              <a:rPr lang="en-US" sz="3600" b="1" dirty="0">
                <a:latin typeface="Times New Roman" panose="02020603050405020304" pitchFamily="18" charset="0"/>
                <a:cs typeface="Times New Roman" panose="02020603050405020304" pitchFamily="18" charset="0"/>
              </a:rPr>
              <a:t>Problem Statement </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This project aims to develop a web-based Version Control System (VCS) using React.js for the frontend and Django for the backend. The system will provide users with a platform to manage repositories, track file modifications, collaborate with teams, and resolve merge conflicts efficiently.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2760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8C8F84-FA72-7D9B-C5BF-E671089848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176212"/>
            <a:ext cx="10287000" cy="6505575"/>
          </a:xfrm>
          <a:prstGeom prst="rect">
            <a:avLst/>
          </a:prstGeom>
        </p:spPr>
      </p:pic>
      <p:sp>
        <p:nvSpPr>
          <p:cNvPr id="7" name="TextBox 6">
            <a:extLst>
              <a:ext uri="{FF2B5EF4-FFF2-40B4-BE49-F238E27FC236}">
                <a16:creationId xmlns:a16="http://schemas.microsoft.com/office/drawing/2014/main" id="{86228D6D-5F61-CC7C-0FE6-13F98DE30B0A}"/>
              </a:ext>
            </a:extLst>
          </p:cNvPr>
          <p:cNvSpPr txBox="1"/>
          <p:nvPr/>
        </p:nvSpPr>
        <p:spPr>
          <a:xfrm>
            <a:off x="1341120" y="577334"/>
            <a:ext cx="6096000"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416660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TextBox 2">
            <a:extLst>
              <a:ext uri="{FF2B5EF4-FFF2-40B4-BE49-F238E27FC236}">
                <a16:creationId xmlns:a16="http://schemas.microsoft.com/office/drawing/2014/main" id="{4688E507-7E67-6E21-E0E7-8988C2A2CDCF}"/>
              </a:ext>
            </a:extLst>
          </p:cNvPr>
          <p:cNvSpPr txBox="1"/>
          <p:nvPr/>
        </p:nvSpPr>
        <p:spPr>
          <a:xfrm>
            <a:off x="447040" y="528321"/>
            <a:ext cx="10932160" cy="1415772"/>
          </a:xfrm>
          <a:prstGeom prst="rect">
            <a:avLst/>
          </a:prstGeom>
        </p:spPr>
        <p:txBody>
          <a:bodyPr wrap="square">
            <a:spAutoFit/>
          </a:bodyPr>
          <a:lstStyle/>
          <a:p>
            <a:pPr algn="ctr"/>
            <a:r>
              <a:rPr lang="en-IN" sz="4800" dirty="0">
                <a:latin typeface="Book Antiqua" panose="02040602050305030304" pitchFamily="18" charset="0"/>
              </a:rPr>
              <a:t>Key Features</a:t>
            </a:r>
          </a:p>
          <a:p>
            <a:endParaRPr lang="en-IN" sz="2000" dirty="0">
              <a:latin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0CA1F3F-2C1A-F383-86D8-E1BF42273554}"/>
              </a:ext>
            </a:extLst>
          </p:cNvPr>
          <p:cNvSpPr txBox="1"/>
          <p:nvPr/>
        </p:nvSpPr>
        <p:spPr>
          <a:xfrm>
            <a:off x="662731" y="1442905"/>
            <a:ext cx="10494628" cy="440120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1.Distributed Version Control - GitHub uses Git, a distributed version control system, allowing every contributor to have a full copy of the repository with complete history and changes.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2.Remote Repository Management- GitHub serves as the origin or remote repository where all changes from local systems are pushed, enabling centralized collaboration and access.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3.Branching and Merging- Developers can create branches to work on features or fixes independently. GitHub makes it easy to merge these changes back into the main branch after review.</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4.Pull Requests -GitHub allows contributors to propose changes through pull requests, which support code review, discussion, and testing before merging.</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5.Commit History and Change Tracking-Every code change is logged with a timestamp, author information, and a descriptive message, ensuring full traceability.</a:t>
            </a:r>
          </a:p>
        </p:txBody>
      </p:sp>
    </p:spTree>
    <p:extLst>
      <p:ext uri="{BB962C8B-B14F-4D97-AF65-F5344CB8AC3E}">
        <p14:creationId xmlns:p14="http://schemas.microsoft.com/office/powerpoint/2010/main" val="193424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060A7D-43A5-84D7-D5C1-B6019393E299}"/>
              </a:ext>
            </a:extLst>
          </p:cNvPr>
          <p:cNvSpPr txBox="1"/>
          <p:nvPr/>
        </p:nvSpPr>
        <p:spPr>
          <a:xfrm>
            <a:off x="352338" y="111760"/>
            <a:ext cx="10888910" cy="5940088"/>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algn="ctr"/>
            <a:r>
              <a:rPr lang="en-US" sz="4000" b="1" dirty="0">
                <a:latin typeface="Times New Roman" panose="02020603050405020304" pitchFamily="18" charset="0"/>
                <a:cs typeface="Times New Roman" panose="02020603050405020304" pitchFamily="18" charset="0"/>
              </a:rPr>
              <a:t>Implementation of Version Control</a:t>
            </a:r>
          </a:p>
          <a:p>
            <a:endParaRPr lang="en-US" sz="2000" dirty="0"/>
          </a:p>
          <a:p>
            <a:r>
              <a:rPr lang="en-US" sz="2400" dirty="0">
                <a:latin typeface="Times New Roman" panose="02020603050405020304" pitchFamily="18" charset="0"/>
                <a:cs typeface="Times New Roman" panose="02020603050405020304" pitchFamily="18" charset="0"/>
              </a:rPr>
              <a:t>The version control system for this project was implemented using Git and GitHub. Git was installed and configured on local development machines, and a new repository was initialized. A remote repository was created on GitHub and linked to the local repository. Project files were added, committed with meaningful messages, and pushed to the remote repository. Branches were used to develop features independently, and pull requests facilitated code review and merging. Regular pulls were performed to synchronize the codebase across team members. Merge conflicts, if any, were resolved manually to ensure a stable and up-to-date main branch throughout the development cycle</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3200" dirty="0"/>
          </a:p>
        </p:txBody>
      </p:sp>
    </p:spTree>
    <p:extLst>
      <p:ext uri="{BB962C8B-B14F-4D97-AF65-F5344CB8AC3E}">
        <p14:creationId xmlns:p14="http://schemas.microsoft.com/office/powerpoint/2010/main" val="60121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E7C956-BBB7-FFD4-7109-D2813B01C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762"/>
            <a:ext cx="12192000" cy="6848475"/>
          </a:xfrm>
          <a:prstGeom prst="rect">
            <a:avLst/>
          </a:prstGeom>
        </p:spPr>
      </p:pic>
    </p:spTree>
    <p:extLst>
      <p:ext uri="{BB962C8B-B14F-4D97-AF65-F5344CB8AC3E}">
        <p14:creationId xmlns:p14="http://schemas.microsoft.com/office/powerpoint/2010/main" val="9665556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138</TotalTime>
  <Words>925</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Book Antiqua</vt:lpstr>
      <vt:lpstr>Calibri</vt:lpstr>
      <vt:lpstr>Calibri Light</vt:lpstr>
      <vt:lpstr>Times New Roman</vt:lpstr>
      <vt:lpstr>Office Theme</vt:lpstr>
      <vt:lpstr> Version Control System  Represented by:  Navaneeth Nair Prasad Magdum Rutuja Mali Saniya Pathan       </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 USING SOCKET PROGRAMMING IN PYTHON  by</dc:title>
  <dc:creator>Rutuja Mali</dc:creator>
  <cp:lastModifiedBy>Rutuja Mali</cp:lastModifiedBy>
  <cp:revision>4</cp:revision>
  <dcterms:created xsi:type="dcterms:W3CDTF">2024-04-20T04:15:15Z</dcterms:created>
  <dcterms:modified xsi:type="dcterms:W3CDTF">2025-04-24T06:28:38Z</dcterms:modified>
</cp:coreProperties>
</file>