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62" r:id="rId6"/>
    <p:sldId id="261" r:id="rId7"/>
    <p:sldId id="259" r:id="rId8"/>
    <p:sldId id="263" r:id="rId9"/>
    <p:sldId id="260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eep\Desktop\Navaneeth%20Projects\OSI\osi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[osi.csv]Revenue!PivotTable1</c:name>
    <c:fmtId val="30"/>
  </c:pivotSource>
  <c:chart>
    <c:autoTitleDeleted val="1"/>
    <c:pivotFmts>
      <c:pivotFmt>
        <c:idx val="0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31-4361-915C-9B4C790DE8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Revenue!$A$4:$A$14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June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Revenue!$B$4:$B$14</c:f>
              <c:numCache>
                <c:formatCode>General</c:formatCode>
                <c:ptCount val="10"/>
                <c:pt idx="0">
                  <c:v>184</c:v>
                </c:pt>
                <c:pt idx="1">
                  <c:v>1907</c:v>
                </c:pt>
                <c:pt idx="2">
                  <c:v>3364</c:v>
                </c:pt>
                <c:pt idx="3">
                  <c:v>288</c:v>
                </c:pt>
                <c:pt idx="4">
                  <c:v>432</c:v>
                </c:pt>
                <c:pt idx="5">
                  <c:v>433</c:v>
                </c:pt>
                <c:pt idx="6">
                  <c:v>448</c:v>
                </c:pt>
                <c:pt idx="7">
                  <c:v>549</c:v>
                </c:pt>
                <c:pt idx="8">
                  <c:v>2998</c:v>
                </c:pt>
                <c:pt idx="9">
                  <c:v>1727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1-4361-915C-9B4C790DE85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01062368"/>
        <c:axId val="608907008"/>
      </c:barChart>
      <c:catAx>
        <c:axId val="7010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07008"/>
        <c:crosses val="autoZero"/>
        <c:auto val="1"/>
        <c:lblAlgn val="ctr"/>
        <c:lblOffset val="100"/>
        <c:noMultiLvlLbl val="0"/>
      </c:catAx>
      <c:valAx>
        <c:axId val="608907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106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[osi.csv]PageValues_Vs_Time!PivotTable3</c:name>
    <c:fmtId val="2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0226610023261655E-2"/>
              <c:y val="-7.34852438230987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164319419926899E-2"/>
              <c:y val="3.26911790446967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8508678684308201E-2"/>
              <c:y val="-3.73613474796535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1.9220617333712473E-2"/>
              <c:y val="5.137185278452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5737156230284273E-2"/>
              <c:y val="-7.9392863394263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7165435230502285"/>
              <c:y val="-1.40105053048700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6823246046379596E-2"/>
              <c:y val="-3.73613474796535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4116760531076078"/>
              <c:y val="-7.93928633942637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4116760531076078"/>
              <c:y val="-7.93928633942637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6823246046379596E-2"/>
              <c:y val="-3.73613474796535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7165435230502285"/>
              <c:y val="-1.40105053048700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5737156230284273E-2"/>
              <c:y val="-7.9392863394263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1.9220617333712473E-2"/>
              <c:y val="5.137185278452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8508678684308201E-2"/>
              <c:y val="-3.73613474796535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164319419926899E-2"/>
              <c:y val="3.26911790446967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0226610023261655E-2"/>
              <c:y val="-7.34852438230987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4116760531076078"/>
              <c:y val="-7.93928633942637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6823246046379596E-2"/>
              <c:y val="-3.73613474796535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0.17165435230502285"/>
              <c:y val="-1.40105053048700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5737156230284273E-2"/>
              <c:y val="-7.9392863394263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1.9220617333712473E-2"/>
              <c:y val="5.13718527845235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8.8508678684308201E-2"/>
              <c:y val="-3.73613474796535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4.4164319419926899E-2"/>
              <c:y val="3.26911790446967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48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ln w="22225" cap="rnd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layout>
            <c:manualLayout>
              <c:x val="-9.0226610023261655E-2"/>
              <c:y val="-7.34852438230987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PageValues_Vs_Time!$B$3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0.14116760531076078"/>
                  <c:y val="-7.93928633942637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F9-4FD2-A4BA-A5629904A91E}"/>
                </c:ext>
              </c:extLst>
            </c:dLbl>
            <c:dLbl>
              <c:idx val="2"/>
              <c:layout>
                <c:manualLayout>
                  <c:x val="-9.6823246046379596E-2"/>
                  <c:y val="-3.73613474796535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F9-4FD2-A4BA-A5629904A91E}"/>
                </c:ext>
              </c:extLst>
            </c:dLbl>
            <c:dLbl>
              <c:idx val="3"/>
              <c:layout>
                <c:manualLayout>
                  <c:x val="-0.17165435230502285"/>
                  <c:y val="-1.4010505304870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F9-4FD2-A4BA-A5629904A91E}"/>
                </c:ext>
              </c:extLst>
            </c:dLbl>
            <c:dLbl>
              <c:idx val="4"/>
              <c:layout>
                <c:manualLayout>
                  <c:x val="-8.5737156230284273E-2"/>
                  <c:y val="-7.9392863394263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F9-4FD2-A4BA-A5629904A91E}"/>
                </c:ext>
              </c:extLst>
            </c:dLbl>
            <c:dLbl>
              <c:idx val="5"/>
              <c:layout>
                <c:manualLayout>
                  <c:x val="-1.9220617333712473E-2"/>
                  <c:y val="5.1371852784523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F9-4FD2-A4BA-A5629904A91E}"/>
                </c:ext>
              </c:extLst>
            </c:dLbl>
            <c:dLbl>
              <c:idx val="6"/>
              <c:layout>
                <c:manualLayout>
                  <c:x val="-8.8508678684308201E-2"/>
                  <c:y val="-3.7361347479653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F9-4FD2-A4BA-A5629904A91E}"/>
                </c:ext>
              </c:extLst>
            </c:dLbl>
            <c:dLbl>
              <c:idx val="7"/>
              <c:layout>
                <c:manualLayout>
                  <c:x val="-4.4164319419926899E-2"/>
                  <c:y val="3.269117904469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F9-4FD2-A4BA-A5629904A91E}"/>
                </c:ext>
              </c:extLst>
            </c:dLbl>
            <c:dLbl>
              <c:idx val="8"/>
              <c:layout>
                <c:manualLayout>
                  <c:x val="-9.0226610023261655E-2"/>
                  <c:y val="-7.34852438230987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F9-4FD2-A4BA-A5629904A9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PageValues_Vs_Time!$A$4:$A$14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June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PageValues_Vs_Time!$B$4:$B$14</c:f>
              <c:numCache>
                <c:formatCode>General</c:formatCode>
                <c:ptCount val="10"/>
                <c:pt idx="0">
                  <c:v>0</c:v>
                </c:pt>
                <c:pt idx="1">
                  <c:v>1931.667711287</c:v>
                </c:pt>
                <c:pt idx="2">
                  <c:v>4500.5003959940004</c:v>
                </c:pt>
                <c:pt idx="3">
                  <c:v>353.30597048999999</c:v>
                </c:pt>
                <c:pt idx="4">
                  <c:v>297.14383706999996</c:v>
                </c:pt>
                <c:pt idx="5">
                  <c:v>673.42234785100004</c:v>
                </c:pt>
                <c:pt idx="6">
                  <c:v>1245.0383542670002</c:v>
                </c:pt>
                <c:pt idx="7">
                  <c:v>1337.3237859899998</c:v>
                </c:pt>
                <c:pt idx="8">
                  <c:v>4768.1547915660012</c:v>
                </c:pt>
                <c:pt idx="9">
                  <c:v>3141.5284012790003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CF9-4FD2-A4BA-A5629904A9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712709600"/>
        <c:axId val="551386640"/>
      </c:lineChart>
      <c:catAx>
        <c:axId val="71270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386640"/>
        <c:crosses val="autoZero"/>
        <c:auto val="1"/>
        <c:lblAlgn val="ctr"/>
        <c:lblOffset val="100"/>
        <c:noMultiLvlLbl val="0"/>
      </c:catAx>
      <c:valAx>
        <c:axId val="551386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27096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[osi.csv]Sheet9!PivotTable7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Sum of ProductRelated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Sheet9!$A$4:$A$14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June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Sheet9!$B$4:$B$14</c:f>
              <c:numCache>
                <c:formatCode>General</c:formatCode>
                <c:ptCount val="10"/>
                <c:pt idx="0">
                  <c:v>13</c:v>
                </c:pt>
                <c:pt idx="1">
                  <c:v>4289</c:v>
                </c:pt>
                <c:pt idx="2">
                  <c:v>5733</c:v>
                </c:pt>
                <c:pt idx="3">
                  <c:v>563</c:v>
                </c:pt>
                <c:pt idx="4">
                  <c:v>732</c:v>
                </c:pt>
                <c:pt idx="5">
                  <c:v>1312</c:v>
                </c:pt>
                <c:pt idx="6">
                  <c:v>1651</c:v>
                </c:pt>
                <c:pt idx="7">
                  <c:v>2042</c:v>
                </c:pt>
                <c:pt idx="8">
                  <c:v>8628</c:v>
                </c:pt>
                <c:pt idx="9">
                  <c:v>5622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E-4011-92FD-D497BC756EF7}"/>
            </c:ext>
          </c:extLst>
        </c:ser>
        <c:ser>
          <c:idx val="1"/>
          <c:order val="1"/>
          <c:tx>
            <c:strRef>
              <c:f>Sheet9!$C$3</c:f>
              <c:strCache>
                <c:ptCount val="1"/>
                <c:pt idx="0">
                  <c:v>Sum of Administrative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Sheet9!$A$4:$A$14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June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Sheet9!$C$4:$C$14</c:f>
              <c:numCache>
                <c:formatCode>General</c:formatCode>
                <c:ptCount val="10"/>
                <c:pt idx="0">
                  <c:v>0</c:v>
                </c:pt>
                <c:pt idx="1">
                  <c:v>719</c:v>
                </c:pt>
                <c:pt idx="2">
                  <c:v>819</c:v>
                </c:pt>
                <c:pt idx="3">
                  <c:v>99</c:v>
                </c:pt>
                <c:pt idx="4">
                  <c:v>166</c:v>
                </c:pt>
                <c:pt idx="5">
                  <c:v>247</c:v>
                </c:pt>
                <c:pt idx="6">
                  <c:v>335</c:v>
                </c:pt>
                <c:pt idx="7">
                  <c:v>365</c:v>
                </c:pt>
                <c:pt idx="8">
                  <c:v>921</c:v>
                </c:pt>
                <c:pt idx="9">
                  <c:v>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E-4011-92FD-D497BC756EF7}"/>
            </c:ext>
          </c:extLst>
        </c:ser>
        <c:ser>
          <c:idx val="2"/>
          <c:order val="2"/>
          <c:tx>
            <c:strRef>
              <c:f>Sheet9!$D$3</c:f>
              <c:strCache>
                <c:ptCount val="1"/>
                <c:pt idx="0">
                  <c:v>Sum of Informational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Sheet9!$A$4:$A$14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June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Sheet9!$D$4:$D$14</c:f>
              <c:numCache>
                <c:formatCode>General</c:formatCode>
                <c:ptCount val="10"/>
                <c:pt idx="0">
                  <c:v>0</c:v>
                </c:pt>
                <c:pt idx="1">
                  <c:v>125</c:v>
                </c:pt>
                <c:pt idx="2">
                  <c:v>116</c:v>
                </c:pt>
                <c:pt idx="3">
                  <c:v>23</c:v>
                </c:pt>
                <c:pt idx="4">
                  <c:v>19</c:v>
                </c:pt>
                <c:pt idx="5">
                  <c:v>11</c:v>
                </c:pt>
                <c:pt idx="6">
                  <c:v>57</c:v>
                </c:pt>
                <c:pt idx="7">
                  <c:v>34</c:v>
                </c:pt>
                <c:pt idx="8">
                  <c:v>99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E-4011-92FD-D497BC756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206144"/>
        <c:axId val="609058240"/>
      </c:barChart>
      <c:catAx>
        <c:axId val="9092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58240"/>
        <c:crosses val="autoZero"/>
        <c:auto val="1"/>
        <c:lblAlgn val="ctr"/>
        <c:lblOffset val="100"/>
        <c:noMultiLvlLbl val="0"/>
      </c:catAx>
      <c:valAx>
        <c:axId val="60905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0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[osi.csv]Visitor!PivotTable2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Visitor!$B$3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697-4350-9AB9-FBA492912B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697-4350-9AB9-FBA492912B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697-4350-9AB9-FBA492912B9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Visitor!$A$4:$A$7</c:f>
              <c:strCache>
                <c:ptCount val="3"/>
                <c:pt idx="0">
                  <c:v>New_Visitor</c:v>
                </c:pt>
                <c:pt idx="1">
                  <c:v>Other</c:v>
                </c:pt>
                <c:pt idx="2">
                  <c:v>Returning_Visitor</c:v>
                </c:pt>
              </c:strCache>
            </c:strRef>
          </c:cat>
          <c:val>
            <c:numRef>
              <c:f>Visitor!$B$4:$B$7</c:f>
              <c:numCache>
                <c:formatCode>General</c:formatCode>
                <c:ptCount val="3"/>
                <c:pt idx="0">
                  <c:v>1694</c:v>
                </c:pt>
                <c:pt idx="1">
                  <c:v>85</c:v>
                </c:pt>
                <c:pt idx="2">
                  <c:v>10551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97-4350-9AB9-FBA492912B9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[osi.csv]Sheet6!PivotTable4</c:name>
    <c:fmtId val="2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439706649243568"/>
          <c:y val="1.3854564656528102E-2"/>
          <c:w val="0.83547458210333769"/>
          <c:h val="0.90627724039573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Sum of BounceRates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2"/>
                <c:pt idx="0">
                  <c:v>8.4009613750000032</c:v>
                </c:pt>
                <c:pt idx="1">
                  <c:v>0.51144224400000005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3-4732-9EE2-7A05EB77D332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Sum of ExitRates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Sheet6!$C$2:$C$4</c:f>
              <c:numCache>
                <c:formatCode>General</c:formatCode>
                <c:ptCount val="2"/>
                <c:pt idx="0">
                  <c:v>29.255096331999933</c:v>
                </c:pt>
                <c:pt idx="1">
                  <c:v>5.7777067740000074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53-4732-9EE2-7A05EB77D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81881808"/>
        <c:axId val="862037936"/>
      </c:barChart>
      <c:catAx>
        <c:axId val="10818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1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37936"/>
        <c:crosses val="autoZero"/>
        <c:auto val="1"/>
        <c:lblAlgn val="ctr"/>
        <c:lblOffset val="100"/>
        <c:noMultiLvlLbl val="0"/>
      </c:catAx>
      <c:valAx>
        <c:axId val="86203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8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[osi.csv]Sheet12!PivotTable10</c:name>
    <c:fmtId val="1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4000"/>
                  <a:satMod val="100000"/>
                  <a:lumMod val="104000"/>
                </a:schemeClr>
              </a:gs>
              <a:gs pos="69000">
                <a:schemeClr val="accent1">
                  <a:shade val="86000"/>
                  <a:satMod val="130000"/>
                  <a:lumMod val="102000"/>
                </a:schemeClr>
              </a:gs>
              <a:gs pos="100000">
                <a:schemeClr val="accent1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4000"/>
                  <a:satMod val="100000"/>
                  <a:lumMod val="104000"/>
                </a:schemeClr>
              </a:gs>
              <a:gs pos="69000">
                <a:schemeClr val="accent1">
                  <a:shade val="86000"/>
                  <a:satMod val="130000"/>
                  <a:lumMod val="102000"/>
                </a:schemeClr>
              </a:gs>
              <a:gs pos="100000">
                <a:schemeClr val="accent1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4000"/>
                  <a:satMod val="100000"/>
                  <a:lumMod val="104000"/>
                </a:schemeClr>
              </a:gs>
              <a:gs pos="69000">
                <a:schemeClr val="accent1">
                  <a:shade val="86000"/>
                  <a:satMod val="130000"/>
                  <a:lumMod val="102000"/>
                </a:schemeClr>
              </a:gs>
              <a:gs pos="100000">
                <a:schemeClr val="accent1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Sum of Administrative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Sheet12!$A$4:$A$13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Sheet12!$B$4:$B$13</c:f>
              <c:numCache>
                <c:formatCode>General</c:formatCode>
                <c:ptCount val="9"/>
                <c:pt idx="0">
                  <c:v>1546</c:v>
                </c:pt>
                <c:pt idx="1">
                  <c:v>359</c:v>
                </c:pt>
                <c:pt idx="2">
                  <c:v>922</c:v>
                </c:pt>
                <c:pt idx="3">
                  <c:v>389</c:v>
                </c:pt>
                <c:pt idx="4">
                  <c:v>140</c:v>
                </c:pt>
                <c:pt idx="5">
                  <c:v>269</c:v>
                </c:pt>
                <c:pt idx="6">
                  <c:v>270</c:v>
                </c:pt>
                <c:pt idx="7">
                  <c:v>221</c:v>
                </c:pt>
                <c:pt idx="8">
                  <c:v>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C-450C-9684-20491B8D8993}"/>
            </c:ext>
          </c:extLst>
        </c:ser>
        <c:ser>
          <c:idx val="1"/>
          <c:order val="1"/>
          <c:tx>
            <c:strRef>
              <c:f>Sheet12!$C$3</c:f>
              <c:strCache>
                <c:ptCount val="1"/>
                <c:pt idx="0">
                  <c:v>Sum of Informational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Sheet12!$A$4:$A$13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Sheet12!$C$4:$C$13</c:f>
              <c:numCache>
                <c:formatCode>General</c:formatCode>
                <c:ptCount val="9"/>
                <c:pt idx="0">
                  <c:v>203</c:v>
                </c:pt>
                <c:pt idx="1">
                  <c:v>36</c:v>
                </c:pt>
                <c:pt idx="2">
                  <c:v>126</c:v>
                </c:pt>
                <c:pt idx="3">
                  <c:v>41</c:v>
                </c:pt>
                <c:pt idx="4">
                  <c:v>21</c:v>
                </c:pt>
                <c:pt idx="5">
                  <c:v>35</c:v>
                </c:pt>
                <c:pt idx="6">
                  <c:v>30</c:v>
                </c:pt>
                <c:pt idx="7">
                  <c:v>33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4C-450C-9684-20491B8D8993}"/>
            </c:ext>
          </c:extLst>
        </c:ser>
        <c:ser>
          <c:idx val="2"/>
          <c:order val="2"/>
          <c:tx>
            <c:strRef>
              <c:f>Sheet12!$D$3</c:f>
              <c:strCache>
                <c:ptCount val="1"/>
                <c:pt idx="0">
                  <c:v>Sum of ProductRelated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Sheet12!$A$4:$A$13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Sheet12!$D$4:$D$13</c:f>
              <c:numCache>
                <c:formatCode>General</c:formatCode>
                <c:ptCount val="9"/>
                <c:pt idx="0">
                  <c:v>11907</c:v>
                </c:pt>
                <c:pt idx="1">
                  <c:v>2491</c:v>
                </c:pt>
                <c:pt idx="2">
                  <c:v>6210</c:v>
                </c:pt>
                <c:pt idx="3">
                  <c:v>2244</c:v>
                </c:pt>
                <c:pt idx="4">
                  <c:v>823</c:v>
                </c:pt>
                <c:pt idx="5">
                  <c:v>1896</c:v>
                </c:pt>
                <c:pt idx="6">
                  <c:v>1988</c:v>
                </c:pt>
                <c:pt idx="7">
                  <c:v>1439</c:v>
                </c:pt>
                <c:pt idx="8">
                  <c:v>1587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4C-450C-9684-20491B8D8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749568"/>
        <c:axId val="783845264"/>
      </c:lineChart>
      <c:catAx>
        <c:axId val="75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845264"/>
        <c:crosses val="autoZero"/>
        <c:auto val="1"/>
        <c:lblAlgn val="ctr"/>
        <c:lblOffset val="100"/>
        <c:noMultiLvlLbl val="0"/>
      </c:catAx>
      <c:valAx>
        <c:axId val="78384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74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[osi.csv]Sheet14!PivotTable12</c:name>
    <c:fmtId val="20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Sheet14!$A$4:$A$12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Sheet14!$B$4:$B$12</c:f>
              <c:numCache>
                <c:formatCode>General</c:formatCode>
                <c:ptCount val="8"/>
                <c:pt idx="0">
                  <c:v>3910</c:v>
                </c:pt>
                <c:pt idx="1">
                  <c:v>18131</c:v>
                </c:pt>
                <c:pt idx="2">
                  <c:v>5398</c:v>
                </c:pt>
                <c:pt idx="3">
                  <c:v>754</c:v>
                </c:pt>
                <c:pt idx="4">
                  <c:v>66</c:v>
                </c:pt>
                <c:pt idx="5">
                  <c:v>52</c:v>
                </c:pt>
                <c:pt idx="6">
                  <c:v>7</c:v>
                </c:pt>
                <c:pt idx="7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D-41CD-B901-16187A8654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81765360"/>
        <c:axId val="1092071008"/>
      </c:barChart>
      <c:catAx>
        <c:axId val="1081765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>
                    <a:solidFill>
                      <a:schemeClr val="tx1"/>
                    </a:solidFill>
                  </a:rPr>
                  <a:t>Operating Systems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071008"/>
        <c:crosses val="autoZero"/>
        <c:auto val="1"/>
        <c:lblAlgn val="ctr"/>
        <c:lblOffset val="100"/>
        <c:noMultiLvlLbl val="0"/>
      </c:catAx>
      <c:valAx>
        <c:axId val="10920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76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B206-EEF0-4A06-91DA-244FF7220C2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C63BE-D474-44A1-A8E3-97262FF00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C63BE-D474-44A1-A8E3-97262FF008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9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0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1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3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9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0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0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E7FA-D62F-45A2-8477-FF4DA91E866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B437-18FF-47C4-A780-F4569370F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88F-A2EC-412C-9687-384D049CA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952F2-D104-4AF0-AFD2-EC76F3933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Online Shoppers Intention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3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16C-D464-44E5-A943-CB76C6D1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1CE3C-6286-4BF1-8092-98B7CB7D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5" y="609601"/>
            <a:ext cx="7547190" cy="5915186"/>
          </a:xfrm>
        </p:spPr>
      </p:pic>
    </p:spTree>
    <p:extLst>
      <p:ext uri="{BB962C8B-B14F-4D97-AF65-F5344CB8AC3E}">
        <p14:creationId xmlns:p14="http://schemas.microsoft.com/office/powerpoint/2010/main" val="282978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7B2-39C3-41C7-804D-EFF4E626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Browsers Vs OS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3DE783-1055-46B3-B0CA-3732197A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BBC862-E061-4449-B30C-36D56A932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060898"/>
              </p:ext>
            </p:extLst>
          </p:nvPr>
        </p:nvGraphicFramePr>
        <p:xfrm>
          <a:off x="924442" y="2096064"/>
          <a:ext cx="10459323" cy="427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47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716-8870-41CE-9AD9-75F24F090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B816D-3641-4E8E-B29F-F8545C078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2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6A1E-4B60-4201-9FCE-02C1049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41CB3-09A7-48D9-8CCF-CE3D03A0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48" y="1640646"/>
            <a:ext cx="6428454" cy="4826255"/>
          </a:xfrm>
        </p:spPr>
      </p:pic>
    </p:spTree>
    <p:extLst>
      <p:ext uri="{BB962C8B-B14F-4D97-AF65-F5344CB8AC3E}">
        <p14:creationId xmlns:p14="http://schemas.microsoft.com/office/powerpoint/2010/main" val="39747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00B-E189-4735-84C1-42591FF0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Counts Of Revenue Generated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B44B82F-E12D-453E-B9A9-52541A3B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8756B4C-5E37-4EFA-9496-A12D7012C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868510"/>
              </p:ext>
            </p:extLst>
          </p:nvPr>
        </p:nvGraphicFramePr>
        <p:xfrm>
          <a:off x="595901" y="1690687"/>
          <a:ext cx="11116637" cy="487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5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2C0E-E5D3-4202-83CD-4349F48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Values Over the Year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B53A2B4-C6E2-471F-B55C-917153E49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68205"/>
              </p:ext>
            </p:extLst>
          </p:nvPr>
        </p:nvGraphicFramePr>
        <p:xfrm>
          <a:off x="913795" y="2095499"/>
          <a:ext cx="10353761" cy="452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95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0052-1853-42ED-8B5B-9998A17B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aseline="0" dirty="0"/>
              <a:t>Shoppers Over the Year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5924E0-8651-4167-A239-4E16022D2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025364"/>
              </p:ext>
            </p:extLst>
          </p:nvPr>
        </p:nvGraphicFramePr>
        <p:xfrm>
          <a:off x="410967" y="1825625"/>
          <a:ext cx="11424862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1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9607-2CB6-4FBA-BA9C-AD742C89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173"/>
            <a:ext cx="10353761" cy="1326321"/>
          </a:xfrm>
        </p:spPr>
        <p:txBody>
          <a:bodyPr/>
          <a:lstStyle/>
          <a:p>
            <a:pPr algn="ctr"/>
            <a:r>
              <a:rPr lang="en-US" dirty="0"/>
              <a:t>Percentage</a:t>
            </a:r>
            <a:r>
              <a:rPr lang="en-US" baseline="0" dirty="0"/>
              <a:t> Of Visitors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492EBF-4515-43BC-BC76-7E33BE738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007142"/>
              </p:ext>
            </p:extLst>
          </p:nvPr>
        </p:nvGraphicFramePr>
        <p:xfrm>
          <a:off x="838200" y="1592494"/>
          <a:ext cx="10515600" cy="490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39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A103-3DF5-4362-9716-4B6B148B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Revenue Generated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658C5-B5F6-437E-982E-0FBF65DF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3" y="622852"/>
            <a:ext cx="10353762" cy="366445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CD05C3-FA69-4146-AFF5-92BD471CD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489167"/>
              </p:ext>
            </p:extLst>
          </p:nvPr>
        </p:nvGraphicFramePr>
        <p:xfrm>
          <a:off x="0" y="1935921"/>
          <a:ext cx="10767315" cy="484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1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2BA3-0947-4AD6-AC0A-D3D2D5D2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991"/>
            <a:ext cx="10353761" cy="1326321"/>
          </a:xfrm>
        </p:spPr>
        <p:txBody>
          <a:bodyPr/>
          <a:lstStyle/>
          <a:p>
            <a:pPr algn="ctr"/>
            <a:r>
              <a:rPr lang="en-IN" dirty="0"/>
              <a:t>Shoppers Spread Over the Regions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95E3D5-C7B9-474A-8329-7EED3AE77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02386"/>
              </p:ext>
            </p:extLst>
          </p:nvPr>
        </p:nvGraphicFramePr>
        <p:xfrm>
          <a:off x="431515" y="1489753"/>
          <a:ext cx="11404314" cy="510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74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A61E-4BA2-4981-B3D7-81D7E48D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72" y="1596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Points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699C-7703-4DE6-B55D-04F572C3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2079853"/>
            <a:ext cx="11822129" cy="4351338"/>
          </a:xfrm>
        </p:spPr>
        <p:txBody>
          <a:bodyPr/>
          <a:lstStyle/>
          <a:p>
            <a:r>
              <a:rPr lang="en-US" dirty="0"/>
              <a:t>42.74% of the Revenue was generated in Summer Vacation and about 38.32% of the Revenue generated in Winter Vacation</a:t>
            </a:r>
          </a:p>
          <a:p>
            <a:r>
              <a:rPr lang="en-US" dirty="0"/>
              <a:t>Though Shoppers visited the site more in Winter Vacation, the higher revenue was generated in the summer</a:t>
            </a:r>
          </a:p>
          <a:p>
            <a:r>
              <a:rPr lang="en-US" dirty="0"/>
              <a:t>Over 86% of the Customers visited the site,  related to the Products, rest of the percentage was related to the Information and Administrative.</a:t>
            </a:r>
          </a:p>
          <a:p>
            <a:r>
              <a:rPr lang="en-US" dirty="0"/>
              <a:t>According to the data, 85% of the Customers are loyal to the service that are provided by the company.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666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2077</TotalTime>
  <Words>138</Words>
  <Application>Microsoft Office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Data Analysis</vt:lpstr>
      <vt:lpstr>Feature Importance  </vt:lpstr>
      <vt:lpstr>Counts Of Revenue Generated</vt:lpstr>
      <vt:lpstr>Page Values Over the Year</vt:lpstr>
      <vt:lpstr>Shoppers Over the Year</vt:lpstr>
      <vt:lpstr>Percentage Of Visitors</vt:lpstr>
      <vt:lpstr>Revenue Generated </vt:lpstr>
      <vt:lpstr>Shoppers Spread Over the Regions</vt:lpstr>
      <vt:lpstr>Key Points </vt:lpstr>
      <vt:lpstr>PowerPoint Presentation</vt:lpstr>
      <vt:lpstr>Browsers Vs 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Dileep Sharma</dc:creator>
  <cp:lastModifiedBy>Dileep Sharma</cp:lastModifiedBy>
  <cp:revision>24</cp:revision>
  <dcterms:created xsi:type="dcterms:W3CDTF">2020-09-23T12:58:33Z</dcterms:created>
  <dcterms:modified xsi:type="dcterms:W3CDTF">2020-09-29T19:45:31Z</dcterms:modified>
</cp:coreProperties>
</file>