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3018610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34903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3BCA61-CDD4-4163-89EB-DFFC3DBB5E7E}"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76872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3100647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3BCA61-CDD4-4163-89EB-DFFC3DBB5E7E}"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9652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4088308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1617493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315257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425782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315275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77379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148150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258042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381578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302126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DE9B1-7AB6-40CA-9E75-61F69DC2D4DC}" type="datetimeFigureOut">
              <a:rPr lang="en-IN" smtClean="0"/>
              <a:t>11-04-2023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53BCA61-CDD4-4163-89EB-DFFC3DBB5E7E}" type="slidenum">
              <a:rPr lang="en-IN" smtClean="0"/>
              <a:t>‹#›</a:t>
            </a:fld>
            <a:endParaRPr lang="en-IN" dirty="0"/>
          </a:p>
        </p:txBody>
      </p:sp>
    </p:spTree>
    <p:extLst>
      <p:ext uri="{BB962C8B-B14F-4D97-AF65-F5344CB8AC3E}">
        <p14:creationId xmlns:p14="http://schemas.microsoft.com/office/powerpoint/2010/main" val="213246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1DE9B1-7AB6-40CA-9E75-61F69DC2D4DC}" type="datetimeFigureOut">
              <a:rPr lang="en-IN" smtClean="0"/>
              <a:t>11-04-2023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3BCA61-CDD4-4163-89EB-DFFC3DBB5E7E}" type="slidenum">
              <a:rPr lang="en-IN" smtClean="0"/>
              <a:t>‹#›</a:t>
            </a:fld>
            <a:endParaRPr lang="en-IN" dirty="0"/>
          </a:p>
        </p:txBody>
      </p:sp>
    </p:spTree>
    <p:extLst>
      <p:ext uri="{BB962C8B-B14F-4D97-AF65-F5344CB8AC3E}">
        <p14:creationId xmlns:p14="http://schemas.microsoft.com/office/powerpoint/2010/main" val="4099984546"/>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C0205-C2BA-4AAA-99AF-696C44118E04}"/>
              </a:ext>
            </a:extLst>
          </p:cNvPr>
          <p:cNvSpPr>
            <a:spLocks noGrp="1"/>
          </p:cNvSpPr>
          <p:nvPr>
            <p:ph type="title"/>
          </p:nvPr>
        </p:nvSpPr>
        <p:spPr>
          <a:xfrm>
            <a:off x="831850" y="397773"/>
            <a:ext cx="10515600" cy="3031227"/>
          </a:xfrm>
        </p:spPr>
        <p:txBody>
          <a:bodyPr>
            <a:normAutofit/>
          </a:bodyPr>
          <a:lstStyle/>
          <a:p>
            <a:pPr algn="ctr"/>
            <a:r>
              <a:rPr lang="en-IN" dirty="0"/>
              <a:t>INTERNSHIP PROJECT ON JAVA </a:t>
            </a:r>
            <a:br>
              <a:rPr lang="en-IN" dirty="0"/>
            </a:br>
            <a:r>
              <a:rPr lang="en-IN" dirty="0"/>
              <a:t>DATABASE CONNECTIVITY </a:t>
            </a:r>
            <a:br>
              <a:rPr lang="en-IN" dirty="0"/>
            </a:br>
            <a:br>
              <a:rPr lang="en-IN" dirty="0"/>
            </a:br>
            <a:r>
              <a:rPr lang="en-IN" sz="3000" dirty="0"/>
              <a:t>TOPIC:</a:t>
            </a:r>
            <a:br>
              <a:rPr lang="en-IN" dirty="0"/>
            </a:br>
            <a:r>
              <a:rPr lang="en-IN" sz="3000" dirty="0"/>
              <a:t>“EMPLOYEE MANAGEMENT SYSTEM”</a:t>
            </a:r>
          </a:p>
        </p:txBody>
      </p:sp>
      <p:sp>
        <p:nvSpPr>
          <p:cNvPr id="6" name="Text Placeholder 5">
            <a:extLst>
              <a:ext uri="{FF2B5EF4-FFF2-40B4-BE49-F238E27FC236}">
                <a16:creationId xmlns:a16="http://schemas.microsoft.com/office/drawing/2014/main" id="{473722AE-6A97-4B39-8F16-EA3595B80F96}"/>
              </a:ext>
            </a:extLst>
          </p:cNvPr>
          <p:cNvSpPr>
            <a:spLocks noGrp="1"/>
          </p:cNvSpPr>
          <p:nvPr>
            <p:ph type="body" idx="1"/>
          </p:nvPr>
        </p:nvSpPr>
        <p:spPr>
          <a:xfrm>
            <a:off x="7209182" y="4253949"/>
            <a:ext cx="4138268" cy="1835702"/>
          </a:xfrm>
        </p:spPr>
        <p:txBody>
          <a:bodyPr>
            <a:normAutofit/>
          </a:bodyPr>
          <a:lstStyle/>
          <a:p>
            <a:r>
              <a:rPr lang="en-IN" dirty="0"/>
              <a:t>NAME: NAVANEETH N</a:t>
            </a:r>
          </a:p>
          <a:p>
            <a:r>
              <a:rPr lang="en-IN" dirty="0"/>
              <a:t>USN    : 1RN21CS098</a:t>
            </a:r>
          </a:p>
          <a:p>
            <a:r>
              <a:rPr lang="en-IN" dirty="0"/>
              <a:t>3</a:t>
            </a:r>
            <a:r>
              <a:rPr lang="en-IN" baseline="30000" dirty="0"/>
              <a:t>rd</a:t>
            </a:r>
            <a:r>
              <a:rPr lang="en-IN" dirty="0"/>
              <a:t> SEMESTER</a:t>
            </a:r>
          </a:p>
          <a:p>
            <a:r>
              <a:rPr lang="en-IN" dirty="0"/>
              <a:t>CSE-B</a:t>
            </a:r>
          </a:p>
        </p:txBody>
      </p:sp>
    </p:spTree>
    <p:extLst>
      <p:ext uri="{BB962C8B-B14F-4D97-AF65-F5344CB8AC3E}">
        <p14:creationId xmlns:p14="http://schemas.microsoft.com/office/powerpoint/2010/main" val="390651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61BE-16BC-4190-B847-A2084C8870DA}"/>
              </a:ext>
            </a:extLst>
          </p:cNvPr>
          <p:cNvSpPr>
            <a:spLocks noGrp="1"/>
          </p:cNvSpPr>
          <p:nvPr>
            <p:ph type="title"/>
          </p:nvPr>
        </p:nvSpPr>
        <p:spPr>
          <a:xfrm>
            <a:off x="861391" y="365760"/>
            <a:ext cx="10093121" cy="840188"/>
          </a:xfrm>
        </p:spPr>
        <p:txBody>
          <a:bodyPr>
            <a:normAutofit/>
          </a:bodyPr>
          <a:lstStyle/>
          <a:p>
            <a:r>
              <a:rPr lang="en-IN" sz="3200" dirty="0">
                <a:cs typeface="Calibri" panose="020F0502020204030204" pitchFamily="34" charset="0"/>
              </a:rPr>
              <a:t>INTRODUCTION</a:t>
            </a:r>
          </a:p>
        </p:txBody>
      </p:sp>
      <p:sp>
        <p:nvSpPr>
          <p:cNvPr id="3" name="Content Placeholder 2">
            <a:extLst>
              <a:ext uri="{FF2B5EF4-FFF2-40B4-BE49-F238E27FC236}">
                <a16:creationId xmlns:a16="http://schemas.microsoft.com/office/drawing/2014/main" id="{5E70F906-57F5-416B-A20D-6B4BE8CC0A91}"/>
              </a:ext>
            </a:extLst>
          </p:cNvPr>
          <p:cNvSpPr>
            <a:spLocks noGrp="1"/>
          </p:cNvSpPr>
          <p:nvPr>
            <p:ph idx="1"/>
          </p:nvPr>
        </p:nvSpPr>
        <p:spPr>
          <a:xfrm>
            <a:off x="861391" y="1364974"/>
            <a:ext cx="10093121" cy="4815163"/>
          </a:xfrm>
        </p:spPr>
        <p:txBody>
          <a:bodyPr/>
          <a:lstStyle/>
          <a:p>
            <a:pPr>
              <a:lnSpc>
                <a:spcPct val="150000"/>
              </a:lnSpc>
            </a:pPr>
            <a:r>
              <a:rPr lang="en-US" dirty="0"/>
              <a:t>The project ”Employee Management System” deals with handling the employee details and suggesting them a better tax regime to move into. </a:t>
            </a:r>
          </a:p>
          <a:p>
            <a:pPr>
              <a:lnSpc>
                <a:spcPct val="150000"/>
              </a:lnSpc>
            </a:pPr>
            <a:r>
              <a:rPr lang="en-US" dirty="0"/>
              <a:t>The system is built using Java, JDBC server and SQL to validate an employee’s details.</a:t>
            </a:r>
          </a:p>
          <a:p>
            <a:pPr>
              <a:lnSpc>
                <a:spcPct val="150000"/>
              </a:lnSpc>
            </a:pPr>
            <a:r>
              <a:rPr lang="en-US" dirty="0"/>
              <a:t>After the introduction of the new tax regime it has been difficult for the employees to choose the tax regime in which they pay minimum amount of tax.</a:t>
            </a:r>
          </a:p>
          <a:p>
            <a:pPr>
              <a:lnSpc>
                <a:spcPct val="150000"/>
              </a:lnSpc>
            </a:pPr>
            <a:r>
              <a:rPr lang="en-US" dirty="0"/>
              <a:t>Even though in the new tax regime there is no tax to be paid until the annual income of Rs.7,50,000, it can be disadvantageous once the salary rises above Rs 7,50,000. And it is also not feasible to change the tax regimes every financial year. </a:t>
            </a:r>
          </a:p>
          <a:p>
            <a:pPr>
              <a:lnSpc>
                <a:spcPct val="150000"/>
              </a:lnSpc>
            </a:pPr>
            <a:r>
              <a:rPr lang="en-US" dirty="0"/>
              <a:t>Considering all of them our main intention is to suggest the employee a better tax regime in which the tax to be paid is minimum.</a:t>
            </a:r>
            <a:endParaRPr lang="en-IN" dirty="0"/>
          </a:p>
        </p:txBody>
      </p:sp>
    </p:spTree>
    <p:extLst>
      <p:ext uri="{BB962C8B-B14F-4D97-AF65-F5344CB8AC3E}">
        <p14:creationId xmlns:p14="http://schemas.microsoft.com/office/powerpoint/2010/main" val="201173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331D0A-A535-4F51-957C-9DE656DE105D}"/>
              </a:ext>
            </a:extLst>
          </p:cNvPr>
          <p:cNvSpPr txBox="1">
            <a:spLocks/>
          </p:cNvSpPr>
          <p:nvPr/>
        </p:nvSpPr>
        <p:spPr>
          <a:xfrm>
            <a:off x="861391" y="365760"/>
            <a:ext cx="10093121" cy="84018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cs typeface="Calibri" panose="020F0502020204030204" pitchFamily="34" charset="0"/>
              </a:rPr>
              <a:t>REQUIREMENT ANALYSIS</a:t>
            </a:r>
          </a:p>
        </p:txBody>
      </p:sp>
      <p:sp>
        <p:nvSpPr>
          <p:cNvPr id="5" name="Content Placeholder 2">
            <a:extLst>
              <a:ext uri="{FF2B5EF4-FFF2-40B4-BE49-F238E27FC236}">
                <a16:creationId xmlns:a16="http://schemas.microsoft.com/office/drawing/2014/main" id="{A9156CA9-8F74-45FF-87BD-EE17AD6C9BA9}"/>
              </a:ext>
            </a:extLst>
          </p:cNvPr>
          <p:cNvSpPr txBox="1">
            <a:spLocks/>
          </p:cNvSpPr>
          <p:nvPr/>
        </p:nvSpPr>
        <p:spPr>
          <a:xfrm>
            <a:off x="861391" y="1205948"/>
            <a:ext cx="10093121" cy="52611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IN" u="sng" dirty="0"/>
              <a:t>Hardware Requirements</a:t>
            </a:r>
            <a:r>
              <a:rPr lang="en-IN" dirty="0"/>
              <a:t>:</a:t>
            </a:r>
          </a:p>
          <a:p>
            <a:pPr marL="0" indent="0">
              <a:lnSpc>
                <a:spcPct val="150000"/>
              </a:lnSpc>
              <a:buNone/>
            </a:pPr>
            <a:r>
              <a:rPr lang="en-IN" dirty="0"/>
              <a:t>	</a:t>
            </a:r>
            <a:r>
              <a:rPr lang="en-US" dirty="0"/>
              <a:t>The Hardware requirements are very minimal and the program can be run on most of the machines.</a:t>
            </a:r>
          </a:p>
          <a:p>
            <a:pPr marL="0" indent="0">
              <a:lnSpc>
                <a:spcPct val="150000"/>
              </a:lnSpc>
              <a:buNone/>
            </a:pPr>
            <a:endParaRPr lang="en-US" dirty="0"/>
          </a:p>
          <a:p>
            <a:pPr marL="0" indent="0">
              <a:lnSpc>
                <a:spcPct val="150000"/>
              </a:lnSpc>
              <a:buNone/>
            </a:pPr>
            <a:endParaRPr lang="en-US" dirty="0"/>
          </a:p>
          <a:p>
            <a:pPr marL="0" indent="0">
              <a:lnSpc>
                <a:spcPct val="150000"/>
              </a:lnSpc>
              <a:buNone/>
            </a:pPr>
            <a:r>
              <a:rPr lang="en-US" u="sng" dirty="0"/>
              <a:t>Software Requirements</a:t>
            </a:r>
            <a:r>
              <a:rPr lang="en-US" dirty="0"/>
              <a:t>:</a:t>
            </a:r>
          </a:p>
          <a:p>
            <a:pPr marL="0" indent="0">
              <a:lnSpc>
                <a:spcPct val="150000"/>
              </a:lnSpc>
              <a:buNone/>
            </a:pPr>
            <a:r>
              <a:rPr lang="en-US" dirty="0"/>
              <a:t>	The software requirements are description of features and functionalities of the system.</a:t>
            </a:r>
          </a:p>
          <a:p>
            <a:pPr marL="0" indent="0">
              <a:lnSpc>
                <a:spcPct val="150000"/>
              </a:lnSpc>
              <a:buNone/>
            </a:pPr>
            <a:endParaRPr lang="en-US" dirty="0"/>
          </a:p>
          <a:p>
            <a:pPr marL="0" indent="0">
              <a:lnSpc>
                <a:spcPct val="150000"/>
              </a:lnSpc>
              <a:buNone/>
            </a:pPr>
            <a:endParaRPr lang="en-IN" dirty="0"/>
          </a:p>
          <a:p>
            <a:pPr marL="0" indent="0" algn="ctr">
              <a:lnSpc>
                <a:spcPct val="150000"/>
              </a:lnSpc>
              <a:buNone/>
            </a:pPr>
            <a:r>
              <a:rPr lang="en-IN" dirty="0"/>
              <a:t>	</a:t>
            </a:r>
          </a:p>
        </p:txBody>
      </p:sp>
      <p:pic>
        <p:nvPicPr>
          <p:cNvPr id="7" name="Picture 6">
            <a:extLst>
              <a:ext uri="{FF2B5EF4-FFF2-40B4-BE49-F238E27FC236}">
                <a16:creationId xmlns:a16="http://schemas.microsoft.com/office/drawing/2014/main" id="{82799B26-C92A-4565-8BB3-2D5FB21AC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084" y="2276186"/>
            <a:ext cx="5747799" cy="1370068"/>
          </a:xfrm>
          <a:prstGeom prst="rect">
            <a:avLst/>
          </a:prstGeom>
        </p:spPr>
      </p:pic>
      <p:pic>
        <p:nvPicPr>
          <p:cNvPr id="9" name="Picture 8">
            <a:extLst>
              <a:ext uri="{FF2B5EF4-FFF2-40B4-BE49-F238E27FC236}">
                <a16:creationId xmlns:a16="http://schemas.microsoft.com/office/drawing/2014/main" id="{5C891D73-B627-4973-B392-A51B14F84F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683" y="4991037"/>
            <a:ext cx="5580600" cy="1322029"/>
          </a:xfrm>
          <a:prstGeom prst="rect">
            <a:avLst/>
          </a:prstGeom>
        </p:spPr>
      </p:pic>
    </p:spTree>
    <p:extLst>
      <p:ext uri="{BB962C8B-B14F-4D97-AF65-F5344CB8AC3E}">
        <p14:creationId xmlns:p14="http://schemas.microsoft.com/office/powerpoint/2010/main" val="102189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77BCCD-C512-4AD7-891E-69EF646EBB15}"/>
              </a:ext>
            </a:extLst>
          </p:cNvPr>
          <p:cNvSpPr>
            <a:spLocks noGrp="1"/>
          </p:cNvSpPr>
          <p:nvPr>
            <p:ph type="title"/>
          </p:nvPr>
        </p:nvSpPr>
        <p:spPr>
          <a:xfrm>
            <a:off x="861391" y="365760"/>
            <a:ext cx="10093121" cy="840188"/>
          </a:xfrm>
        </p:spPr>
        <p:txBody>
          <a:bodyPr>
            <a:normAutofit/>
          </a:bodyPr>
          <a:lstStyle/>
          <a:p>
            <a:r>
              <a:rPr lang="en-IN" sz="3200" dirty="0">
                <a:cs typeface="Calibri" panose="020F0502020204030204" pitchFamily="34" charset="0"/>
              </a:rPr>
              <a:t>FUNCTIONAL AND NON FUNCTIONAL REQUIREMENTS</a:t>
            </a:r>
          </a:p>
        </p:txBody>
      </p:sp>
      <p:sp>
        <p:nvSpPr>
          <p:cNvPr id="5" name="Content Placeholder 2">
            <a:extLst>
              <a:ext uri="{FF2B5EF4-FFF2-40B4-BE49-F238E27FC236}">
                <a16:creationId xmlns:a16="http://schemas.microsoft.com/office/drawing/2014/main" id="{52FF5D63-AE24-4C8B-8873-230CC32F57C2}"/>
              </a:ext>
            </a:extLst>
          </p:cNvPr>
          <p:cNvSpPr>
            <a:spLocks noGrp="1"/>
          </p:cNvSpPr>
          <p:nvPr>
            <p:ph idx="1"/>
          </p:nvPr>
        </p:nvSpPr>
        <p:spPr>
          <a:xfrm>
            <a:off x="861390" y="1444487"/>
            <a:ext cx="10093121" cy="5168348"/>
          </a:xfrm>
        </p:spPr>
        <p:txBody>
          <a:bodyPr/>
          <a:lstStyle/>
          <a:p>
            <a:pPr marL="0" indent="0">
              <a:lnSpc>
                <a:spcPct val="150000"/>
              </a:lnSpc>
              <a:buNone/>
            </a:pPr>
            <a:r>
              <a:rPr lang="en-IN" u="sng" dirty="0"/>
              <a:t>Functional Requirements</a:t>
            </a:r>
            <a:r>
              <a:rPr lang="en-IN" dirty="0"/>
              <a:t>:</a:t>
            </a:r>
          </a:p>
          <a:p>
            <a:pPr>
              <a:lnSpc>
                <a:spcPct val="150000"/>
              </a:lnSpc>
            </a:pPr>
            <a:r>
              <a:rPr lang="en-IN" dirty="0"/>
              <a:t>Employee details Validation: </a:t>
            </a:r>
            <a:r>
              <a:rPr lang="en-US" dirty="0"/>
              <a:t>The system should be able to validate employee details. It should check the salary and deductions of each employee for accuracy</a:t>
            </a:r>
            <a:r>
              <a:rPr lang="en-IN" dirty="0"/>
              <a:t> .</a:t>
            </a:r>
          </a:p>
          <a:p>
            <a:pPr>
              <a:lnSpc>
                <a:spcPct val="150000"/>
              </a:lnSpc>
            </a:pPr>
            <a:r>
              <a:rPr lang="en-US" dirty="0"/>
              <a:t>Employee Details Storage: The system should be able to store employee details in a MySQL database. It should ensure that the records are stored securely. </a:t>
            </a:r>
          </a:p>
          <a:p>
            <a:pPr>
              <a:lnSpc>
                <a:spcPct val="150000"/>
              </a:lnSpc>
            </a:pPr>
            <a:r>
              <a:rPr lang="en-US" dirty="0"/>
              <a:t>CRUD Operations: The system should implement the CRUD (Create, Read, Update, Delete) operations for employee details. Users should be able to add, view, update and delete an employee detail. </a:t>
            </a:r>
            <a:endParaRPr lang="en-IN" dirty="0"/>
          </a:p>
        </p:txBody>
      </p:sp>
    </p:spTree>
    <p:extLst>
      <p:ext uri="{BB962C8B-B14F-4D97-AF65-F5344CB8AC3E}">
        <p14:creationId xmlns:p14="http://schemas.microsoft.com/office/powerpoint/2010/main" val="380513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8B8F62B-F4F3-4F6E-A321-A26A96BFE86A}"/>
              </a:ext>
            </a:extLst>
          </p:cNvPr>
          <p:cNvSpPr>
            <a:spLocks noGrp="1"/>
          </p:cNvSpPr>
          <p:nvPr>
            <p:ph idx="1"/>
          </p:nvPr>
        </p:nvSpPr>
        <p:spPr>
          <a:xfrm>
            <a:off x="861390" y="384313"/>
            <a:ext cx="10151167" cy="6228522"/>
          </a:xfrm>
        </p:spPr>
        <p:txBody>
          <a:bodyPr/>
          <a:lstStyle/>
          <a:p>
            <a:pPr marL="0" indent="0">
              <a:lnSpc>
                <a:spcPct val="150000"/>
              </a:lnSpc>
              <a:buNone/>
            </a:pPr>
            <a:r>
              <a:rPr lang="en-IN" u="sng" dirty="0"/>
              <a:t>Non-Functional Requirements</a:t>
            </a:r>
            <a:r>
              <a:rPr lang="en-IN" dirty="0"/>
              <a:t>:</a:t>
            </a:r>
          </a:p>
          <a:p>
            <a:pPr>
              <a:lnSpc>
                <a:spcPct val="150000"/>
              </a:lnSpc>
            </a:pPr>
            <a:r>
              <a:rPr lang="en-US" dirty="0"/>
              <a:t>Security: The system should be secure and protect the employee details from unauthorized access and misuse. </a:t>
            </a:r>
          </a:p>
          <a:p>
            <a:pPr>
              <a:lnSpc>
                <a:spcPct val="150000"/>
              </a:lnSpc>
            </a:pPr>
            <a:r>
              <a:rPr lang="en-US" dirty="0"/>
              <a:t>Performance: The system should perform efficiently, with minimal delays in any processing. It should be able to handle a large number of employee records without affecting the system’s performance. </a:t>
            </a:r>
          </a:p>
          <a:p>
            <a:pPr>
              <a:lnSpc>
                <a:spcPct val="150000"/>
              </a:lnSpc>
            </a:pPr>
            <a:r>
              <a:rPr lang="en-US" dirty="0"/>
              <a:t>Scalability: The system should be scalable as per the requirements and be able to handle an increasing number of records as the business grows.</a:t>
            </a:r>
          </a:p>
          <a:p>
            <a:pPr>
              <a:lnSpc>
                <a:spcPct val="150000"/>
              </a:lnSpc>
            </a:pPr>
            <a:r>
              <a:rPr lang="en-US" dirty="0"/>
              <a:t>Usability: The system should be easy to use and navigate. Users should be able to understand and use the system without extensive training. </a:t>
            </a:r>
          </a:p>
          <a:p>
            <a:pPr>
              <a:lnSpc>
                <a:spcPct val="150000"/>
              </a:lnSpc>
            </a:pPr>
            <a:r>
              <a:rPr lang="en-US" dirty="0"/>
              <a:t>Reliability: The system should be reliable and available 24/7. It should have backup and recovery mechanisms in place to ensure that the records are not lost in case of system failures. </a:t>
            </a:r>
            <a:endParaRPr lang="en-IN" dirty="0"/>
          </a:p>
        </p:txBody>
      </p:sp>
    </p:spTree>
    <p:extLst>
      <p:ext uri="{BB962C8B-B14F-4D97-AF65-F5344CB8AC3E}">
        <p14:creationId xmlns:p14="http://schemas.microsoft.com/office/powerpoint/2010/main" val="228980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1D3721-2D2F-4F59-98FF-B6153DD5D6E0}"/>
              </a:ext>
            </a:extLst>
          </p:cNvPr>
          <p:cNvSpPr>
            <a:spLocks noGrp="1"/>
          </p:cNvSpPr>
          <p:nvPr>
            <p:ph type="title"/>
          </p:nvPr>
        </p:nvSpPr>
        <p:spPr>
          <a:xfrm>
            <a:off x="861391" y="365760"/>
            <a:ext cx="10093121" cy="840188"/>
          </a:xfrm>
        </p:spPr>
        <p:txBody>
          <a:bodyPr>
            <a:normAutofit/>
          </a:bodyPr>
          <a:lstStyle/>
          <a:p>
            <a:r>
              <a:rPr lang="en-IN" sz="3200" dirty="0">
                <a:cs typeface="Calibri" panose="020F0502020204030204" pitchFamily="34" charset="0"/>
              </a:rPr>
              <a:t>DESIGN AND METHODOLGY</a:t>
            </a:r>
          </a:p>
        </p:txBody>
      </p:sp>
      <p:sp>
        <p:nvSpPr>
          <p:cNvPr id="5" name="Content Placeholder 2">
            <a:extLst>
              <a:ext uri="{FF2B5EF4-FFF2-40B4-BE49-F238E27FC236}">
                <a16:creationId xmlns:a16="http://schemas.microsoft.com/office/drawing/2014/main" id="{5AE930DD-A3B9-4549-8F8C-D6EBC4FD6334}"/>
              </a:ext>
            </a:extLst>
          </p:cNvPr>
          <p:cNvSpPr>
            <a:spLocks noGrp="1"/>
          </p:cNvSpPr>
          <p:nvPr>
            <p:ph idx="1"/>
          </p:nvPr>
        </p:nvSpPr>
        <p:spPr>
          <a:xfrm>
            <a:off x="861390" y="1033670"/>
            <a:ext cx="10257184" cy="5579165"/>
          </a:xfrm>
        </p:spPr>
        <p:txBody>
          <a:bodyPr>
            <a:normAutofit lnSpcReduction="10000"/>
          </a:bodyPr>
          <a:lstStyle/>
          <a:p>
            <a:pPr>
              <a:lnSpc>
                <a:spcPct val="150000"/>
              </a:lnSpc>
            </a:pPr>
            <a:r>
              <a:rPr lang="en-IN" dirty="0"/>
              <a:t>The program mainly consists of 5 modules namely: Main class, Class JDBC Connection, Class Employee, Employee Interface and Class for Employee Implementation.</a:t>
            </a:r>
          </a:p>
          <a:p>
            <a:pPr>
              <a:lnSpc>
                <a:spcPct val="150000"/>
              </a:lnSpc>
            </a:pPr>
            <a:r>
              <a:rPr lang="en-IN" dirty="0"/>
              <a:t>In the main class, initially the menu is displayed which asks the user his interest of operation.</a:t>
            </a:r>
          </a:p>
          <a:p>
            <a:pPr>
              <a:lnSpc>
                <a:spcPct val="150000"/>
              </a:lnSpc>
            </a:pPr>
            <a:r>
              <a:rPr lang="en-US" dirty="0"/>
              <a:t>The class DBConnection mainly helps in connecting to our MySQL server and our program thereby creating the connectivity bridge for accessing the database through our source code.</a:t>
            </a:r>
          </a:p>
          <a:p>
            <a:pPr>
              <a:lnSpc>
                <a:spcPct val="150000"/>
              </a:lnSpc>
            </a:pPr>
            <a:r>
              <a:rPr lang="en-US" dirty="0"/>
              <a:t>The class Employee consists of a constructor to initialize the attributes mentioned specific to the employees. It also has getters and setters used to access and assign these attributes during the computations.</a:t>
            </a:r>
          </a:p>
          <a:p>
            <a:pPr>
              <a:lnSpc>
                <a:spcPct val="150000"/>
              </a:lnSpc>
            </a:pPr>
            <a:r>
              <a:rPr lang="en-US" dirty="0"/>
              <a:t>The interface EmployeeIntr is created which specifies all the methods required for the operations to be performed and are declared here.</a:t>
            </a:r>
          </a:p>
          <a:p>
            <a:pPr>
              <a:lnSpc>
                <a:spcPct val="150000"/>
              </a:lnSpc>
            </a:pPr>
            <a:r>
              <a:rPr lang="en-US" dirty="0"/>
              <a:t>The class EmployeeImpl basically contains all the definitions of the methods declared in the above mentioned interface.</a:t>
            </a:r>
            <a:endParaRPr lang="en-IN" dirty="0"/>
          </a:p>
        </p:txBody>
      </p:sp>
    </p:spTree>
    <p:extLst>
      <p:ext uri="{BB962C8B-B14F-4D97-AF65-F5344CB8AC3E}">
        <p14:creationId xmlns:p14="http://schemas.microsoft.com/office/powerpoint/2010/main" val="149359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099FA86-AE7B-45CB-9A77-2322866417DB}"/>
              </a:ext>
            </a:extLst>
          </p:cNvPr>
          <p:cNvSpPr>
            <a:spLocks noGrp="1"/>
          </p:cNvSpPr>
          <p:nvPr>
            <p:ph type="body" idx="1"/>
          </p:nvPr>
        </p:nvSpPr>
        <p:spPr>
          <a:xfrm>
            <a:off x="87840" y="3015985"/>
            <a:ext cx="5232429" cy="576262"/>
          </a:xfrm>
        </p:spPr>
        <p:txBody>
          <a:bodyPr/>
          <a:lstStyle/>
          <a:p>
            <a:pPr algn="ctr"/>
            <a:r>
              <a:rPr lang="en-IN" sz="1800" dirty="0"/>
              <a:t>Inserting a record through the console</a:t>
            </a:r>
          </a:p>
        </p:txBody>
      </p:sp>
      <p:pic>
        <p:nvPicPr>
          <p:cNvPr id="15" name="Content Placeholder 14">
            <a:extLst>
              <a:ext uri="{FF2B5EF4-FFF2-40B4-BE49-F238E27FC236}">
                <a16:creationId xmlns:a16="http://schemas.microsoft.com/office/drawing/2014/main" id="{FBE6CB69-DD1A-46E5-848D-B0AA4899548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7840" y="0"/>
            <a:ext cx="6174314" cy="3304116"/>
          </a:xfrm>
        </p:spPr>
      </p:pic>
      <p:sp>
        <p:nvSpPr>
          <p:cNvPr id="12" name="Text Placeholder 11">
            <a:extLst>
              <a:ext uri="{FF2B5EF4-FFF2-40B4-BE49-F238E27FC236}">
                <a16:creationId xmlns:a16="http://schemas.microsoft.com/office/drawing/2014/main" id="{5CE20862-664E-4BEF-8B25-1BEEEAEA4F3C}"/>
              </a:ext>
            </a:extLst>
          </p:cNvPr>
          <p:cNvSpPr>
            <a:spLocks noGrp="1"/>
          </p:cNvSpPr>
          <p:nvPr>
            <p:ph type="body" sz="quarter" idx="3"/>
          </p:nvPr>
        </p:nvSpPr>
        <p:spPr>
          <a:xfrm>
            <a:off x="6670769" y="2727854"/>
            <a:ext cx="5433391" cy="576262"/>
          </a:xfrm>
        </p:spPr>
        <p:txBody>
          <a:bodyPr/>
          <a:lstStyle/>
          <a:p>
            <a:r>
              <a:rPr lang="en-IN" sz="1800" dirty="0"/>
              <a:t>The database updated in MySQL Workbench</a:t>
            </a:r>
          </a:p>
        </p:txBody>
      </p:sp>
      <p:pic>
        <p:nvPicPr>
          <p:cNvPr id="17" name="Content Placeholder 16">
            <a:extLst>
              <a:ext uri="{FF2B5EF4-FFF2-40B4-BE49-F238E27FC236}">
                <a16:creationId xmlns:a16="http://schemas.microsoft.com/office/drawing/2014/main" id="{5E9080AE-AE87-45F4-AD70-F7935F40E35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473033" y="3304117"/>
            <a:ext cx="6659267" cy="3553884"/>
          </a:xfrm>
        </p:spPr>
      </p:pic>
    </p:spTree>
    <p:extLst>
      <p:ext uri="{BB962C8B-B14F-4D97-AF65-F5344CB8AC3E}">
        <p14:creationId xmlns:p14="http://schemas.microsoft.com/office/powerpoint/2010/main" val="306326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8A2AA3-B6C2-4FFA-9420-274C67A0DC3E}"/>
              </a:ext>
            </a:extLst>
          </p:cNvPr>
          <p:cNvSpPr>
            <a:spLocks noGrp="1"/>
          </p:cNvSpPr>
          <p:nvPr>
            <p:ph type="title"/>
          </p:nvPr>
        </p:nvSpPr>
        <p:spPr>
          <a:xfrm>
            <a:off x="861391" y="365760"/>
            <a:ext cx="10093121" cy="840188"/>
          </a:xfrm>
        </p:spPr>
        <p:txBody>
          <a:bodyPr>
            <a:normAutofit/>
          </a:bodyPr>
          <a:lstStyle/>
          <a:p>
            <a:r>
              <a:rPr lang="en-IN" sz="3200" dirty="0">
                <a:cs typeface="Calibri" panose="020F0502020204030204" pitchFamily="34" charset="0"/>
              </a:rPr>
              <a:t>CONCLUSION AND FUTURE ENHANCEMENTS</a:t>
            </a:r>
          </a:p>
        </p:txBody>
      </p:sp>
      <p:sp>
        <p:nvSpPr>
          <p:cNvPr id="5" name="Content Placeholder 2">
            <a:extLst>
              <a:ext uri="{FF2B5EF4-FFF2-40B4-BE49-F238E27FC236}">
                <a16:creationId xmlns:a16="http://schemas.microsoft.com/office/drawing/2014/main" id="{766E9957-B44B-42C6-9B26-65920B9DACE6}"/>
              </a:ext>
            </a:extLst>
          </p:cNvPr>
          <p:cNvSpPr>
            <a:spLocks noGrp="1"/>
          </p:cNvSpPr>
          <p:nvPr>
            <p:ph idx="1"/>
          </p:nvPr>
        </p:nvSpPr>
        <p:spPr>
          <a:xfrm>
            <a:off x="861391" y="1364974"/>
            <a:ext cx="10093121" cy="4815163"/>
          </a:xfrm>
        </p:spPr>
        <p:txBody>
          <a:bodyPr/>
          <a:lstStyle/>
          <a:p>
            <a:pPr>
              <a:lnSpc>
                <a:spcPct val="150000"/>
              </a:lnSpc>
            </a:pPr>
            <a:r>
              <a:rPr lang="en-US" dirty="0"/>
              <a:t>The employee management system was developed using an iterative and incremental software development methodology. The development process was divided into multiple phase including requirements gathering an employee, design, implementation and testing. </a:t>
            </a:r>
          </a:p>
          <a:p>
            <a:pPr>
              <a:lnSpc>
                <a:spcPct val="150000"/>
              </a:lnSpc>
            </a:pPr>
            <a:r>
              <a:rPr lang="en-US" dirty="0"/>
              <a:t>Coming to the future enhancements on this project, we further look up to consider each and every forms of deductions individually so that it gives an extra edge and more accuracy in choosing a better tax regime to the employee.</a:t>
            </a:r>
          </a:p>
          <a:p>
            <a:pPr>
              <a:lnSpc>
                <a:spcPct val="150000"/>
              </a:lnSpc>
            </a:pPr>
            <a:r>
              <a:rPr lang="en-US" dirty="0"/>
              <a:t>Adding a front-end application for this project for the better user experience are also being looked up. </a:t>
            </a:r>
            <a:endParaRPr lang="en-IN" dirty="0"/>
          </a:p>
        </p:txBody>
      </p:sp>
    </p:spTree>
    <p:extLst>
      <p:ext uri="{BB962C8B-B14F-4D97-AF65-F5344CB8AC3E}">
        <p14:creationId xmlns:p14="http://schemas.microsoft.com/office/powerpoint/2010/main" val="2730476325"/>
      </p:ext>
    </p:extLst>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884</TotalTime>
  <Words>720</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INTERNSHIP PROJECT ON JAVA  DATABASE CONNECTIVITY   TOPIC: “EMPLOYEE MANAGEMENT SYSTEM”</vt:lpstr>
      <vt:lpstr>INTRODUCTION</vt:lpstr>
      <vt:lpstr>PowerPoint Presentation</vt:lpstr>
      <vt:lpstr>FUNCTIONAL AND NON FUNCTIONAL REQUIREMENTS</vt:lpstr>
      <vt:lpstr>PowerPoint Presentation</vt:lpstr>
      <vt:lpstr>DESIGN AND METHODOLGY</vt:lpstr>
      <vt:lpstr>PowerPoint Presentation</vt:lpstr>
      <vt:lpstr>CONCLUSION AND 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ON JAVA DATABASE CONNECTIVITY </dc:title>
  <dc:creator>NARENDRA</dc:creator>
  <cp:lastModifiedBy>NARENDRA</cp:lastModifiedBy>
  <cp:revision>9</cp:revision>
  <dcterms:created xsi:type="dcterms:W3CDTF">2023-04-11T11:38:39Z</dcterms:created>
  <dcterms:modified xsi:type="dcterms:W3CDTF">2023-04-12T04:03:44Z</dcterms:modified>
</cp:coreProperties>
</file>