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mo" panose="020B0604020202020204" charset="0"/>
      <p:regular r:id="rId16"/>
    </p:embeddedFont>
    <p:embeddedFont>
      <p:font typeface="Arimo Bold" panose="020B0604020202020204" charset="0"/>
      <p:regular r:id="rId17"/>
    </p:embeddedFont>
    <p:embeddedFont>
      <p:font typeface="Doulos" panose="020B0604020202020204" charset="0"/>
      <p:regular r:id="rId18"/>
    </p:embeddedFont>
    <p:embeddedFont>
      <p:font typeface="Times New Roman Bold" panose="02020803070505020304" pitchFamily="18" charset="0"/>
      <p:regular r:id="rId19"/>
      <p:bold r:id="rId20"/>
    </p:embeddedFont>
    <p:embeddedFont>
      <p:font typeface="TT Rounds Condensed" panose="020B0604020202020204" charset="0"/>
      <p:regular r:id="rId21"/>
    </p:embeddedFont>
    <p:embeddedFont>
      <p:font typeface="TT Rounds Condensed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51/itmconf/20203203018"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3417315" y="3186438"/>
            <a:ext cx="11704320" cy="779115"/>
          </a:xfrm>
          <a:prstGeom prst="rect">
            <a:avLst/>
          </a:prstGeom>
        </p:spPr>
        <p:txBody>
          <a:bodyPr lIns="0" tIns="0" rIns="0" bIns="0" rtlCol="0" anchor="t">
            <a:spAutoFit/>
          </a:bodyPr>
          <a:lstStyle/>
          <a:p>
            <a:pPr algn="ctr">
              <a:lnSpc>
                <a:spcPts val="5040"/>
              </a:lnSpc>
            </a:pPr>
            <a:r>
              <a:rPr lang="en-US" sz="4200" b="1">
                <a:solidFill>
                  <a:srgbClr val="002060"/>
                </a:solidFill>
                <a:latin typeface="Times New Roman Bold"/>
                <a:ea typeface="Times New Roman Bold"/>
                <a:cs typeface="Times New Roman Bold"/>
                <a:sym typeface="Times New Roman Bold"/>
              </a:rPr>
              <a:t> Project Presentation -21CSP76 </a:t>
            </a:r>
          </a:p>
        </p:txBody>
      </p:sp>
      <p:sp>
        <p:nvSpPr>
          <p:cNvPr id="4" name="TextBox 4"/>
          <p:cNvSpPr txBox="1"/>
          <p:nvPr/>
        </p:nvSpPr>
        <p:spPr>
          <a:xfrm>
            <a:off x="2938850" y="4398366"/>
            <a:ext cx="13418820" cy="619125"/>
          </a:xfrm>
          <a:prstGeom prst="rect">
            <a:avLst/>
          </a:prstGeom>
        </p:spPr>
        <p:txBody>
          <a:bodyPr lIns="0" tIns="0" rIns="0" bIns="0" rtlCol="0" anchor="t">
            <a:spAutoFit/>
          </a:bodyPr>
          <a:lstStyle/>
          <a:p>
            <a:pPr algn="ctr">
              <a:lnSpc>
                <a:spcPts val="4320"/>
              </a:lnSpc>
            </a:pPr>
            <a:r>
              <a:rPr lang="en-US" sz="3600" b="1">
                <a:solidFill>
                  <a:srgbClr val="C00000"/>
                </a:solidFill>
                <a:latin typeface="Times New Roman Bold"/>
                <a:ea typeface="Times New Roman Bold"/>
                <a:cs typeface="Times New Roman Bold"/>
                <a:sym typeface="Times New Roman Bold"/>
              </a:rPr>
              <a:t>Online Voting System using Blockchain</a:t>
            </a:r>
          </a:p>
        </p:txBody>
      </p:sp>
      <p:sp>
        <p:nvSpPr>
          <p:cNvPr id="5" name="TextBox 5"/>
          <p:cNvSpPr txBox="1"/>
          <p:nvPr/>
        </p:nvSpPr>
        <p:spPr>
          <a:xfrm>
            <a:off x="2017678" y="1325130"/>
            <a:ext cx="14503592" cy="1524387"/>
          </a:xfrm>
          <a:prstGeom prst="rect">
            <a:avLst/>
          </a:prstGeom>
        </p:spPr>
        <p:txBody>
          <a:bodyPr lIns="0" tIns="0" rIns="0" bIns="0" rtlCol="0" anchor="t">
            <a:spAutoFit/>
          </a:bodyPr>
          <a:lstStyle/>
          <a:p>
            <a:pPr algn="ctr">
              <a:lnSpc>
                <a:spcPts val="5759"/>
              </a:lnSpc>
            </a:pPr>
            <a:r>
              <a:rPr lang="en-US" sz="4800" spc="-37">
                <a:solidFill>
                  <a:srgbClr val="002060"/>
                </a:solidFill>
                <a:latin typeface="Doulos"/>
                <a:ea typeface="Doulos"/>
                <a:cs typeface="Doulos"/>
                <a:sym typeface="Doulos"/>
              </a:rPr>
              <a:t>RNS INSTITUTE OF TECHNOLOGY</a:t>
            </a:r>
          </a:p>
          <a:p>
            <a:pPr algn="ctr">
              <a:lnSpc>
                <a:spcPts val="5759"/>
              </a:lnSpc>
            </a:pPr>
            <a:r>
              <a:rPr lang="en-US" sz="4800" spc="-37">
                <a:solidFill>
                  <a:srgbClr val="C00000"/>
                </a:solidFill>
                <a:latin typeface="Doulos"/>
                <a:ea typeface="Doulos"/>
                <a:cs typeface="Doulos"/>
                <a:sym typeface="Doulos"/>
              </a:rPr>
              <a:t>Department of Computer Science &amp; Engineering</a:t>
            </a:r>
          </a:p>
        </p:txBody>
      </p:sp>
      <p:sp>
        <p:nvSpPr>
          <p:cNvPr id="6" name="TextBox 6"/>
          <p:cNvSpPr txBox="1"/>
          <p:nvPr/>
        </p:nvSpPr>
        <p:spPr>
          <a:xfrm>
            <a:off x="845563" y="6154463"/>
            <a:ext cx="7016015" cy="3257550"/>
          </a:xfrm>
          <a:prstGeom prst="rect">
            <a:avLst/>
          </a:prstGeom>
        </p:spPr>
        <p:txBody>
          <a:bodyPr lIns="0" tIns="0" rIns="0" bIns="0" rtlCol="0" anchor="t">
            <a:spAutoFit/>
          </a:bodyPr>
          <a:lstStyle/>
          <a:p>
            <a:pPr algn="ctr">
              <a:lnSpc>
                <a:spcPts val="4320"/>
              </a:lnSpc>
            </a:pPr>
            <a:r>
              <a:rPr lang="en-US" sz="3600" u="sng" spc="-25">
                <a:solidFill>
                  <a:srgbClr val="002060"/>
                </a:solidFill>
                <a:latin typeface="Doulos"/>
                <a:ea typeface="Doulos"/>
                <a:cs typeface="Doulos"/>
                <a:sym typeface="Doulos"/>
              </a:rPr>
              <a:t>Student Names:</a:t>
            </a:r>
          </a:p>
          <a:p>
            <a:pPr algn="ctr">
              <a:lnSpc>
                <a:spcPts val="4320"/>
              </a:lnSpc>
            </a:pPr>
            <a:endParaRPr lang="en-US" sz="3600" u="sng" spc="-25">
              <a:solidFill>
                <a:srgbClr val="002060"/>
              </a:solidFill>
              <a:latin typeface="Doulos"/>
              <a:ea typeface="Doulos"/>
              <a:cs typeface="Doulos"/>
              <a:sym typeface="Doulos"/>
            </a:endParaRPr>
          </a:p>
          <a:p>
            <a:pPr algn="ctr">
              <a:lnSpc>
                <a:spcPts val="4320"/>
              </a:lnSpc>
            </a:pPr>
            <a:r>
              <a:rPr lang="en-US" sz="3600" spc="-28">
                <a:solidFill>
                  <a:srgbClr val="002060"/>
                </a:solidFill>
                <a:latin typeface="Doulos"/>
                <a:ea typeface="Doulos"/>
                <a:cs typeface="Doulos"/>
                <a:sym typeface="Doulos"/>
              </a:rPr>
              <a:t>Navaneeth N         :</a:t>
            </a:r>
            <a:r>
              <a:rPr lang="en-US" sz="3600" spc="-28">
                <a:solidFill>
                  <a:srgbClr val="C00000"/>
                </a:solidFill>
                <a:latin typeface="Doulos"/>
                <a:ea typeface="Doulos"/>
                <a:cs typeface="Doulos"/>
                <a:sym typeface="Doulos"/>
              </a:rPr>
              <a:t>1RN21CS098</a:t>
            </a:r>
          </a:p>
          <a:p>
            <a:pPr algn="ctr">
              <a:lnSpc>
                <a:spcPts val="4320"/>
              </a:lnSpc>
            </a:pPr>
            <a:r>
              <a:rPr lang="en-US" sz="3600" spc="-28">
                <a:solidFill>
                  <a:srgbClr val="002060"/>
                </a:solidFill>
                <a:latin typeface="Doulos"/>
                <a:ea typeface="Doulos"/>
                <a:cs typeface="Doulos"/>
                <a:sym typeface="Doulos"/>
              </a:rPr>
              <a:t>Prarthana R          :</a:t>
            </a:r>
            <a:r>
              <a:rPr lang="en-US" sz="3600" spc="-28">
                <a:solidFill>
                  <a:srgbClr val="C00000"/>
                </a:solidFill>
                <a:latin typeface="Doulos"/>
                <a:ea typeface="Doulos"/>
                <a:cs typeface="Doulos"/>
                <a:sym typeface="Doulos"/>
              </a:rPr>
              <a:t>1RN21CS111</a:t>
            </a:r>
          </a:p>
          <a:p>
            <a:pPr algn="ctr">
              <a:lnSpc>
                <a:spcPts val="4320"/>
              </a:lnSpc>
            </a:pPr>
            <a:r>
              <a:rPr lang="en-US" sz="3600" spc="-28">
                <a:solidFill>
                  <a:srgbClr val="002060"/>
                </a:solidFill>
                <a:latin typeface="Doulos"/>
                <a:ea typeface="Doulos"/>
                <a:cs typeface="Doulos"/>
                <a:sym typeface="Doulos"/>
              </a:rPr>
              <a:t>Rahul G Athreyas  :</a:t>
            </a:r>
            <a:r>
              <a:rPr lang="en-US" sz="3600" spc="-28">
                <a:solidFill>
                  <a:srgbClr val="C00000"/>
                </a:solidFill>
                <a:latin typeface="Doulos"/>
                <a:ea typeface="Doulos"/>
                <a:cs typeface="Doulos"/>
                <a:sym typeface="Doulos"/>
              </a:rPr>
              <a:t>1RN21CS118</a:t>
            </a:r>
          </a:p>
          <a:p>
            <a:pPr algn="ctr">
              <a:lnSpc>
                <a:spcPts val="4320"/>
              </a:lnSpc>
            </a:pPr>
            <a:endParaRPr lang="en-US" sz="3600" spc="-28">
              <a:solidFill>
                <a:srgbClr val="C00000"/>
              </a:solidFill>
              <a:latin typeface="Doulos"/>
              <a:ea typeface="Doulos"/>
              <a:cs typeface="Doulos"/>
              <a:sym typeface="Doulos"/>
            </a:endParaRPr>
          </a:p>
        </p:txBody>
      </p:sp>
      <p:sp>
        <p:nvSpPr>
          <p:cNvPr id="7" name="TextBox 7"/>
          <p:cNvSpPr txBox="1"/>
          <p:nvPr/>
        </p:nvSpPr>
        <p:spPr>
          <a:xfrm>
            <a:off x="11500499" y="6154463"/>
            <a:ext cx="6181715" cy="2714625"/>
          </a:xfrm>
          <a:prstGeom prst="rect">
            <a:avLst/>
          </a:prstGeom>
        </p:spPr>
        <p:txBody>
          <a:bodyPr lIns="0" tIns="0" rIns="0" bIns="0" rtlCol="0" anchor="t">
            <a:spAutoFit/>
          </a:bodyPr>
          <a:lstStyle/>
          <a:p>
            <a:pPr algn="ctr">
              <a:lnSpc>
                <a:spcPts val="4320"/>
              </a:lnSpc>
            </a:pPr>
            <a:r>
              <a:rPr lang="en-US" sz="3600" u="sng" spc="-25">
                <a:solidFill>
                  <a:srgbClr val="002060"/>
                </a:solidFill>
                <a:latin typeface="Doulos"/>
                <a:ea typeface="Doulos"/>
                <a:cs typeface="Doulos"/>
                <a:sym typeface="Doulos"/>
              </a:rPr>
              <a:t>Guide Name:</a:t>
            </a:r>
          </a:p>
          <a:p>
            <a:pPr algn="ctr">
              <a:lnSpc>
                <a:spcPts val="4320"/>
              </a:lnSpc>
            </a:pPr>
            <a:endParaRPr lang="en-US" sz="3600" u="sng" spc="-25">
              <a:solidFill>
                <a:srgbClr val="002060"/>
              </a:solidFill>
              <a:latin typeface="Doulos"/>
              <a:ea typeface="Doulos"/>
              <a:cs typeface="Doulos"/>
              <a:sym typeface="Doulos"/>
            </a:endParaRPr>
          </a:p>
          <a:p>
            <a:pPr algn="ctr">
              <a:lnSpc>
                <a:spcPts val="4320"/>
              </a:lnSpc>
            </a:pPr>
            <a:r>
              <a:rPr lang="en-US" sz="3600" spc="-28">
                <a:solidFill>
                  <a:srgbClr val="002060"/>
                </a:solidFill>
                <a:latin typeface="Doulos"/>
                <a:ea typeface="Doulos"/>
                <a:cs typeface="Doulos"/>
                <a:sym typeface="Doulos"/>
              </a:rPr>
              <a:t>Ranjith V</a:t>
            </a:r>
          </a:p>
          <a:p>
            <a:pPr algn="ctr">
              <a:lnSpc>
                <a:spcPts val="4320"/>
              </a:lnSpc>
            </a:pPr>
            <a:r>
              <a:rPr lang="en-US" sz="3600" spc="-28">
                <a:solidFill>
                  <a:srgbClr val="002060"/>
                </a:solidFill>
                <a:latin typeface="Doulos"/>
                <a:ea typeface="Doulos"/>
                <a:cs typeface="Doulos"/>
                <a:sym typeface="Doulos"/>
              </a:rPr>
              <a:t>Assistant Professor</a:t>
            </a:r>
          </a:p>
          <a:p>
            <a:pPr algn="ctr">
              <a:lnSpc>
                <a:spcPts val="4320"/>
              </a:lnSpc>
            </a:pPr>
            <a:r>
              <a:rPr lang="en-US" sz="3600" spc="-28">
                <a:solidFill>
                  <a:srgbClr val="002060"/>
                </a:solidFill>
                <a:latin typeface="Doulos"/>
                <a:ea typeface="Doulos"/>
                <a:cs typeface="Doulos"/>
                <a:sym typeface="Doulos"/>
              </a:rPr>
              <a:t>Dept. of CSE, RNSIT</a:t>
            </a:r>
          </a:p>
        </p:txBody>
      </p:sp>
      <p:sp>
        <p:nvSpPr>
          <p:cNvPr id="8" name="TextBox 8"/>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1</a:t>
            </a:r>
          </a:p>
        </p:txBody>
      </p:sp>
      <p:sp>
        <p:nvSpPr>
          <p:cNvPr id="9" name="Freeform 9"/>
          <p:cNvSpPr/>
          <p:nvPr/>
        </p:nvSpPr>
        <p:spPr>
          <a:xfrm>
            <a:off x="342266" y="467102"/>
            <a:ext cx="1890757" cy="2023722"/>
          </a:xfrm>
          <a:custGeom>
            <a:avLst/>
            <a:gdLst/>
            <a:ahLst/>
            <a:cxnLst/>
            <a:rect l="l" t="t" r="r" b="b"/>
            <a:pathLst>
              <a:path w="1890757" h="2023722">
                <a:moveTo>
                  <a:pt x="0" y="0"/>
                </a:moveTo>
                <a:lnTo>
                  <a:pt x="1890757" y="0"/>
                </a:lnTo>
                <a:lnTo>
                  <a:pt x="1890757" y="2023722"/>
                </a:lnTo>
                <a:lnTo>
                  <a:pt x="0" y="2023722"/>
                </a:lnTo>
                <a:lnTo>
                  <a:pt x="0" y="0"/>
                </a:lnTo>
                <a:close/>
              </a:path>
            </a:pathLst>
          </a:custGeom>
          <a:blipFill>
            <a:blip r:embed="rId3"/>
            <a:stretch>
              <a:fillRect r="-38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87809"/>
            <a:ext cx="3157871" cy="799191"/>
          </a:xfrm>
          <a:custGeom>
            <a:avLst/>
            <a:gdLst/>
            <a:ahLst/>
            <a:cxnLst/>
            <a:rect l="l" t="t" r="r" b="b"/>
            <a:pathLst>
              <a:path w="3157871" h="799191">
                <a:moveTo>
                  <a:pt x="0" y="0"/>
                </a:moveTo>
                <a:lnTo>
                  <a:pt x="3157871" y="0"/>
                </a:lnTo>
                <a:lnTo>
                  <a:pt x="3157871" y="799191"/>
                </a:lnTo>
                <a:lnTo>
                  <a:pt x="0" y="799191"/>
                </a:lnTo>
                <a:lnTo>
                  <a:pt x="0" y="0"/>
                </a:lnTo>
                <a:close/>
              </a:path>
            </a:pathLst>
          </a:custGeom>
          <a:blipFill>
            <a:blip r:embed="rId2"/>
            <a:stretch>
              <a:fillRect t="-6865" b="-6865"/>
            </a:stretch>
          </a:blipFill>
        </p:spPr>
      </p:sp>
      <p:sp>
        <p:nvSpPr>
          <p:cNvPr id="3" name="TextBox 3"/>
          <p:cNvSpPr txBox="1"/>
          <p:nvPr/>
        </p:nvSpPr>
        <p:spPr>
          <a:xfrm>
            <a:off x="0" y="-28575"/>
            <a:ext cx="18128932" cy="847725"/>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User requirements</a:t>
            </a:r>
          </a:p>
        </p:txBody>
      </p:sp>
      <p:sp>
        <p:nvSpPr>
          <p:cNvPr id="4" name="TextBox 4"/>
          <p:cNvSpPr txBox="1"/>
          <p:nvPr/>
        </p:nvSpPr>
        <p:spPr>
          <a:xfrm>
            <a:off x="948690" y="1765214"/>
            <a:ext cx="16390620" cy="4183380"/>
          </a:xfrm>
          <a:prstGeom prst="rect">
            <a:avLst/>
          </a:prstGeom>
        </p:spPr>
        <p:txBody>
          <a:bodyPr lIns="0" tIns="0" rIns="0" bIns="0" rtlCol="0" anchor="t">
            <a:spAutoFit/>
          </a:bodyPr>
          <a:lstStyle/>
          <a:p>
            <a:pPr marL="561022" lvl="1" indent="-280511" algn="just">
              <a:lnSpc>
                <a:spcPts val="5579"/>
              </a:lnSpc>
              <a:buFont typeface="Arial"/>
              <a:buChar char="•"/>
            </a:pPr>
            <a:r>
              <a:rPr lang="en-US" sz="3099">
                <a:solidFill>
                  <a:srgbClr val="002060"/>
                </a:solidFill>
                <a:latin typeface="Arimo"/>
                <a:ea typeface="Arimo"/>
                <a:cs typeface="Arimo"/>
                <a:sym typeface="Arimo"/>
              </a:rPr>
              <a:t>Voter Experience: Voters should easily register, authenticate, and cast their votes via a user-friendly interface with immediate confirmation.  </a:t>
            </a:r>
          </a:p>
          <a:p>
            <a:pPr marL="561022" lvl="1" indent="-280511" algn="just">
              <a:lnSpc>
                <a:spcPts val="5579"/>
              </a:lnSpc>
              <a:buFont typeface="Arial"/>
              <a:buChar char="•"/>
            </a:pPr>
            <a:r>
              <a:rPr lang="en-US" sz="3099">
                <a:solidFill>
                  <a:srgbClr val="002060"/>
                </a:solidFill>
                <a:latin typeface="Arimo"/>
                <a:ea typeface="Arimo"/>
                <a:cs typeface="Arimo"/>
                <a:sym typeface="Arimo"/>
              </a:rPr>
              <a:t>Transparency: Provide real-time updates on election status and results, allowing voters to verify their vote was counted.  </a:t>
            </a:r>
          </a:p>
          <a:p>
            <a:pPr marL="561022" lvl="1" indent="-280511" algn="just">
              <a:lnSpc>
                <a:spcPts val="5579"/>
              </a:lnSpc>
              <a:buFont typeface="Arial"/>
              <a:buChar char="•"/>
            </a:pPr>
            <a:r>
              <a:rPr lang="en-US" sz="3099">
                <a:solidFill>
                  <a:srgbClr val="002060"/>
                </a:solidFill>
                <a:latin typeface="Arimo"/>
                <a:ea typeface="Arimo"/>
                <a:cs typeface="Arimo"/>
                <a:sym typeface="Arimo"/>
              </a:rPr>
              <a:t>Security: Ensure voters feel confident their votes are secure, private, and tamper-proof. This is achieved by hashing their passwords</a:t>
            </a:r>
          </a:p>
        </p:txBody>
      </p:sp>
      <p:sp>
        <p:nvSpPr>
          <p:cNvPr id="5" name="TextBox 5"/>
          <p:cNvSpPr txBox="1"/>
          <p:nvPr/>
        </p:nvSpPr>
        <p:spPr>
          <a:xfrm>
            <a:off x="13086873" y="993497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4" y="345759"/>
            <a:ext cx="18128932" cy="934614"/>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IMPLEMENTATION</a:t>
            </a:r>
            <a:r>
              <a:rPr lang="en-US" sz="5400">
                <a:solidFill>
                  <a:srgbClr val="1F4E79"/>
                </a:solidFill>
                <a:latin typeface="Arimo"/>
                <a:ea typeface="Arimo"/>
                <a:cs typeface="Arimo"/>
                <a:sym typeface="Arimo"/>
              </a:rPr>
              <a:t> </a:t>
            </a:r>
          </a:p>
        </p:txBody>
      </p:sp>
      <p:sp>
        <p:nvSpPr>
          <p:cNvPr id="4" name="TextBox 4"/>
          <p:cNvSpPr txBox="1"/>
          <p:nvPr/>
        </p:nvSpPr>
        <p:spPr>
          <a:xfrm>
            <a:off x="948690" y="1472566"/>
            <a:ext cx="16390620" cy="6297930"/>
          </a:xfrm>
          <a:prstGeom prst="rect">
            <a:avLst/>
          </a:prstGeom>
        </p:spPr>
        <p:txBody>
          <a:bodyPr lIns="0" tIns="0" rIns="0" bIns="0" rtlCol="0" anchor="t">
            <a:spAutoFit/>
          </a:bodyPr>
          <a:lstStyle/>
          <a:p>
            <a:pPr algn="just">
              <a:lnSpc>
                <a:spcPts val="5579"/>
              </a:lnSpc>
            </a:pPr>
            <a:endParaRPr/>
          </a:p>
          <a:p>
            <a:pPr marL="561022" lvl="1" indent="-280511" algn="just">
              <a:lnSpc>
                <a:spcPts val="5579"/>
              </a:lnSpc>
              <a:buFont typeface="Arial"/>
              <a:buChar char="•"/>
            </a:pPr>
            <a:r>
              <a:rPr lang="en-US" sz="3099">
                <a:solidFill>
                  <a:srgbClr val="002060"/>
                </a:solidFill>
                <a:latin typeface="Arimo"/>
                <a:ea typeface="Arimo"/>
                <a:cs typeface="Arimo"/>
                <a:sym typeface="Arimo"/>
              </a:rPr>
              <a:t>Decentralized System: Utilizes blockchain to store immutable votes securely.</a:t>
            </a:r>
          </a:p>
          <a:p>
            <a:pPr marL="561022" lvl="1" indent="-280511" algn="just">
              <a:lnSpc>
                <a:spcPts val="5579"/>
              </a:lnSpc>
              <a:buFont typeface="Arial"/>
              <a:buChar char="•"/>
            </a:pPr>
            <a:r>
              <a:rPr lang="en-US" sz="3099">
                <a:solidFill>
                  <a:srgbClr val="002060"/>
                </a:solidFill>
                <a:latin typeface="Arimo"/>
                <a:ea typeface="Arimo"/>
                <a:cs typeface="Arimo"/>
                <a:sym typeface="Arimo"/>
              </a:rPr>
              <a:t>MERN Stack Frontend: Provides a responsive, user-friendly interface for voters.</a:t>
            </a:r>
          </a:p>
          <a:p>
            <a:pPr marL="561022" lvl="1" indent="-280511" algn="just">
              <a:lnSpc>
                <a:spcPts val="5579"/>
              </a:lnSpc>
              <a:buFont typeface="Arial"/>
              <a:buChar char="•"/>
            </a:pPr>
            <a:r>
              <a:rPr lang="en-US" sz="3099">
                <a:solidFill>
                  <a:srgbClr val="002060"/>
                </a:solidFill>
                <a:latin typeface="Arimo"/>
                <a:ea typeface="Arimo"/>
                <a:cs typeface="Arimo"/>
                <a:sym typeface="Arimo"/>
              </a:rPr>
              <a:t>Blockchain Integration: Ensures vote integrity and prevents tampering or unauthorized access.</a:t>
            </a:r>
          </a:p>
          <a:p>
            <a:pPr marL="561022" lvl="1" indent="-280511" algn="just">
              <a:lnSpc>
                <a:spcPts val="5579"/>
              </a:lnSpc>
              <a:buFont typeface="Arial"/>
              <a:buChar char="•"/>
            </a:pPr>
            <a:r>
              <a:rPr lang="en-US" sz="3099">
                <a:solidFill>
                  <a:srgbClr val="002060"/>
                </a:solidFill>
                <a:latin typeface="Arimo"/>
                <a:ea typeface="Arimo"/>
                <a:cs typeface="Arimo"/>
                <a:sym typeface="Arimo"/>
              </a:rPr>
              <a:t>Real-Time Monitoring: Offers live election updates and result tracking through the system.</a:t>
            </a:r>
          </a:p>
          <a:p>
            <a:pPr marL="561022" lvl="1" indent="-280511" algn="just">
              <a:lnSpc>
                <a:spcPts val="5579"/>
              </a:lnSpc>
              <a:buFont typeface="Arial"/>
              <a:buChar char="•"/>
            </a:pPr>
            <a:r>
              <a:rPr lang="en-US" sz="3099">
                <a:solidFill>
                  <a:srgbClr val="002060"/>
                </a:solidFill>
                <a:latin typeface="Arimo"/>
                <a:ea typeface="Arimo"/>
                <a:cs typeface="Arimo"/>
                <a:sym typeface="Arimo"/>
              </a:rPr>
              <a:t>Scalability: Designed to handle large voter numbers with minimal performance degradation.</a:t>
            </a:r>
          </a:p>
          <a:p>
            <a:pPr marL="561022" lvl="1" indent="-280511" algn="just">
              <a:lnSpc>
                <a:spcPts val="5579"/>
              </a:lnSpc>
            </a:pPr>
            <a:endParaRPr lang="en-US" sz="3099">
              <a:solidFill>
                <a:srgbClr val="002060"/>
              </a:solidFill>
              <a:latin typeface="Arimo"/>
              <a:ea typeface="Arimo"/>
              <a:cs typeface="Arimo"/>
              <a:sym typeface="Arimo"/>
            </a:endParaRP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7</a:t>
            </a:r>
          </a:p>
        </p:txBody>
      </p:sp>
      <p:sp>
        <p:nvSpPr>
          <p:cNvPr id="6" name="TextBox 6"/>
          <p:cNvSpPr txBox="1"/>
          <p:nvPr/>
        </p:nvSpPr>
        <p:spPr>
          <a:xfrm>
            <a:off x="3417315" y="97984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0" y="477164"/>
            <a:ext cx="18128932" cy="1666875"/>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Project Workflow and Technology</a:t>
            </a:r>
          </a:p>
          <a:p>
            <a:pPr algn="ctr">
              <a:lnSpc>
                <a:spcPts val="6480"/>
              </a:lnSpc>
            </a:pPr>
            <a:endParaRPr lang="en-US" sz="5400" b="1">
              <a:solidFill>
                <a:srgbClr val="000000"/>
              </a:solidFill>
              <a:latin typeface="Arimo Bold"/>
              <a:ea typeface="Arimo Bold"/>
              <a:cs typeface="Arimo Bold"/>
              <a:sym typeface="Arimo Bold"/>
            </a:endParaRPr>
          </a:p>
        </p:txBody>
      </p:sp>
      <p:sp>
        <p:nvSpPr>
          <p:cNvPr id="4" name="TextBox 4"/>
          <p:cNvSpPr txBox="1"/>
          <p:nvPr/>
        </p:nvSpPr>
        <p:spPr>
          <a:xfrm>
            <a:off x="948690" y="1657350"/>
            <a:ext cx="16390620" cy="4888230"/>
          </a:xfrm>
          <a:prstGeom prst="rect">
            <a:avLst/>
          </a:prstGeom>
        </p:spPr>
        <p:txBody>
          <a:bodyPr lIns="0" tIns="0" rIns="0" bIns="0" rtlCol="0" anchor="t">
            <a:spAutoFit/>
          </a:bodyPr>
          <a:lstStyle/>
          <a:p>
            <a:pPr marL="669289" lvl="1" indent="-334645" algn="just">
              <a:lnSpc>
                <a:spcPts val="5579"/>
              </a:lnSpc>
              <a:buFont typeface="Arial"/>
              <a:buChar char="•"/>
            </a:pPr>
            <a:r>
              <a:rPr lang="en-US" sz="3099">
                <a:solidFill>
                  <a:srgbClr val="002060"/>
                </a:solidFill>
                <a:latin typeface="Arimo"/>
                <a:ea typeface="Arimo"/>
                <a:cs typeface="Arimo"/>
                <a:sym typeface="Arimo"/>
              </a:rPr>
              <a:t>User Authentication: Secure, multi-factor authentication for voter verification.</a:t>
            </a:r>
          </a:p>
          <a:p>
            <a:pPr marL="669289" lvl="1" indent="-334645" algn="just">
              <a:lnSpc>
                <a:spcPts val="5579"/>
              </a:lnSpc>
              <a:buFont typeface="Arial"/>
              <a:buChar char="•"/>
            </a:pPr>
            <a:r>
              <a:rPr lang="en-US" sz="3099">
                <a:solidFill>
                  <a:srgbClr val="002060"/>
                </a:solidFill>
                <a:latin typeface="Arimo"/>
                <a:ea typeface="Arimo"/>
                <a:cs typeface="Arimo"/>
                <a:sym typeface="Arimo"/>
              </a:rPr>
              <a:t>Vote Casting: Encrypted vote submission directly to the blockchain.</a:t>
            </a:r>
          </a:p>
          <a:p>
            <a:pPr marL="669289" lvl="1" indent="-334645" algn="just">
              <a:lnSpc>
                <a:spcPts val="5579"/>
              </a:lnSpc>
              <a:buFont typeface="Arial"/>
              <a:buChar char="•"/>
            </a:pPr>
            <a:r>
              <a:rPr lang="en-US" sz="3099">
                <a:solidFill>
                  <a:srgbClr val="002060"/>
                </a:solidFill>
                <a:latin typeface="Arimo"/>
                <a:ea typeface="Arimo"/>
                <a:cs typeface="Arimo"/>
                <a:sym typeface="Arimo"/>
              </a:rPr>
              <a:t>Vote Counting: Automatic, real-time tallying of votes stored in the blockchain.</a:t>
            </a:r>
          </a:p>
          <a:p>
            <a:pPr marL="669289" lvl="1" indent="-334645" algn="just">
              <a:lnSpc>
                <a:spcPts val="5579"/>
              </a:lnSpc>
              <a:buFont typeface="Arial"/>
              <a:buChar char="•"/>
            </a:pPr>
            <a:r>
              <a:rPr lang="en-US" sz="3099">
                <a:solidFill>
                  <a:srgbClr val="002060"/>
                </a:solidFill>
                <a:latin typeface="Arimo"/>
                <a:ea typeface="Arimo"/>
                <a:cs typeface="Arimo"/>
                <a:sym typeface="Arimo"/>
              </a:rPr>
              <a:t>Result Display: Election results visualized in real-time with charts and graphs.</a:t>
            </a:r>
          </a:p>
          <a:p>
            <a:pPr marL="669289" lvl="1" indent="-334645" algn="just">
              <a:lnSpc>
                <a:spcPts val="5579"/>
              </a:lnSpc>
              <a:buFont typeface="Arial"/>
              <a:buChar char="•"/>
            </a:pPr>
            <a:r>
              <a:rPr lang="en-US" sz="3099">
                <a:solidFill>
                  <a:srgbClr val="002060"/>
                </a:solidFill>
                <a:latin typeface="Arimo"/>
                <a:ea typeface="Arimo"/>
                <a:cs typeface="Arimo"/>
                <a:sym typeface="Arimo"/>
              </a:rPr>
              <a:t>Technology Stack: MERN stack (MongoDB, Express, React, Node.js) combined with blockchain and cryptography for security.</a:t>
            </a:r>
          </a:p>
          <a:p>
            <a:pPr algn="just">
              <a:lnSpc>
                <a:spcPts val="5579"/>
              </a:lnSpc>
            </a:pPr>
            <a:endParaRPr lang="en-US" sz="3099">
              <a:solidFill>
                <a:srgbClr val="002060"/>
              </a:solidFill>
              <a:latin typeface="Arimo"/>
              <a:ea typeface="Arimo"/>
              <a:cs typeface="Arimo"/>
              <a:sym typeface="Arimo"/>
            </a:endParaRP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7</a:t>
            </a:r>
          </a:p>
        </p:txBody>
      </p:sp>
      <p:sp>
        <p:nvSpPr>
          <p:cNvPr id="6" name="TextBox 6"/>
          <p:cNvSpPr txBox="1"/>
          <p:nvPr/>
        </p:nvSpPr>
        <p:spPr>
          <a:xfrm>
            <a:off x="3417315" y="9777161"/>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4" y="345759"/>
            <a:ext cx="18128932" cy="934614"/>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CONCLUSION</a:t>
            </a:r>
          </a:p>
        </p:txBody>
      </p:sp>
      <p:sp>
        <p:nvSpPr>
          <p:cNvPr id="4" name="TextBox 4"/>
          <p:cNvSpPr txBox="1"/>
          <p:nvPr/>
        </p:nvSpPr>
        <p:spPr>
          <a:xfrm>
            <a:off x="595025" y="1089873"/>
            <a:ext cx="17613442" cy="8412480"/>
          </a:xfrm>
          <a:prstGeom prst="rect">
            <a:avLst/>
          </a:prstGeom>
        </p:spPr>
        <p:txBody>
          <a:bodyPr lIns="0" tIns="0" rIns="0" bIns="0" rtlCol="0" anchor="t">
            <a:spAutoFit/>
          </a:bodyPr>
          <a:lstStyle/>
          <a:p>
            <a:pPr algn="just">
              <a:lnSpc>
                <a:spcPts val="5579"/>
              </a:lnSpc>
            </a:pPr>
            <a:r>
              <a:rPr lang="en-US" sz="3099">
                <a:solidFill>
                  <a:srgbClr val="002060"/>
                </a:solidFill>
                <a:latin typeface="Arimo"/>
                <a:ea typeface="Arimo"/>
                <a:cs typeface="Arimo"/>
                <a:sym typeface="Arimo"/>
              </a:rPr>
              <a:t>  </a:t>
            </a:r>
            <a:r>
              <a:rPr lang="en-US" sz="3099" b="1">
                <a:solidFill>
                  <a:srgbClr val="002060"/>
                </a:solidFill>
                <a:latin typeface="Arimo Bold"/>
                <a:ea typeface="Arimo Bold"/>
                <a:cs typeface="Arimo Bold"/>
                <a:sym typeface="Arimo Bold"/>
              </a:rPr>
              <a:t>Conclusion</a:t>
            </a:r>
          </a:p>
          <a:p>
            <a:pPr marL="561022" lvl="1" indent="-280511" algn="just">
              <a:lnSpc>
                <a:spcPts val="5579"/>
              </a:lnSpc>
              <a:buFont typeface="Arial"/>
              <a:buChar char="•"/>
            </a:pPr>
            <a:r>
              <a:rPr lang="en-US" sz="3099">
                <a:solidFill>
                  <a:srgbClr val="002060"/>
                </a:solidFill>
                <a:latin typeface="Arimo"/>
                <a:ea typeface="Arimo"/>
                <a:cs typeface="Arimo"/>
                <a:sym typeface="Arimo"/>
              </a:rPr>
              <a:t>The system combines blockchain and the MERN stack to create a secure, decentralized, and user-friendly e-voting platform.  </a:t>
            </a:r>
          </a:p>
          <a:p>
            <a:pPr marL="561022" lvl="1" indent="-280511" algn="just">
              <a:lnSpc>
                <a:spcPts val="5579"/>
              </a:lnSpc>
              <a:buFont typeface="Arial"/>
              <a:buChar char="•"/>
            </a:pPr>
            <a:r>
              <a:rPr lang="en-US" sz="3099">
                <a:solidFill>
                  <a:srgbClr val="002060"/>
                </a:solidFill>
                <a:latin typeface="Arimo"/>
                <a:ea typeface="Arimo"/>
                <a:cs typeface="Arimo"/>
                <a:sym typeface="Arimo"/>
              </a:rPr>
              <a:t> It addresses key issues like security, transparency, and scalability.</a:t>
            </a:r>
          </a:p>
          <a:p>
            <a:pPr algn="just">
              <a:lnSpc>
                <a:spcPts val="5579"/>
              </a:lnSpc>
            </a:pPr>
            <a:r>
              <a:rPr lang="en-US" sz="3099" b="1">
                <a:solidFill>
                  <a:srgbClr val="002060"/>
                </a:solidFill>
                <a:latin typeface="Arimo Bold"/>
                <a:ea typeface="Arimo Bold"/>
                <a:cs typeface="Arimo Bold"/>
                <a:sym typeface="Arimo Bold"/>
              </a:rPr>
              <a:t>Applications</a:t>
            </a:r>
          </a:p>
          <a:p>
            <a:pPr marL="561022" lvl="1" indent="-280511" algn="just">
              <a:lnSpc>
                <a:spcPts val="5579"/>
              </a:lnSpc>
              <a:buFont typeface="Arial"/>
              <a:buChar char="•"/>
            </a:pPr>
            <a:r>
              <a:rPr lang="en-US" sz="3099">
                <a:solidFill>
                  <a:srgbClr val="002060"/>
                </a:solidFill>
                <a:latin typeface="Arimo"/>
                <a:ea typeface="Arimo"/>
                <a:cs typeface="Arimo"/>
                <a:sym typeface="Arimo"/>
              </a:rPr>
              <a:t>Can be used in government and corporate elections for tamper-proof, trustworthy voting.</a:t>
            </a:r>
          </a:p>
          <a:p>
            <a:pPr algn="just">
              <a:lnSpc>
                <a:spcPts val="5579"/>
              </a:lnSpc>
            </a:pPr>
            <a:r>
              <a:rPr lang="en-US" sz="3099" b="1">
                <a:solidFill>
                  <a:srgbClr val="002060"/>
                </a:solidFill>
                <a:latin typeface="Arimo Bold"/>
                <a:ea typeface="Arimo Bold"/>
                <a:cs typeface="Arimo Bold"/>
                <a:sym typeface="Arimo Bold"/>
              </a:rPr>
              <a:t>Advantages</a:t>
            </a:r>
          </a:p>
          <a:p>
            <a:pPr marL="561022" lvl="1" indent="-280511" algn="just">
              <a:lnSpc>
                <a:spcPts val="5579"/>
              </a:lnSpc>
              <a:buFont typeface="Arial"/>
              <a:buChar char="•"/>
            </a:pPr>
            <a:r>
              <a:rPr lang="en-US" sz="3099">
                <a:solidFill>
                  <a:srgbClr val="002060"/>
                </a:solidFill>
                <a:latin typeface="Arimo"/>
                <a:ea typeface="Arimo"/>
                <a:cs typeface="Arimo"/>
                <a:sym typeface="Arimo"/>
              </a:rPr>
              <a:t>Ensures data integrity, enhances transparency, and supports large-scale elections while protecting voter privacy.</a:t>
            </a:r>
          </a:p>
          <a:p>
            <a:pPr algn="just">
              <a:lnSpc>
                <a:spcPts val="5579"/>
              </a:lnSpc>
            </a:pPr>
            <a:r>
              <a:rPr lang="en-US" sz="3099" b="1">
                <a:solidFill>
                  <a:srgbClr val="002060"/>
                </a:solidFill>
                <a:latin typeface="Arimo Bold"/>
                <a:ea typeface="Arimo Bold"/>
                <a:cs typeface="Arimo Bold"/>
                <a:sym typeface="Arimo Bold"/>
              </a:rPr>
              <a:t>Future Work</a:t>
            </a:r>
          </a:p>
          <a:p>
            <a:pPr marL="561022" lvl="1" indent="-280511" algn="just">
              <a:lnSpc>
                <a:spcPts val="5579"/>
              </a:lnSpc>
              <a:buFont typeface="Arial"/>
              <a:buChar char="•"/>
            </a:pPr>
            <a:r>
              <a:rPr lang="en-US" sz="3099">
                <a:solidFill>
                  <a:srgbClr val="002060"/>
                </a:solidFill>
                <a:latin typeface="Arimo"/>
                <a:ea typeface="Arimo"/>
                <a:cs typeface="Arimo"/>
                <a:sym typeface="Arimo"/>
              </a:rPr>
              <a:t> Improve scalability, mobile compatibility, and integrate advanced cryptography for enhanced security.</a:t>
            </a: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8</a:t>
            </a:r>
          </a:p>
        </p:txBody>
      </p:sp>
      <p:sp>
        <p:nvSpPr>
          <p:cNvPr id="6" name="TextBox 6"/>
          <p:cNvSpPr txBox="1"/>
          <p:nvPr/>
        </p:nvSpPr>
        <p:spPr>
          <a:xfrm>
            <a:off x="3417315" y="9765505"/>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4" y="345759"/>
            <a:ext cx="18128932" cy="934614"/>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REFERENCES</a:t>
            </a:r>
          </a:p>
        </p:txBody>
      </p:sp>
      <p:sp>
        <p:nvSpPr>
          <p:cNvPr id="4" name="TextBox 4"/>
          <p:cNvSpPr txBox="1"/>
          <p:nvPr/>
        </p:nvSpPr>
        <p:spPr>
          <a:xfrm>
            <a:off x="461139" y="1413620"/>
            <a:ext cx="17469698" cy="8873380"/>
          </a:xfrm>
          <a:prstGeom prst="rect">
            <a:avLst/>
          </a:prstGeom>
        </p:spPr>
        <p:txBody>
          <a:bodyPr lIns="0" tIns="0" rIns="0" bIns="0" rtlCol="0" anchor="t">
            <a:spAutoFit/>
          </a:bodyPr>
          <a:lstStyle/>
          <a:p>
            <a:pPr algn="l">
              <a:lnSpc>
                <a:spcPts val="4119"/>
              </a:lnSpc>
            </a:pPr>
            <a:r>
              <a:rPr lang="en-US" sz="2942">
                <a:solidFill>
                  <a:srgbClr val="000000"/>
                </a:solidFill>
                <a:latin typeface="Arimo"/>
                <a:ea typeface="Arimo"/>
                <a:cs typeface="Arimo"/>
                <a:sym typeface="Arimo"/>
              </a:rPr>
              <a:t>1.</a:t>
            </a:r>
            <a:r>
              <a:rPr lang="en-US" sz="2942">
                <a:solidFill>
                  <a:srgbClr val="000000"/>
                </a:solidFill>
                <a:latin typeface="Arimo"/>
                <a:ea typeface="Arimo"/>
                <a:cs typeface="Arimo"/>
                <a:sym typeface="Arimo"/>
                <a:hlinkClick r:id="rId3" tooltip="https://doi.org/10.1051/itmconf/20203203018"/>
              </a:rPr>
              <a:t>Kaliyamurthie, K. P., et al. "Highly secured online voting system over network." Indian Journal of Science and Technology 6.6 (2013): 1-6.</a:t>
            </a:r>
          </a:p>
          <a:p>
            <a:pPr algn="l">
              <a:lnSpc>
                <a:spcPts val="4119"/>
              </a:lnSpc>
            </a:pPr>
            <a:r>
              <a:rPr lang="en-US" sz="2942">
                <a:solidFill>
                  <a:srgbClr val="000000"/>
                </a:solidFill>
                <a:latin typeface="Arimo"/>
                <a:ea typeface="Arimo"/>
                <a:cs typeface="Arimo"/>
                <a:sym typeface="Arimo"/>
              </a:rPr>
              <a:t>2. Jayson Falkner, Ben Galbraith, Romin Irani, Casey Kochmer, Sathya Narayana Panduranga, Krishnaraj </a:t>
            </a:r>
          </a:p>
          <a:p>
            <a:pPr algn="l">
              <a:lnSpc>
                <a:spcPts val="4119"/>
              </a:lnSpc>
            </a:pPr>
            <a:r>
              <a:rPr lang="en-US" sz="2942">
                <a:solidFill>
                  <a:srgbClr val="000000"/>
                </a:solidFill>
                <a:latin typeface="Arimo"/>
                <a:ea typeface="Arimo"/>
                <a:cs typeface="Arimo"/>
                <a:sym typeface="Arimo"/>
              </a:rPr>
              <a:t>3. Perrumal, John Timney, Meeraj Moidoo Kunnumpurath, (2001), Beginning JSP Web Development,Wro</a:t>
            </a:r>
          </a:p>
          <a:p>
            <a:pPr algn="l">
              <a:lnSpc>
                <a:spcPts val="4119"/>
              </a:lnSpc>
            </a:pPr>
            <a:r>
              <a:rPr lang="en-US" sz="2942">
                <a:solidFill>
                  <a:srgbClr val="000000"/>
                </a:solidFill>
                <a:latin typeface="Arimo"/>
                <a:ea typeface="Arimo"/>
                <a:cs typeface="Arimo"/>
                <a:sym typeface="Arimo"/>
              </a:rPr>
              <a:t>4. AbuShanab, E. (2005). Internet Banking in Jordan: The Unified Theory of Acceptance and Use of Technology  (UTAUT) Perspective. A PhD dissertation at Southern Illinois University Carbondale, 2005. Supervisor: John Pearson, SIUC, USA. </a:t>
            </a:r>
          </a:p>
          <a:p>
            <a:pPr algn="l">
              <a:lnSpc>
                <a:spcPts val="4119"/>
              </a:lnSpc>
            </a:pPr>
            <a:r>
              <a:rPr lang="en-US" sz="2942">
                <a:solidFill>
                  <a:srgbClr val="000000"/>
                </a:solidFill>
                <a:latin typeface="Arimo"/>
                <a:ea typeface="Arimo"/>
                <a:cs typeface="Arimo"/>
                <a:sym typeface="Arimo"/>
              </a:rPr>
              <a:t>5. Sos.ca.gov. (2007). Top-to-Bottom Review | California Secretary of State. </a:t>
            </a:r>
          </a:p>
          <a:p>
            <a:pPr algn="l">
              <a:lnSpc>
                <a:spcPts val="4119"/>
              </a:lnSpc>
            </a:pPr>
            <a:r>
              <a:rPr lang="en-US" sz="2942">
                <a:solidFill>
                  <a:srgbClr val="000000"/>
                </a:solidFill>
                <a:latin typeface="Arimo"/>
                <a:ea typeface="Arimo"/>
                <a:cs typeface="Arimo"/>
                <a:sym typeface="Arimo"/>
              </a:rPr>
              <a:t>Available at: http://www.sos.ca.gov/elections/voting-systems/oversight/ top-bottom-review.</a:t>
            </a:r>
          </a:p>
          <a:p>
            <a:pPr algn="l">
              <a:lnSpc>
                <a:spcPts val="4119"/>
              </a:lnSpc>
            </a:pPr>
            <a:r>
              <a:rPr lang="en-US" sz="2942">
                <a:solidFill>
                  <a:srgbClr val="000000"/>
                </a:solidFill>
                <a:latin typeface="Arimo"/>
                <a:ea typeface="Arimo"/>
                <a:cs typeface="Arimo"/>
                <a:sym typeface="Arimo"/>
              </a:rPr>
              <a:t>6. Hjálmarsson, Friðrik Þ., et al. "Blockchain-based e-voting system." 2018 IEEE 11th international conference on cloud computing (CLOUD). IEEE, 2018.</a:t>
            </a:r>
          </a:p>
          <a:p>
            <a:pPr algn="l">
              <a:lnSpc>
                <a:spcPts val="4119"/>
              </a:lnSpc>
            </a:pPr>
            <a:r>
              <a:rPr lang="en-US" sz="2942">
                <a:solidFill>
                  <a:srgbClr val="000000"/>
                </a:solidFill>
                <a:latin typeface="Arimo"/>
                <a:ea typeface="Arimo"/>
                <a:cs typeface="Arimo"/>
                <a:sym typeface="Arimo"/>
              </a:rPr>
              <a:t>7. Patidar, Kriti, and Swapnil Jain. "Decentralized e-voting portal using blockchain." 2019 10th International Conference on Computing, Communication and Networking Technologies (ICCCNT). IEEE, 2019.</a:t>
            </a:r>
          </a:p>
          <a:p>
            <a:pPr algn="l">
              <a:lnSpc>
                <a:spcPts val="4119"/>
              </a:lnSpc>
            </a:pPr>
            <a:endParaRPr lang="en-US" sz="2942">
              <a:solidFill>
                <a:srgbClr val="000000"/>
              </a:solidFill>
              <a:latin typeface="Arimo"/>
              <a:ea typeface="Arimo"/>
              <a:cs typeface="Arimo"/>
              <a:sym typeface="Arimo"/>
            </a:endParaRPr>
          </a:p>
          <a:p>
            <a:pPr algn="l">
              <a:lnSpc>
                <a:spcPts val="4119"/>
              </a:lnSpc>
            </a:pPr>
            <a:endParaRPr lang="en-US" sz="2942">
              <a:solidFill>
                <a:srgbClr val="000000"/>
              </a:solidFill>
              <a:latin typeface="Arimo"/>
              <a:ea typeface="Arimo"/>
              <a:cs typeface="Arimo"/>
              <a:sym typeface="Arimo"/>
            </a:endParaRPr>
          </a:p>
        </p:txBody>
      </p:sp>
      <p:sp>
        <p:nvSpPr>
          <p:cNvPr id="5" name="TextBox 5"/>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93822" y="417195"/>
            <a:ext cx="18100358" cy="794385"/>
          </a:xfrm>
          <a:prstGeom prst="rect">
            <a:avLst/>
          </a:prstGeom>
        </p:spPr>
        <p:txBody>
          <a:bodyPr lIns="0" tIns="0" rIns="0" bIns="0" rtlCol="0" anchor="t">
            <a:spAutoFit/>
          </a:bodyPr>
          <a:lstStyle/>
          <a:p>
            <a:pPr algn="ctr">
              <a:lnSpc>
                <a:spcPts val="5832"/>
              </a:lnSpc>
            </a:pPr>
            <a:r>
              <a:rPr lang="en-US" sz="5400" b="1">
                <a:solidFill>
                  <a:srgbClr val="000000"/>
                </a:solidFill>
                <a:latin typeface="Arimo Bold"/>
                <a:ea typeface="Arimo Bold"/>
                <a:cs typeface="Arimo Bold"/>
                <a:sym typeface="Arimo Bold"/>
              </a:rPr>
              <a:t>AGENDA</a:t>
            </a:r>
          </a:p>
        </p:txBody>
      </p:sp>
      <p:sp>
        <p:nvSpPr>
          <p:cNvPr id="4" name="TextBox 4"/>
          <p:cNvSpPr txBox="1"/>
          <p:nvPr/>
        </p:nvSpPr>
        <p:spPr>
          <a:xfrm>
            <a:off x="1897368" y="1277241"/>
            <a:ext cx="12691044" cy="5200650"/>
          </a:xfrm>
          <a:prstGeom prst="rect">
            <a:avLst/>
          </a:prstGeom>
        </p:spPr>
        <p:txBody>
          <a:bodyPr lIns="0" tIns="0" rIns="0" bIns="0" rtlCol="0" anchor="t">
            <a:spAutoFit/>
          </a:bodyPr>
          <a:lstStyle/>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Introduction.</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Literature Survey.</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Problem Statement &amp; Objectives. </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System Architecture/Block Diagram.</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Functional requirements.</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Implementation. </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Results.</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Conclusion.</a:t>
            </a:r>
          </a:p>
          <a:p>
            <a:pPr marL="561022" lvl="1" indent="-280511" algn="l">
              <a:lnSpc>
                <a:spcPts val="3719"/>
              </a:lnSpc>
              <a:buAutoNum type="arabicPeriod"/>
            </a:pPr>
            <a:r>
              <a:rPr lang="en-US" sz="3099">
                <a:solidFill>
                  <a:srgbClr val="002060"/>
                </a:solidFill>
                <a:latin typeface="Times New Roman"/>
                <a:ea typeface="Times New Roman"/>
                <a:cs typeface="Times New Roman"/>
                <a:sym typeface="Times New Roman"/>
              </a:rPr>
              <a:t>References.</a:t>
            </a:r>
          </a:p>
          <a:p>
            <a:pPr marL="561022" lvl="1" indent="-280511" algn="l">
              <a:lnSpc>
                <a:spcPts val="3719"/>
              </a:lnSpc>
            </a:pPr>
            <a:endParaRPr lang="en-US" sz="3099">
              <a:solidFill>
                <a:srgbClr val="002060"/>
              </a:solidFill>
              <a:latin typeface="Times New Roman"/>
              <a:ea typeface="Times New Roman"/>
              <a:cs typeface="Times New Roman"/>
              <a:sym typeface="Times New Roman"/>
            </a:endParaRPr>
          </a:p>
          <a:p>
            <a:pPr marL="561022" lvl="1" indent="-280511" algn="l">
              <a:lnSpc>
                <a:spcPts val="3719"/>
              </a:lnSpc>
            </a:pPr>
            <a:endParaRPr lang="en-US" sz="3099">
              <a:solidFill>
                <a:srgbClr val="002060"/>
              </a:solidFill>
              <a:latin typeface="Times New Roman"/>
              <a:ea typeface="Times New Roman"/>
              <a:cs typeface="Times New Roman"/>
              <a:sym typeface="Times New Roman"/>
            </a:endParaRP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2</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67375" y="94086"/>
            <a:ext cx="18128932" cy="934614"/>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INTRODUCTION</a:t>
            </a:r>
          </a:p>
        </p:txBody>
      </p:sp>
      <p:sp>
        <p:nvSpPr>
          <p:cNvPr id="4" name="TextBox 4"/>
          <p:cNvSpPr txBox="1"/>
          <p:nvPr/>
        </p:nvSpPr>
        <p:spPr>
          <a:xfrm>
            <a:off x="1028700" y="1611732"/>
            <a:ext cx="16078531" cy="4935855"/>
          </a:xfrm>
          <a:prstGeom prst="rect">
            <a:avLst/>
          </a:prstGeom>
        </p:spPr>
        <p:txBody>
          <a:bodyPr lIns="0" tIns="0" rIns="0" bIns="0" rtlCol="0" anchor="t">
            <a:spAutoFit/>
          </a:bodyPr>
          <a:lstStyle/>
          <a:p>
            <a:pPr marL="561022" lvl="1" indent="-280511" algn="just">
              <a:lnSpc>
                <a:spcPts val="5579"/>
              </a:lnSpc>
              <a:buFont typeface="Arial"/>
              <a:buChar char="•"/>
            </a:pPr>
            <a:r>
              <a:rPr lang="en-US" sz="3099">
                <a:solidFill>
                  <a:srgbClr val="002060"/>
                </a:solidFill>
                <a:latin typeface="Times New Roman"/>
                <a:ea typeface="Times New Roman"/>
                <a:cs typeface="Times New Roman"/>
                <a:sym typeface="Times New Roman"/>
              </a:rPr>
              <a:t>Traditional voting faces errors and tampering; blockchain-based e-voting offers a secure alternative.  </a:t>
            </a:r>
          </a:p>
          <a:p>
            <a:pPr marL="561022" lvl="1" indent="-280511" algn="just">
              <a:lnSpc>
                <a:spcPts val="5579"/>
              </a:lnSpc>
              <a:buFont typeface="Arial"/>
              <a:buChar char="•"/>
            </a:pPr>
            <a:r>
              <a:rPr lang="en-US" sz="3099">
                <a:solidFill>
                  <a:srgbClr val="002060"/>
                </a:solidFill>
                <a:latin typeface="Times New Roman"/>
                <a:ea typeface="Times New Roman"/>
                <a:cs typeface="Times New Roman"/>
                <a:sym typeface="Times New Roman"/>
              </a:rPr>
              <a:t>Blockchain ensures decentralized, tamper-proof, and transparent vote counts.  </a:t>
            </a:r>
          </a:p>
          <a:p>
            <a:pPr marL="561022" lvl="1" indent="-280511" algn="just">
              <a:lnSpc>
                <a:spcPts val="5579"/>
              </a:lnSpc>
              <a:buFont typeface="Arial"/>
              <a:buChar char="•"/>
            </a:pPr>
            <a:r>
              <a:rPr lang="en-US" sz="3099">
                <a:solidFill>
                  <a:srgbClr val="002060"/>
                </a:solidFill>
                <a:latin typeface="Times New Roman"/>
                <a:ea typeface="Times New Roman"/>
                <a:cs typeface="Times New Roman"/>
                <a:sym typeface="Times New Roman"/>
              </a:rPr>
              <a:t>The system leverages the MERN stack to build an efficient web-based e-voting platform.  </a:t>
            </a:r>
          </a:p>
          <a:p>
            <a:pPr marL="561022" lvl="1" indent="-280511" algn="just">
              <a:lnSpc>
                <a:spcPts val="5579"/>
              </a:lnSpc>
              <a:buFont typeface="Arial"/>
              <a:buChar char="•"/>
            </a:pPr>
            <a:r>
              <a:rPr lang="en-US" sz="3099">
                <a:solidFill>
                  <a:srgbClr val="002060"/>
                </a:solidFill>
                <a:latin typeface="Times New Roman"/>
                <a:ea typeface="Times New Roman"/>
                <a:cs typeface="Times New Roman"/>
                <a:sym typeface="Times New Roman"/>
              </a:rPr>
              <a:t>E-voting improves accessibility and reliability through internet technologies.  </a:t>
            </a:r>
          </a:p>
          <a:p>
            <a:pPr marL="669289" lvl="1" indent="-334645" algn="just">
              <a:lnSpc>
                <a:spcPts val="5579"/>
              </a:lnSpc>
              <a:buFont typeface="Arial"/>
              <a:buChar char="•"/>
            </a:pPr>
            <a:r>
              <a:rPr lang="en-US" sz="3099">
                <a:solidFill>
                  <a:srgbClr val="002060"/>
                </a:solidFill>
                <a:latin typeface="Times New Roman"/>
                <a:ea typeface="Times New Roman"/>
                <a:cs typeface="Times New Roman"/>
                <a:sym typeface="Times New Roman"/>
              </a:rPr>
              <a:t>The solution enhances transparency, privacy, and security, addressing traditional voting flaws.</a:t>
            </a: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3</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9534" y="241873"/>
            <a:ext cx="18128932" cy="934614"/>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LITERATURE SURVEY</a:t>
            </a:r>
          </a:p>
        </p:txBody>
      </p:sp>
      <p:sp>
        <p:nvSpPr>
          <p:cNvPr id="3" name="TextBox 3"/>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4</a:t>
            </a:r>
          </a:p>
        </p:txBody>
      </p:sp>
      <p:graphicFrame>
        <p:nvGraphicFramePr>
          <p:cNvPr id="4" name="Table 4"/>
          <p:cNvGraphicFramePr>
            <a:graphicFrameLocks noGrp="1"/>
          </p:cNvGraphicFramePr>
          <p:nvPr/>
        </p:nvGraphicFramePr>
        <p:xfrm>
          <a:off x="687106" y="1028700"/>
          <a:ext cx="16572194" cy="8843893"/>
        </p:xfrm>
        <a:graphic>
          <a:graphicData uri="http://schemas.openxmlformats.org/drawingml/2006/table">
            <a:tbl>
              <a:tblPr/>
              <a:tblGrid>
                <a:gridCol w="3092666">
                  <a:extLst>
                    <a:ext uri="{9D8B030D-6E8A-4147-A177-3AD203B41FA5}">
                      <a16:colId xmlns:a16="http://schemas.microsoft.com/office/drawing/2014/main" val="20000"/>
                    </a:ext>
                  </a:extLst>
                </a:gridCol>
                <a:gridCol w="2384798">
                  <a:extLst>
                    <a:ext uri="{9D8B030D-6E8A-4147-A177-3AD203B41FA5}">
                      <a16:colId xmlns:a16="http://schemas.microsoft.com/office/drawing/2014/main" val="20001"/>
                    </a:ext>
                  </a:extLst>
                </a:gridCol>
                <a:gridCol w="1870129">
                  <a:extLst>
                    <a:ext uri="{9D8B030D-6E8A-4147-A177-3AD203B41FA5}">
                      <a16:colId xmlns:a16="http://schemas.microsoft.com/office/drawing/2014/main" val="20002"/>
                    </a:ext>
                  </a:extLst>
                </a:gridCol>
                <a:gridCol w="3607335">
                  <a:extLst>
                    <a:ext uri="{9D8B030D-6E8A-4147-A177-3AD203B41FA5}">
                      <a16:colId xmlns:a16="http://schemas.microsoft.com/office/drawing/2014/main" val="20003"/>
                    </a:ext>
                  </a:extLst>
                </a:gridCol>
                <a:gridCol w="2738732">
                  <a:extLst>
                    <a:ext uri="{9D8B030D-6E8A-4147-A177-3AD203B41FA5}">
                      <a16:colId xmlns:a16="http://schemas.microsoft.com/office/drawing/2014/main" val="20004"/>
                    </a:ext>
                  </a:extLst>
                </a:gridCol>
                <a:gridCol w="2878534">
                  <a:extLst>
                    <a:ext uri="{9D8B030D-6E8A-4147-A177-3AD203B41FA5}">
                      <a16:colId xmlns:a16="http://schemas.microsoft.com/office/drawing/2014/main" val="20005"/>
                    </a:ext>
                  </a:extLst>
                </a:gridCol>
              </a:tblGrid>
              <a:tr h="1304547">
                <a:tc>
                  <a:txBody>
                    <a:bodyPr/>
                    <a:lstStyle/>
                    <a:p>
                      <a:pPr algn="l">
                        <a:lnSpc>
                          <a:spcPts val="3240"/>
                        </a:lnSpc>
                        <a:defRPr/>
                      </a:pPr>
                      <a:r>
                        <a:rPr lang="en-US" sz="2700" b="1" spc="25">
                          <a:solidFill>
                            <a:srgbClr val="FFFFFF"/>
                          </a:solidFill>
                          <a:latin typeface="TT Rounds Condensed Bold"/>
                          <a:ea typeface="TT Rounds Condensed Bold"/>
                          <a:cs typeface="TT Rounds Condensed Bold"/>
                          <a:sym typeface="TT Rounds Condensed Bold"/>
                        </a:rPr>
                        <a:t>Paper 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spc="25">
                          <a:solidFill>
                            <a:srgbClr val="FFFFFF"/>
                          </a:solidFill>
                          <a:latin typeface="TT Rounds Condensed Bold"/>
                          <a:ea typeface="TT Rounds Condensed Bold"/>
                          <a:cs typeface="TT Rounds Condensed Bold"/>
                          <a:sym typeface="TT Rounds Condensed Bold"/>
                        </a:rPr>
                        <a:t>Authors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spc="25">
                          <a:solidFill>
                            <a:srgbClr val="FFFFFF"/>
                          </a:solidFill>
                          <a:latin typeface="TT Rounds Condensed Bold"/>
                          <a:ea typeface="TT Rounds Condensed Bold"/>
                          <a:cs typeface="TT Rounds Condensed Bold"/>
                          <a:sym typeface="TT Rounds Condensed Bold"/>
                        </a:rPr>
                        <a:t>Year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spc="25">
                          <a:solidFill>
                            <a:srgbClr val="FFFFFF"/>
                          </a:solidFill>
                          <a:latin typeface="TT Rounds Condensed Bold"/>
                          <a:ea typeface="TT Rounds Condensed Bold"/>
                          <a:cs typeface="TT Rounds Condensed Bold"/>
                          <a:sym typeface="TT Rounds Condensed Bold"/>
                        </a:rPr>
                        <a:t>Methodology/ Approach</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spc="25">
                          <a:solidFill>
                            <a:srgbClr val="FFFFFF"/>
                          </a:solidFill>
                          <a:latin typeface="TT Rounds Condensed Bold"/>
                          <a:ea typeface="TT Rounds Condensed Bold"/>
                          <a:cs typeface="TT Rounds Condensed Bold"/>
                          <a:sym typeface="TT Rounds Condensed Bold"/>
                        </a:rPr>
                        <a:t>Advantages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tc>
                  <a:txBody>
                    <a:bodyPr/>
                    <a:lstStyle/>
                    <a:p>
                      <a:pPr algn="l">
                        <a:lnSpc>
                          <a:spcPts val="3240"/>
                        </a:lnSpc>
                        <a:defRPr/>
                      </a:pPr>
                      <a:r>
                        <a:rPr lang="en-US" sz="2700" b="1" spc="25">
                          <a:solidFill>
                            <a:srgbClr val="FFFFFF"/>
                          </a:solidFill>
                          <a:latin typeface="TT Rounds Condensed Bold"/>
                          <a:ea typeface="TT Rounds Condensed Bold"/>
                          <a:cs typeface="TT Rounds Condensed Bold"/>
                          <a:sym typeface="TT Rounds Condensed Bold"/>
                        </a:rPr>
                        <a:t>Disadvantages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310564">
                <a:tc>
                  <a:txBody>
                    <a:bodyPr/>
                    <a:lstStyle/>
                    <a:p>
                      <a:pPr algn="l">
                        <a:lnSpc>
                          <a:spcPts val="2240"/>
                        </a:lnSpc>
                        <a:defRPr/>
                      </a:pPr>
                      <a:r>
                        <a:rPr lang="en-US" sz="1600" b="1">
                          <a:solidFill>
                            <a:srgbClr val="000000"/>
                          </a:solidFill>
                          <a:latin typeface="Arimo Bold"/>
                          <a:ea typeface="Arimo Bold"/>
                          <a:cs typeface="Arimo Bold"/>
                          <a:sym typeface="Arimo Bold"/>
                        </a:rPr>
                        <a:t>Online Voting System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2240"/>
                        </a:lnSpc>
                        <a:defRPr/>
                      </a:pPr>
                      <a:r>
                        <a:rPr lang="en-US" sz="1600">
                          <a:solidFill>
                            <a:srgbClr val="000000"/>
                          </a:solidFill>
                          <a:latin typeface="Arimo"/>
                          <a:ea typeface="Arimo"/>
                          <a:cs typeface="Arimo"/>
                          <a:sym typeface="Arimo"/>
                        </a:rPr>
                        <a:t>Noor Ahmed1 , Prof. Anupama Pattanasetty2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2240"/>
                        </a:lnSpc>
                        <a:defRPr/>
                      </a:pPr>
                      <a:r>
                        <a:rPr lang="en-US" sz="1600">
                          <a:solidFill>
                            <a:srgbClr val="000000"/>
                          </a:solidFill>
                          <a:latin typeface="Arimo"/>
                          <a:ea typeface="Arimo"/>
                          <a:cs typeface="Arimo"/>
                          <a:sym typeface="Arimo"/>
                        </a:rPr>
                        <a:t>2024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Create a secure blockchain voting system using smart contracts and adaptable consensus algorithms.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Enhanced security, transparency, and voter accessibility, alongside efficient processes and immutable records.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Technological barriers, potential disenfranchisement due to the digital divide, and complexity that may confuse voters.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1458110">
                <a:tc>
                  <a:txBody>
                    <a:bodyPr/>
                    <a:lstStyle/>
                    <a:p>
                      <a:pPr algn="l">
                        <a:lnSpc>
                          <a:spcPts val="2240"/>
                        </a:lnSpc>
                        <a:defRPr/>
                      </a:pPr>
                      <a:r>
                        <a:rPr lang="en-US" sz="1600" b="1">
                          <a:solidFill>
                            <a:srgbClr val="000000"/>
                          </a:solidFill>
                          <a:latin typeface="Arimo Bold"/>
                          <a:ea typeface="Arimo Bold"/>
                          <a:cs typeface="Arimo Bold"/>
                          <a:sym typeface="Arimo Bold"/>
                        </a:rPr>
                        <a:t>BlockchainEnabledOnline-VotingSystem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2240"/>
                        </a:lnSpc>
                        <a:defRPr/>
                      </a:pPr>
                      <a:r>
                        <a:rPr lang="en-US" sz="1600">
                          <a:solidFill>
                            <a:srgbClr val="000000"/>
                          </a:solidFill>
                          <a:latin typeface="Arimo"/>
                          <a:ea typeface="Arimo"/>
                          <a:cs typeface="Arimo"/>
                          <a:sym typeface="Arimo"/>
                        </a:rPr>
                        <a:t>AkhilShah, NishitaSodhia, ShrutiSaha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2240"/>
                        </a:lnSpc>
                        <a:defRPr/>
                      </a:pPr>
                      <a:r>
                        <a:rPr lang="en-US" sz="1600">
                          <a:solidFill>
                            <a:srgbClr val="000000"/>
                          </a:solidFill>
                          <a:latin typeface="Arimo"/>
                          <a:ea typeface="Arimo"/>
                          <a:cs typeface="Arimo"/>
                          <a:sym typeface="Arimo"/>
                        </a:rPr>
                        <a:t>2020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1679"/>
                        </a:lnSpc>
                        <a:defRPr/>
                      </a:pPr>
                      <a:r>
                        <a:rPr lang="en-US" sz="1200">
                          <a:solidFill>
                            <a:srgbClr val="000000"/>
                          </a:solidFill>
                          <a:latin typeface="Arimo"/>
                          <a:ea typeface="Arimo"/>
                          <a:cs typeface="Arimo"/>
                          <a:sym typeface="Arimo"/>
                        </a:rPr>
                        <a:t>The paper proposes an Android-based voting application with blockchain for vote recording and tallying. Security features include AES-128 encryption, SHA-256 hashing, and voter verification through fingerprint, OTP, and unique identification keys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1679"/>
                        </a:lnSpc>
                        <a:defRPr/>
                      </a:pPr>
                      <a:r>
                        <a:rPr lang="en-US" sz="1200">
                          <a:solidFill>
                            <a:srgbClr val="000000"/>
                          </a:solidFill>
                          <a:latin typeface="Arimo"/>
                          <a:ea typeface="Arimo"/>
                          <a:cs typeface="Arimo"/>
                          <a:sym typeface="Arimo"/>
                        </a:rPr>
                        <a:t>The integration of AES-128 encryption, SHA-256, and blockchain ensures high levels of security, safeguarding voter data and vote integrity.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1679"/>
                        </a:lnSpc>
                        <a:defRPr/>
                      </a:pPr>
                      <a:r>
                        <a:rPr lang="en-US" sz="1200">
                          <a:solidFill>
                            <a:srgbClr val="000000"/>
                          </a:solidFill>
                          <a:latin typeface="Arimo"/>
                          <a:ea typeface="Arimo"/>
                          <a:cs typeface="Arimo"/>
                          <a:sym typeface="Arimo"/>
                        </a:rPr>
                        <a:t>Implementing and maintaining such a sophisticated system with encryption and blockchain technology may be resource-intensive.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1867906">
                <a:tc>
                  <a:txBody>
                    <a:bodyPr/>
                    <a:lstStyle/>
                    <a:p>
                      <a:pPr algn="l">
                        <a:lnSpc>
                          <a:spcPts val="2240"/>
                        </a:lnSpc>
                        <a:defRPr/>
                      </a:pPr>
                      <a:r>
                        <a:rPr lang="en-US" sz="1600" b="1">
                          <a:solidFill>
                            <a:srgbClr val="000000"/>
                          </a:solidFill>
                          <a:latin typeface="Arimo Bold"/>
                          <a:ea typeface="Arimo Bold"/>
                          <a:cs typeface="Arimo Bold"/>
                          <a:sym typeface="Arimo Bold"/>
                        </a:rPr>
                        <a:t>Decentralized E-Voting Portal Using Blockchain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2240"/>
                        </a:lnSpc>
                        <a:defRPr/>
                      </a:pPr>
                      <a:r>
                        <a:rPr lang="en-US" sz="1600">
                          <a:solidFill>
                            <a:srgbClr val="000000"/>
                          </a:solidFill>
                          <a:latin typeface="Arimo"/>
                          <a:ea typeface="Arimo"/>
                          <a:cs typeface="Arimo"/>
                          <a:sym typeface="Arimo"/>
                        </a:rPr>
                        <a:t>Dr. Swapnil Jain,Kriti Patidar </a:t>
                      </a:r>
                      <a:endParaRPr lang="en-US" sz="1100"/>
                    </a:p>
                    <a:p>
                      <a:pPr algn="l">
                        <a:lnSpc>
                          <a:spcPts val="2240"/>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2240"/>
                        </a:lnSpc>
                        <a:defRPr/>
                      </a:pPr>
                      <a:r>
                        <a:rPr lang="en-US" sz="1600">
                          <a:solidFill>
                            <a:srgbClr val="000000"/>
                          </a:solidFill>
                          <a:latin typeface="Arimo"/>
                          <a:ea typeface="Arimo"/>
                          <a:cs typeface="Arimo"/>
                          <a:sym typeface="Arimo"/>
                        </a:rPr>
                        <a:t>2019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The proposed system uses smart contracts deployed on the Ethereum blockchain to manage voting securely. Development and testing were conducted using the Truffle framework, with Ganache as the Ethereum client and MetaMask as the browser wallet for interacting with the system​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The use of blockchain and smart contracts enhances the security, integrity, and transparency of the voting process, ensuring that votes are immutable and verifiable.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Limited scalability and technical dependency hinder the system's ability to handle large-scale elections, as it relies heavily on blockchain frameworks like Ethereum, Truffle, Ganache, and MetaMask, requiring significant expertise for setup and maintenance.</a:t>
                      </a:r>
                      <a:endParaRPr lang="en-US" sz="1100"/>
                    </a:p>
                    <a:p>
                      <a:pPr algn="l">
                        <a:lnSpc>
                          <a:spcPts val="16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r h="1654318">
                <a:tc>
                  <a:txBody>
                    <a:bodyPr/>
                    <a:lstStyle/>
                    <a:p>
                      <a:pPr algn="l">
                        <a:lnSpc>
                          <a:spcPts val="2240"/>
                        </a:lnSpc>
                        <a:defRPr/>
                      </a:pPr>
                      <a:r>
                        <a:rPr lang="en-US" sz="1600" b="1">
                          <a:solidFill>
                            <a:srgbClr val="000000"/>
                          </a:solidFill>
                          <a:latin typeface="Arimo Bold"/>
                          <a:ea typeface="Arimo Bold"/>
                          <a:cs typeface="Arimo Bold"/>
                          <a:sym typeface="Arimo Bold"/>
                        </a:rPr>
                        <a:t>Blockchain-Based E-Voting System</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2240"/>
                        </a:lnSpc>
                        <a:defRPr/>
                      </a:pPr>
                      <a:r>
                        <a:rPr lang="en-US" sz="1600">
                          <a:solidFill>
                            <a:srgbClr val="000000"/>
                          </a:solidFill>
                          <a:latin typeface="Arimo"/>
                          <a:ea typeface="Arimo"/>
                          <a:cs typeface="Arimo"/>
                          <a:sym typeface="Arimo"/>
                        </a:rPr>
                        <a:t>Friðrik Þ. Hjálmarsson, Gunnlaugur K. Hreiðarsson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2240"/>
                        </a:lnSpc>
                        <a:defRPr/>
                      </a:pPr>
                      <a:r>
                        <a:rPr lang="en-US" sz="1600">
                          <a:solidFill>
                            <a:srgbClr val="000000"/>
                          </a:solidFill>
                          <a:latin typeface="Arimo"/>
                          <a:ea typeface="Arimo"/>
                          <a:cs typeface="Arimo"/>
                          <a:sym typeface="Arimo"/>
                        </a:rPr>
                        <a:t>2018</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1679"/>
                        </a:lnSpc>
                        <a:defRPr/>
                      </a:pPr>
                      <a:r>
                        <a:rPr lang="en-US" sz="1200">
                          <a:solidFill>
                            <a:srgbClr val="000000"/>
                          </a:solidFill>
                          <a:latin typeface="Arimo"/>
                          <a:ea typeface="Arimo"/>
                          <a:cs typeface="Arimo"/>
                          <a:sym typeface="Arimo"/>
                        </a:rPr>
                        <a:t>The paper evaluates blockchain as a service for developing a distributed e-voting system, using a case study approach to assess the potential of distributed ledger technologies for improving security and reducing costs in national elections.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1679"/>
                        </a:lnSpc>
                        <a:defRPr/>
                      </a:pPr>
                      <a:r>
                        <a:rPr lang="en-US" sz="1200">
                          <a:solidFill>
                            <a:srgbClr val="000000"/>
                          </a:solidFill>
                          <a:latin typeface="Arimo"/>
                          <a:ea typeface="Arimo"/>
                          <a:cs typeface="Arimo"/>
                          <a:sym typeface="Arimo"/>
                        </a:rPr>
                        <a:t>The blockchain-based system improves the security and transparency of the voting process by leveraging distributed ledger technology.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tc>
                  <a:txBody>
                    <a:bodyPr/>
                    <a:lstStyle/>
                    <a:p>
                      <a:pPr algn="l">
                        <a:lnSpc>
                          <a:spcPts val="1679"/>
                        </a:lnSpc>
                        <a:defRPr/>
                      </a:pPr>
                      <a:r>
                        <a:rPr lang="en-US" sz="1200">
                          <a:solidFill>
                            <a:srgbClr val="000000"/>
                          </a:solidFill>
                          <a:latin typeface="Arimo"/>
                          <a:ea typeface="Arimo"/>
                          <a:cs typeface="Arimo"/>
                          <a:sym typeface="Arimo"/>
                        </a:rPr>
                        <a:t>Implementing a blockchain-based election system on a national scale may face technical and operational challenges due to its complexity.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1248447">
                <a:tc>
                  <a:txBody>
                    <a:bodyPr/>
                    <a:lstStyle/>
                    <a:p>
                      <a:pPr algn="l">
                        <a:lnSpc>
                          <a:spcPts val="2240"/>
                        </a:lnSpc>
                        <a:defRPr/>
                      </a:pPr>
                      <a:r>
                        <a:rPr lang="en-US" sz="1600" b="1">
                          <a:solidFill>
                            <a:srgbClr val="000000"/>
                          </a:solidFill>
                          <a:latin typeface="Arimo Bold"/>
                          <a:ea typeface="Arimo Bold"/>
                          <a:cs typeface="Arimo Bold"/>
                          <a:sym typeface="Arimo Bold"/>
                        </a:rPr>
                        <a:t>E-voting systems: A tool for e-democracy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2240"/>
                        </a:lnSpc>
                        <a:defRPr/>
                      </a:pPr>
                      <a:r>
                        <a:rPr lang="en-US" sz="1600">
                          <a:solidFill>
                            <a:srgbClr val="000000"/>
                          </a:solidFill>
                          <a:latin typeface="Arimo"/>
                          <a:ea typeface="Arimo"/>
                          <a:cs typeface="Arimo"/>
                          <a:sym typeface="Arimo"/>
                        </a:rPr>
                        <a:t>Emad ABU-SHANAB, Michael KNIGHT and Heba REFAI</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2240"/>
                        </a:lnSpc>
                        <a:defRPr/>
                      </a:pPr>
                      <a:r>
                        <a:rPr lang="en-US" sz="1600">
                          <a:solidFill>
                            <a:srgbClr val="000000"/>
                          </a:solidFill>
                          <a:latin typeface="Arimo"/>
                          <a:ea typeface="Arimo"/>
                          <a:cs typeface="Arimo"/>
                          <a:sym typeface="Arimo"/>
                        </a:rPr>
                        <a:t>2010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Explores e-voting adoption using the Technology Acceptance Model (TAM), emphasizing usefulness, ease of use, and trust, along with global experiences focused on security and efficiency.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The e-voting system enhances the accuracy and reduces errors in the election process, offering more convenience​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tc>
                  <a:txBody>
                    <a:bodyPr/>
                    <a:lstStyle/>
                    <a:p>
                      <a:pPr algn="l">
                        <a:lnSpc>
                          <a:spcPts val="1679"/>
                        </a:lnSpc>
                        <a:defRPr/>
                      </a:pPr>
                      <a:r>
                        <a:rPr lang="en-US" sz="1200">
                          <a:solidFill>
                            <a:srgbClr val="000000"/>
                          </a:solidFill>
                          <a:latin typeface="Arimo"/>
                          <a:ea typeface="Arimo"/>
                          <a:cs typeface="Arimo"/>
                          <a:sym typeface="Arimo"/>
                        </a:rPr>
                        <a:t>The adoption of e-voting systems is inconsistent across regions, with some countries using them while others resist due to concerns like security​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solidFill>
                      <a:srgbClr val="CFD5EA"/>
                    </a:solidFill>
                  </a:tcP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4" y="345759"/>
            <a:ext cx="18128932" cy="934614"/>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PROBLEM STATEMENT</a:t>
            </a:r>
          </a:p>
        </p:txBody>
      </p:sp>
      <p:sp>
        <p:nvSpPr>
          <p:cNvPr id="4" name="TextBox 4"/>
          <p:cNvSpPr txBox="1"/>
          <p:nvPr/>
        </p:nvSpPr>
        <p:spPr>
          <a:xfrm>
            <a:off x="948690" y="1512570"/>
            <a:ext cx="16390620" cy="5593078"/>
          </a:xfrm>
          <a:prstGeom prst="rect">
            <a:avLst/>
          </a:prstGeom>
        </p:spPr>
        <p:txBody>
          <a:bodyPr lIns="0" tIns="0" rIns="0" bIns="0" rtlCol="0" anchor="t">
            <a:spAutoFit/>
          </a:bodyPr>
          <a:lstStyle/>
          <a:p>
            <a:pPr algn="just">
              <a:lnSpc>
                <a:spcPts val="5580"/>
              </a:lnSpc>
            </a:pPr>
            <a:endParaRPr/>
          </a:p>
          <a:p>
            <a:pPr marL="561027" lvl="1" indent="-280514" algn="just">
              <a:lnSpc>
                <a:spcPts val="5580"/>
              </a:lnSpc>
              <a:buFont typeface="Arial"/>
              <a:buChar char="•"/>
            </a:pPr>
            <a:r>
              <a:rPr lang="en-US" sz="3100">
                <a:solidFill>
                  <a:srgbClr val="002060"/>
                </a:solidFill>
                <a:latin typeface="Arimo"/>
                <a:ea typeface="Arimo"/>
                <a:cs typeface="Arimo"/>
                <a:sym typeface="Arimo"/>
              </a:rPr>
              <a:t> Existing e-voting systems lack security, transparency, and scalability.  </a:t>
            </a:r>
          </a:p>
          <a:p>
            <a:pPr marL="561027" lvl="1" indent="-280514" algn="just">
              <a:lnSpc>
                <a:spcPts val="5580"/>
              </a:lnSpc>
              <a:buFont typeface="Arial"/>
              <a:buChar char="•"/>
            </a:pPr>
            <a:r>
              <a:rPr lang="en-US" sz="3100">
                <a:solidFill>
                  <a:srgbClr val="002060"/>
                </a:solidFill>
                <a:latin typeface="Arimo"/>
                <a:ea typeface="Arimo"/>
                <a:cs typeface="Arimo"/>
                <a:sym typeface="Arimo"/>
              </a:rPr>
              <a:t>The proposed solution uses blockchain to ensure data integrity, voter privacy, and transparency.  </a:t>
            </a:r>
          </a:p>
          <a:p>
            <a:pPr marL="561027" lvl="1" indent="-280514" algn="just">
              <a:lnSpc>
                <a:spcPts val="5580"/>
              </a:lnSpc>
              <a:buFont typeface="Arial"/>
              <a:buChar char="•"/>
            </a:pPr>
            <a:r>
              <a:rPr lang="en-US" sz="3100">
                <a:solidFill>
                  <a:srgbClr val="002060"/>
                </a:solidFill>
                <a:latin typeface="Arimo"/>
                <a:ea typeface="Arimo"/>
                <a:cs typeface="Arimo"/>
                <a:sym typeface="Arimo"/>
              </a:rPr>
              <a:t>Blockchain enables immutable vote records and voting status tracking.  </a:t>
            </a:r>
          </a:p>
          <a:p>
            <a:pPr marL="561027" lvl="1" indent="-280514" algn="just">
              <a:lnSpc>
                <a:spcPts val="5580"/>
              </a:lnSpc>
              <a:buFont typeface="Arial"/>
              <a:buChar char="•"/>
            </a:pPr>
            <a:r>
              <a:rPr lang="en-US" sz="3100">
                <a:solidFill>
                  <a:srgbClr val="002060"/>
                </a:solidFill>
                <a:latin typeface="Arimo"/>
                <a:ea typeface="Arimo"/>
                <a:cs typeface="Arimo"/>
                <a:sym typeface="Arimo"/>
              </a:rPr>
              <a:t>The MERN stack powers a responsive frontend, while MongoDB stores non-sensitive election data.</a:t>
            </a:r>
          </a:p>
          <a:p>
            <a:pPr algn="just">
              <a:lnSpc>
                <a:spcPts val="5580"/>
              </a:lnSpc>
            </a:pPr>
            <a:endParaRPr lang="en-US" sz="3100">
              <a:solidFill>
                <a:srgbClr val="002060"/>
              </a:solidFill>
              <a:latin typeface="Arimo"/>
              <a:ea typeface="Arimo"/>
              <a:cs typeface="Arimo"/>
              <a:sym typeface="Arimo"/>
            </a:endParaRP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5</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5" y="389204"/>
            <a:ext cx="18128932" cy="847725"/>
          </a:xfrm>
          <a:prstGeom prst="rect">
            <a:avLst/>
          </a:prstGeom>
        </p:spPr>
        <p:txBody>
          <a:bodyPr lIns="0" tIns="0" rIns="0" bIns="0" rtlCol="0" anchor="t">
            <a:spAutoFit/>
          </a:bodyPr>
          <a:lstStyle/>
          <a:p>
            <a:pPr algn="ctr">
              <a:lnSpc>
                <a:spcPts val="6479"/>
              </a:lnSpc>
            </a:pPr>
            <a:r>
              <a:rPr lang="en-US" sz="5399" b="1">
                <a:solidFill>
                  <a:srgbClr val="000000"/>
                </a:solidFill>
                <a:latin typeface="Arimo Bold"/>
                <a:ea typeface="Arimo Bold"/>
                <a:cs typeface="Arimo Bold"/>
                <a:sym typeface="Arimo Bold"/>
              </a:rPr>
              <a:t>Objectives</a:t>
            </a:r>
          </a:p>
        </p:txBody>
      </p:sp>
      <p:sp>
        <p:nvSpPr>
          <p:cNvPr id="4" name="TextBox 4"/>
          <p:cNvSpPr txBox="1"/>
          <p:nvPr/>
        </p:nvSpPr>
        <p:spPr>
          <a:xfrm>
            <a:off x="948690" y="1512570"/>
            <a:ext cx="16390620" cy="6297930"/>
          </a:xfrm>
          <a:prstGeom prst="rect">
            <a:avLst/>
          </a:prstGeom>
        </p:spPr>
        <p:txBody>
          <a:bodyPr lIns="0" tIns="0" rIns="0" bIns="0" rtlCol="0" anchor="t">
            <a:spAutoFit/>
          </a:bodyPr>
          <a:lstStyle/>
          <a:p>
            <a:pPr marL="561022" lvl="1" indent="-280511" algn="just">
              <a:lnSpc>
                <a:spcPts val="5579"/>
              </a:lnSpc>
              <a:buFont typeface="Arial"/>
              <a:buChar char="•"/>
            </a:pPr>
            <a:r>
              <a:rPr lang="en-US" sz="3099">
                <a:solidFill>
                  <a:srgbClr val="002060"/>
                </a:solidFill>
                <a:latin typeface="Arimo"/>
                <a:ea typeface="Arimo"/>
                <a:cs typeface="Arimo"/>
                <a:sym typeface="Arimo"/>
              </a:rPr>
              <a:t>To build a secure and transparent e-voting system using blockchain technology.</a:t>
            </a:r>
          </a:p>
          <a:p>
            <a:pPr marL="561022" lvl="1" indent="-280511" algn="just">
              <a:lnSpc>
                <a:spcPts val="5579"/>
              </a:lnSpc>
              <a:buFont typeface="Arial"/>
              <a:buChar char="•"/>
            </a:pPr>
            <a:r>
              <a:rPr lang="en-US" sz="3099">
                <a:solidFill>
                  <a:srgbClr val="002060"/>
                </a:solidFill>
                <a:latin typeface="Arimo"/>
                <a:ea typeface="Arimo"/>
                <a:cs typeface="Arimo"/>
                <a:sym typeface="Arimo"/>
              </a:rPr>
              <a:t>To create an intuitive and user-friendly interface for the voting process using the MERN stack.</a:t>
            </a:r>
          </a:p>
          <a:p>
            <a:pPr marL="561022" lvl="1" indent="-280511" algn="just">
              <a:lnSpc>
                <a:spcPts val="5579"/>
              </a:lnSpc>
              <a:buFont typeface="Arial"/>
              <a:buChar char="•"/>
            </a:pPr>
            <a:r>
              <a:rPr lang="en-US" sz="3099">
                <a:solidFill>
                  <a:srgbClr val="002060"/>
                </a:solidFill>
                <a:latin typeface="Arimo"/>
                <a:ea typeface="Arimo"/>
                <a:cs typeface="Arimo"/>
                <a:sym typeface="Arimo"/>
              </a:rPr>
              <a:t>To ensure the integrity of votes by decentralizing the storage of votes and the status of the voting process.</a:t>
            </a:r>
          </a:p>
          <a:p>
            <a:pPr marL="561022" lvl="1" indent="-280511" algn="just">
              <a:lnSpc>
                <a:spcPts val="5579"/>
              </a:lnSpc>
              <a:buFont typeface="Arial"/>
              <a:buChar char="•"/>
            </a:pPr>
            <a:r>
              <a:rPr lang="en-US" sz="3099">
                <a:solidFill>
                  <a:srgbClr val="002060"/>
                </a:solidFill>
                <a:latin typeface="Arimo"/>
                <a:ea typeface="Arimo"/>
                <a:cs typeface="Arimo"/>
                <a:sym typeface="Arimo"/>
              </a:rPr>
              <a:t>To provide real-time monitoring and secure, anonymous data storage.</a:t>
            </a:r>
          </a:p>
          <a:p>
            <a:pPr marL="561022" lvl="1" indent="-280511" algn="just">
              <a:lnSpc>
                <a:spcPts val="5579"/>
              </a:lnSpc>
              <a:buFont typeface="Arial"/>
              <a:buChar char="•"/>
            </a:pPr>
            <a:r>
              <a:rPr lang="en-US" sz="3099">
                <a:solidFill>
                  <a:srgbClr val="002060"/>
                </a:solidFill>
                <a:latin typeface="Arimo"/>
                <a:ea typeface="Arimo"/>
                <a:cs typeface="Arimo"/>
                <a:sym typeface="Arimo"/>
              </a:rPr>
              <a:t>To overcome limitations of existing e-voting systems, particularly in terms of scalability and security.</a:t>
            </a:r>
          </a:p>
          <a:p>
            <a:pPr algn="just">
              <a:lnSpc>
                <a:spcPts val="5579"/>
              </a:lnSpc>
            </a:pPr>
            <a:endParaRPr lang="en-US" sz="3099">
              <a:solidFill>
                <a:srgbClr val="002060"/>
              </a:solidFill>
              <a:latin typeface="Arimo"/>
              <a:ea typeface="Arimo"/>
              <a:cs typeface="Arimo"/>
              <a:sym typeface="Arimo"/>
            </a:endParaRPr>
          </a:p>
        </p:txBody>
      </p:sp>
      <p:sp>
        <p:nvSpPr>
          <p:cNvPr id="5" name="TextBox 5"/>
          <p:cNvSpPr txBox="1"/>
          <p:nvPr/>
        </p:nvSpPr>
        <p:spPr>
          <a:xfrm>
            <a:off x="13007340" y="9555956"/>
            <a:ext cx="3931920" cy="485775"/>
          </a:xfrm>
          <a:prstGeom prst="rect">
            <a:avLst/>
          </a:prstGeom>
        </p:spPr>
        <p:txBody>
          <a:bodyPr lIns="0" tIns="0" rIns="0" bIns="0" rtlCol="0" anchor="t">
            <a:spAutoFit/>
          </a:bodyPr>
          <a:lstStyle/>
          <a:p>
            <a:pPr algn="r">
              <a:lnSpc>
                <a:spcPts val="3719"/>
              </a:lnSpc>
            </a:pPr>
            <a:r>
              <a:rPr lang="en-US" sz="3099" spc="29">
                <a:solidFill>
                  <a:srgbClr val="898989"/>
                </a:solidFill>
                <a:latin typeface="Arimo"/>
                <a:ea typeface="Arimo"/>
                <a:cs typeface="Arimo"/>
                <a:sym typeface="Arimo"/>
              </a:rPr>
              <a:t>5</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Freeform 3"/>
          <p:cNvSpPr/>
          <p:nvPr/>
        </p:nvSpPr>
        <p:spPr>
          <a:xfrm>
            <a:off x="5865695" y="1028700"/>
            <a:ext cx="6203061" cy="9258300"/>
          </a:xfrm>
          <a:custGeom>
            <a:avLst/>
            <a:gdLst/>
            <a:ahLst/>
            <a:cxnLst/>
            <a:rect l="l" t="t" r="r" b="b"/>
            <a:pathLst>
              <a:path w="6203061" h="9258300">
                <a:moveTo>
                  <a:pt x="0" y="0"/>
                </a:moveTo>
                <a:lnTo>
                  <a:pt x="6203061" y="0"/>
                </a:lnTo>
                <a:lnTo>
                  <a:pt x="6203061" y="9258300"/>
                </a:lnTo>
                <a:lnTo>
                  <a:pt x="0" y="9258300"/>
                </a:lnTo>
                <a:lnTo>
                  <a:pt x="0" y="0"/>
                </a:lnTo>
                <a:close/>
              </a:path>
            </a:pathLst>
          </a:custGeom>
          <a:blipFill>
            <a:blip r:embed="rId3"/>
            <a:stretch>
              <a:fillRect/>
            </a:stretch>
          </a:blipFill>
        </p:spPr>
      </p:sp>
      <p:sp>
        <p:nvSpPr>
          <p:cNvPr id="4" name="TextBox 4"/>
          <p:cNvSpPr txBox="1"/>
          <p:nvPr/>
        </p:nvSpPr>
        <p:spPr>
          <a:xfrm>
            <a:off x="79535" y="455879"/>
            <a:ext cx="18128932" cy="714375"/>
          </a:xfrm>
          <a:prstGeom prst="rect">
            <a:avLst/>
          </a:prstGeom>
        </p:spPr>
        <p:txBody>
          <a:bodyPr lIns="0" tIns="0" rIns="0" bIns="0" rtlCol="0" anchor="t">
            <a:spAutoFit/>
          </a:bodyPr>
          <a:lstStyle/>
          <a:p>
            <a:pPr algn="ctr">
              <a:lnSpc>
                <a:spcPts val="5400"/>
              </a:lnSpc>
            </a:pPr>
            <a:r>
              <a:rPr lang="en-US" sz="4500" b="1">
                <a:solidFill>
                  <a:srgbClr val="000000"/>
                </a:solidFill>
                <a:latin typeface="Arimo Bold"/>
                <a:ea typeface="Arimo Bold"/>
                <a:cs typeface="Arimo Bold"/>
                <a:sym typeface="Arimo Bold"/>
              </a:rPr>
              <a:t>BLOCK DIAGRAM</a:t>
            </a: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5" y="389204"/>
            <a:ext cx="18128932" cy="847725"/>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Functional requirements</a:t>
            </a:r>
          </a:p>
        </p:txBody>
      </p:sp>
      <p:sp>
        <p:nvSpPr>
          <p:cNvPr id="4" name="TextBox 4"/>
          <p:cNvSpPr txBox="1"/>
          <p:nvPr/>
        </p:nvSpPr>
        <p:spPr>
          <a:xfrm>
            <a:off x="1028700" y="1471736"/>
            <a:ext cx="16390620" cy="4183380"/>
          </a:xfrm>
          <a:prstGeom prst="rect">
            <a:avLst/>
          </a:prstGeom>
        </p:spPr>
        <p:txBody>
          <a:bodyPr lIns="0" tIns="0" rIns="0" bIns="0" rtlCol="0" anchor="t">
            <a:spAutoFit/>
          </a:bodyPr>
          <a:lstStyle/>
          <a:p>
            <a:pPr marL="561022" lvl="1" indent="-280511" algn="just">
              <a:lnSpc>
                <a:spcPts val="5579"/>
              </a:lnSpc>
              <a:buFont typeface="Arial"/>
              <a:buChar char="•"/>
            </a:pPr>
            <a:r>
              <a:rPr lang="en-US" sz="3099">
                <a:solidFill>
                  <a:srgbClr val="002060"/>
                </a:solidFill>
                <a:latin typeface="Arimo"/>
                <a:ea typeface="Arimo"/>
                <a:cs typeface="Arimo"/>
                <a:sym typeface="Arimo"/>
              </a:rPr>
              <a:t>User Authentication: Authenticates voters securely using methods like multi-factor authentication, providing an authentication token or error.  </a:t>
            </a:r>
          </a:p>
          <a:p>
            <a:pPr marL="561022" lvl="1" indent="-280511" algn="just">
              <a:lnSpc>
                <a:spcPts val="5579"/>
              </a:lnSpc>
              <a:buFont typeface="Arial"/>
              <a:buChar char="•"/>
            </a:pPr>
            <a:r>
              <a:rPr lang="en-US" sz="3099">
                <a:solidFill>
                  <a:srgbClr val="002060"/>
                </a:solidFill>
                <a:latin typeface="Arimo"/>
                <a:ea typeface="Arimo"/>
                <a:cs typeface="Arimo"/>
                <a:sym typeface="Arimo"/>
              </a:rPr>
              <a:t>Voting: Allows voters to cast their votes securely and privately, confirming the vote cast.  </a:t>
            </a:r>
          </a:p>
          <a:p>
            <a:pPr marL="561022" lvl="1" indent="-280511" algn="just">
              <a:lnSpc>
                <a:spcPts val="5579"/>
              </a:lnSpc>
              <a:buFont typeface="Arial"/>
              <a:buChar char="•"/>
            </a:pPr>
            <a:r>
              <a:rPr lang="en-US" sz="3099">
                <a:solidFill>
                  <a:srgbClr val="002060"/>
                </a:solidFill>
                <a:latin typeface="Arimo"/>
                <a:ea typeface="Arimo"/>
                <a:cs typeface="Arimo"/>
                <a:sym typeface="Arimo"/>
              </a:rPr>
              <a:t>Vote Counting: Automatically tallies votes from the blockchain, ensuring security.  </a:t>
            </a:r>
          </a:p>
          <a:p>
            <a:pPr marL="561022" lvl="1" indent="-280511" algn="just">
              <a:lnSpc>
                <a:spcPts val="5579"/>
              </a:lnSpc>
              <a:buFont typeface="Arial"/>
              <a:buChar char="•"/>
            </a:pPr>
            <a:r>
              <a:rPr lang="en-US" sz="3099">
                <a:solidFill>
                  <a:srgbClr val="002060"/>
                </a:solidFill>
                <a:latin typeface="Arimo"/>
                <a:ea typeface="Arimo"/>
                <a:cs typeface="Arimo"/>
                <a:sym typeface="Arimo"/>
              </a:rPr>
              <a:t>Result Display: Shows real-time election results with visual representations like charts and graphs.  </a:t>
            </a: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50910"/>
            <a:ext cx="3157871" cy="799191"/>
          </a:xfrm>
          <a:custGeom>
            <a:avLst/>
            <a:gdLst/>
            <a:ahLst/>
            <a:cxnLst/>
            <a:rect l="l" t="t" r="r" b="b"/>
            <a:pathLst>
              <a:path w="3157871" h="799191">
                <a:moveTo>
                  <a:pt x="0" y="0"/>
                </a:moveTo>
                <a:lnTo>
                  <a:pt x="3157871" y="0"/>
                </a:lnTo>
                <a:lnTo>
                  <a:pt x="3157871" y="799192"/>
                </a:lnTo>
                <a:lnTo>
                  <a:pt x="0" y="799192"/>
                </a:lnTo>
                <a:lnTo>
                  <a:pt x="0" y="0"/>
                </a:lnTo>
                <a:close/>
              </a:path>
            </a:pathLst>
          </a:custGeom>
          <a:blipFill>
            <a:blip r:embed="rId2"/>
            <a:stretch>
              <a:fillRect t="-6865" b="-6865"/>
            </a:stretch>
          </a:blipFill>
        </p:spPr>
      </p:sp>
      <p:sp>
        <p:nvSpPr>
          <p:cNvPr id="3" name="TextBox 3"/>
          <p:cNvSpPr txBox="1"/>
          <p:nvPr/>
        </p:nvSpPr>
        <p:spPr>
          <a:xfrm>
            <a:off x="79535" y="389204"/>
            <a:ext cx="18128932" cy="847725"/>
          </a:xfrm>
          <a:prstGeom prst="rect">
            <a:avLst/>
          </a:prstGeom>
        </p:spPr>
        <p:txBody>
          <a:bodyPr lIns="0" tIns="0" rIns="0" bIns="0" rtlCol="0" anchor="t">
            <a:spAutoFit/>
          </a:bodyPr>
          <a:lstStyle/>
          <a:p>
            <a:pPr algn="ctr">
              <a:lnSpc>
                <a:spcPts val="6480"/>
              </a:lnSpc>
            </a:pPr>
            <a:r>
              <a:rPr lang="en-US" sz="5400" b="1">
                <a:solidFill>
                  <a:srgbClr val="000000"/>
                </a:solidFill>
                <a:latin typeface="Arimo Bold"/>
                <a:ea typeface="Arimo Bold"/>
                <a:cs typeface="Arimo Bold"/>
                <a:sym typeface="Arimo Bold"/>
              </a:rPr>
              <a:t>Non Functional requirements</a:t>
            </a:r>
          </a:p>
        </p:txBody>
      </p:sp>
      <p:sp>
        <p:nvSpPr>
          <p:cNvPr id="4" name="TextBox 4"/>
          <p:cNvSpPr txBox="1"/>
          <p:nvPr/>
        </p:nvSpPr>
        <p:spPr>
          <a:xfrm>
            <a:off x="1028700" y="1471736"/>
            <a:ext cx="16390620" cy="5656036"/>
          </a:xfrm>
          <a:prstGeom prst="rect">
            <a:avLst/>
          </a:prstGeom>
        </p:spPr>
        <p:txBody>
          <a:bodyPr lIns="0" tIns="0" rIns="0" bIns="0" rtlCol="0" anchor="t">
            <a:spAutoFit/>
          </a:bodyPr>
          <a:lstStyle/>
          <a:p>
            <a:pPr marL="561022" lvl="1" indent="-280511" algn="just">
              <a:lnSpc>
                <a:spcPts val="5579"/>
              </a:lnSpc>
              <a:buFont typeface="Arial"/>
              <a:buChar char="•"/>
            </a:pPr>
            <a:r>
              <a:rPr lang="en-US" sz="3099" dirty="0">
                <a:solidFill>
                  <a:srgbClr val="002060"/>
                </a:solidFill>
                <a:latin typeface="Arimo"/>
                <a:ea typeface="Arimo"/>
                <a:cs typeface="Arimo"/>
                <a:sym typeface="Arimo"/>
              </a:rPr>
              <a:t>Performance: Handle a specified number of concurrent users with response times under 2 seconds.  </a:t>
            </a:r>
          </a:p>
          <a:p>
            <a:pPr marL="561022" lvl="1" indent="-280511" algn="just">
              <a:lnSpc>
                <a:spcPts val="5579"/>
              </a:lnSpc>
              <a:buFont typeface="Arial"/>
              <a:buChar char="•"/>
            </a:pPr>
            <a:r>
              <a:rPr lang="en-US" sz="3099" dirty="0">
                <a:solidFill>
                  <a:srgbClr val="002060"/>
                </a:solidFill>
                <a:latin typeface="Arimo"/>
                <a:ea typeface="Arimo"/>
                <a:cs typeface="Arimo"/>
                <a:sym typeface="Arimo"/>
              </a:rPr>
              <a:t>Scalability: Support scaling to accommodate increasing voter numbers during peak periods.  </a:t>
            </a:r>
          </a:p>
          <a:p>
            <a:pPr marL="561022" lvl="1" indent="-280511" algn="just">
              <a:lnSpc>
                <a:spcPts val="5579"/>
              </a:lnSpc>
              <a:buFont typeface="Arial"/>
              <a:buChar char="•"/>
            </a:pPr>
            <a:r>
              <a:rPr lang="en-US" sz="3099" dirty="0">
                <a:solidFill>
                  <a:srgbClr val="002060"/>
                </a:solidFill>
                <a:latin typeface="Arimo"/>
                <a:ea typeface="Arimo"/>
                <a:cs typeface="Arimo"/>
                <a:sym typeface="Arimo"/>
              </a:rPr>
              <a:t>Security: Ensure data encryption in transit and at rest, with protection against vulnerabilities like SQL injection, and unauthorized access.  </a:t>
            </a:r>
          </a:p>
          <a:p>
            <a:pPr marL="561022" lvl="1" indent="-280511" algn="just">
              <a:lnSpc>
                <a:spcPts val="5579"/>
              </a:lnSpc>
              <a:buFont typeface="Arial"/>
              <a:buChar char="•"/>
            </a:pPr>
            <a:r>
              <a:rPr lang="en-US" sz="3099" dirty="0">
                <a:solidFill>
                  <a:srgbClr val="002060"/>
                </a:solidFill>
                <a:latin typeface="Arimo"/>
                <a:ea typeface="Arimo"/>
                <a:cs typeface="Arimo"/>
                <a:sym typeface="Arimo"/>
              </a:rPr>
              <a:t>Usability: Provide an intuitive and accessible user interface for all demographics.  </a:t>
            </a:r>
          </a:p>
          <a:p>
            <a:pPr marL="561022" lvl="1" indent="-280511" algn="just">
              <a:lnSpc>
                <a:spcPts val="5579"/>
              </a:lnSpc>
              <a:buFont typeface="Arial"/>
              <a:buChar char="•"/>
            </a:pPr>
            <a:r>
              <a:rPr lang="en-US" sz="3099" dirty="0">
                <a:solidFill>
                  <a:srgbClr val="002060"/>
                </a:solidFill>
                <a:latin typeface="Arimo"/>
                <a:ea typeface="Arimo"/>
                <a:cs typeface="Arimo"/>
                <a:sym typeface="Arimo"/>
              </a:rPr>
              <a:t>Reliability: Implement strong backup and disaster recovery solutions.</a:t>
            </a:r>
          </a:p>
        </p:txBody>
      </p:sp>
      <p:sp>
        <p:nvSpPr>
          <p:cNvPr id="5" name="TextBox 5"/>
          <p:cNvSpPr txBox="1"/>
          <p:nvPr/>
        </p:nvSpPr>
        <p:spPr>
          <a:xfrm>
            <a:off x="13007340" y="9580245"/>
            <a:ext cx="3931920" cy="456248"/>
          </a:xfrm>
          <a:prstGeom prst="rect">
            <a:avLst/>
          </a:prstGeom>
        </p:spPr>
        <p:txBody>
          <a:bodyPr lIns="0" tIns="0" rIns="0" bIns="0" rtlCol="0" anchor="t">
            <a:spAutoFit/>
          </a:bodyPr>
          <a:lstStyle/>
          <a:p>
            <a:pPr algn="r">
              <a:lnSpc>
                <a:spcPts val="2160"/>
              </a:lnSpc>
            </a:pPr>
            <a:r>
              <a:rPr lang="en-US" sz="1800" spc="16">
                <a:solidFill>
                  <a:srgbClr val="898989"/>
                </a:solidFill>
                <a:latin typeface="TT Rounds Condensed"/>
                <a:ea typeface="TT Rounds Condensed"/>
                <a:cs typeface="TT Rounds Condensed"/>
                <a:sym typeface="TT Rounds Condensed"/>
              </a:rPr>
              <a:t>6</a:t>
            </a:r>
          </a:p>
        </p:txBody>
      </p:sp>
      <p:sp>
        <p:nvSpPr>
          <p:cNvPr id="6" name="TextBox 6"/>
          <p:cNvSpPr txBox="1"/>
          <p:nvPr/>
        </p:nvSpPr>
        <p:spPr>
          <a:xfrm>
            <a:off x="3569715" y="9950893"/>
            <a:ext cx="1873912" cy="266700"/>
          </a:xfrm>
          <a:prstGeom prst="rect">
            <a:avLst/>
          </a:prstGeom>
        </p:spPr>
        <p:txBody>
          <a:bodyPr lIns="0" tIns="0" rIns="0" bIns="0" rtlCol="0" anchor="t">
            <a:spAutoFit/>
          </a:bodyPr>
          <a:lstStyle/>
          <a:p>
            <a:pPr algn="l">
              <a:lnSpc>
                <a:spcPts val="2160"/>
              </a:lnSpc>
            </a:pPr>
            <a:r>
              <a:rPr lang="en-US" sz="1800" spc="16">
                <a:solidFill>
                  <a:srgbClr val="898989"/>
                </a:solidFill>
                <a:latin typeface="TT Rounds Condensed"/>
                <a:ea typeface="TT Rounds Condensed"/>
                <a:cs typeface="TT Rounds Condensed"/>
                <a:sym typeface="TT Rounds Condensed"/>
              </a:rPr>
              <a:t> 28/09 /2024</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1451</Words>
  <Application>Microsoft Office PowerPoint</Application>
  <PresentationFormat>Custom</PresentationFormat>
  <Paragraphs>152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Times New Roman Bold</vt:lpstr>
      <vt:lpstr>TT Rounds Condensed Bold</vt:lpstr>
      <vt:lpstr>Arial</vt:lpstr>
      <vt:lpstr>Arimo Bold</vt:lpstr>
      <vt:lpstr>TT Rounds Condensed</vt:lpstr>
      <vt:lpstr>Calibri</vt:lpstr>
      <vt:lpstr>Arimo</vt:lpstr>
      <vt:lpstr>Doulos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Blockchain</dc:title>
  <cp:lastModifiedBy>Navaneeth N</cp:lastModifiedBy>
  <cp:revision>2</cp:revision>
  <dcterms:created xsi:type="dcterms:W3CDTF">2006-08-16T00:00:00Z</dcterms:created>
  <dcterms:modified xsi:type="dcterms:W3CDTF">2024-09-28T00:59:07Z</dcterms:modified>
  <dc:identifier>DAGR9RlFXQw</dc:identifier>
</cp:coreProperties>
</file>