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Times New Roman Bold" charset="1" panose="02030802070405020303"/>
      <p:regular r:id="rId18"/>
    </p:embeddedFont>
    <p:embeddedFont>
      <p:font typeface="Libre Baskerville Bold" charset="1" panose="02000000000000000000"/>
      <p:regular r:id="rId19"/>
    </p:embeddedFont>
    <p:embeddedFont>
      <p:font typeface="TT Rounds Condensed" charset="1" panose="02000506030000020003"/>
      <p:regular r:id="rId20"/>
    </p:embeddedFont>
    <p:embeddedFont>
      <p:font typeface="Libre Baskerville" charset="1" panose="02000000000000000000"/>
      <p:regular r:id="rId21"/>
    </p:embeddedFont>
    <p:embeddedFont>
      <p:font typeface="Arial Bold" charset="1" panose="020B0802020202020204"/>
      <p:regular r:id="rId23"/>
    </p:embeddedFont>
    <p:embeddedFont>
      <p:font typeface="Times New Roman" charset="1" panose="02030502070405020303"/>
      <p:regular r:id="rId24"/>
    </p:embeddedFont>
    <p:embeddedFont>
      <p:font typeface="Canva Sans" charset="1" panose="020B0503030501040103"/>
      <p:regular r:id="rId28"/>
    </p:embeddedFont>
    <p:embeddedFont>
      <p:font typeface="Canva Sans Bold" charset="1" panose="020B0803030501040103"/>
      <p:regular r:id="rId33"/>
    </p:embeddedFont>
    <p:embeddedFont>
      <p:font typeface="Canva Sans Italics" charset="1" panose="020B0503030501040103"/>
      <p:regular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notesMasters/notesMaster1.xml" Type="http://schemas.openxmlformats.org/officeDocument/2006/relationships/notesMaster"/><Relationship Id="rId16" Target="theme/theme2.xml" Type="http://schemas.openxmlformats.org/officeDocument/2006/relationships/theme"/><Relationship Id="rId17" Target="notesSlides/notesSlide1.xml" Type="http://schemas.openxmlformats.org/officeDocument/2006/relationships/notes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notesSlides/notesSlide2.xml" Type="http://schemas.openxmlformats.org/officeDocument/2006/relationships/notes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notesSlides/notesSlide3.xml" Type="http://schemas.openxmlformats.org/officeDocument/2006/relationships/notesSlide"/><Relationship Id="rId26" Target="notesSlides/notesSlide4.xml" Type="http://schemas.openxmlformats.org/officeDocument/2006/relationships/notesSlide"/><Relationship Id="rId27" Target="notesSlides/notesSlide5.xml" Type="http://schemas.openxmlformats.org/officeDocument/2006/relationships/notesSlide"/><Relationship Id="rId28" Target="fonts/font28.fntdata" Type="http://schemas.openxmlformats.org/officeDocument/2006/relationships/font"/><Relationship Id="rId29" Target="notesSlides/notesSlide6.xml" Type="http://schemas.openxmlformats.org/officeDocument/2006/relationships/notesSlide"/><Relationship Id="rId3" Target="viewProps.xml" Type="http://schemas.openxmlformats.org/officeDocument/2006/relationships/viewProps"/><Relationship Id="rId30" Target="notesSlides/notesSlide7.xml" Type="http://schemas.openxmlformats.org/officeDocument/2006/relationships/notesSlide"/><Relationship Id="rId31" Target="notesSlides/notesSlide8.xml" Type="http://schemas.openxmlformats.org/officeDocument/2006/relationships/notesSlide"/><Relationship Id="rId32" Target="notesSlides/notesSlide9.xml" Type="http://schemas.openxmlformats.org/officeDocument/2006/relationships/notesSlide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1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1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1.pn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Relationship Id="rId6" Target="../media/image1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9450910"/>
            <a:ext cx="3157871" cy="799191"/>
          </a:xfrm>
          <a:custGeom>
            <a:avLst/>
            <a:gdLst/>
            <a:ahLst/>
            <a:cxnLst/>
            <a:rect r="r" b="b" t="t" l="l"/>
            <a:pathLst>
              <a:path h="799191" w="3157871">
                <a:moveTo>
                  <a:pt x="0" y="0"/>
                </a:moveTo>
                <a:lnTo>
                  <a:pt x="3157871" y="0"/>
                </a:lnTo>
                <a:lnTo>
                  <a:pt x="3157871" y="799192"/>
                </a:lnTo>
                <a:lnTo>
                  <a:pt x="0" y="7991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1373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417300" y="3186418"/>
            <a:ext cx="11704350" cy="779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b="true" sz="4200">
                <a:solidFill>
                  <a:srgbClr val="00206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Project Presentation Review 2 -21CSP76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996809" y="4398346"/>
            <a:ext cx="13360876" cy="2010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01"/>
              </a:lnSpc>
            </a:pPr>
            <a:r>
              <a:rPr lang="en-US" b="true" sz="3584" u="sng">
                <a:solidFill>
                  <a:srgbClr val="C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Project Title:</a:t>
            </a:r>
          </a:p>
          <a:p>
            <a:pPr algn="ctr">
              <a:lnSpc>
                <a:spcPts val="4301"/>
              </a:lnSpc>
            </a:pPr>
            <a:r>
              <a:rPr lang="en-US" b="true" sz="3584" u="sng">
                <a:solidFill>
                  <a:srgbClr val="C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Online Voting System using Blockchain</a:t>
            </a:r>
          </a:p>
          <a:p>
            <a:pPr algn="ctr">
              <a:lnSpc>
                <a:spcPts val="4301"/>
              </a:lnSpc>
            </a:pPr>
          </a:p>
          <a:p>
            <a:pPr algn="ctr">
              <a:lnSpc>
                <a:spcPts val="250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845548" y="6454480"/>
            <a:ext cx="8423926" cy="2495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20"/>
              </a:lnSpc>
            </a:pPr>
            <a:r>
              <a:rPr lang="en-US" b="true" sz="3600" u="sng">
                <a:solidFill>
                  <a:srgbClr val="002060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Student Names:</a:t>
            </a:r>
          </a:p>
          <a:p>
            <a:pPr algn="just">
              <a:lnSpc>
                <a:spcPts val="4320"/>
              </a:lnSpc>
            </a:pPr>
            <a:r>
              <a:rPr lang="en-US" b="true" sz="3600">
                <a:solidFill>
                  <a:srgbClr val="002060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Navaneeth N           1RN21CS098</a:t>
            </a:r>
          </a:p>
          <a:p>
            <a:pPr algn="just">
              <a:lnSpc>
                <a:spcPts val="4320"/>
              </a:lnSpc>
            </a:pPr>
            <a:r>
              <a:rPr lang="en-US" b="true" sz="3600">
                <a:solidFill>
                  <a:srgbClr val="002060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Prarthana R             1RN21CS111</a:t>
            </a:r>
          </a:p>
          <a:p>
            <a:pPr algn="just">
              <a:lnSpc>
                <a:spcPts val="4320"/>
              </a:lnSpc>
            </a:pPr>
            <a:r>
              <a:rPr lang="en-US" b="true" sz="3600">
                <a:solidFill>
                  <a:srgbClr val="002060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Rahul G Athreyas  1RN21CS118</a:t>
            </a:r>
          </a:p>
          <a:p>
            <a:pPr algn="just">
              <a:lnSpc>
                <a:spcPts val="252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550592" y="6833410"/>
            <a:ext cx="7737408" cy="154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80"/>
              </a:lnSpc>
            </a:pPr>
            <a:r>
              <a:rPr lang="en-US" b="true" sz="3400" u="sng">
                <a:solidFill>
                  <a:srgbClr val="002060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Guide Name:</a:t>
            </a:r>
            <a:r>
              <a:rPr lang="en-US" b="true" sz="3400">
                <a:solidFill>
                  <a:srgbClr val="002060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 Mr. Ranjith V Designation : Assistant Professor</a:t>
            </a:r>
          </a:p>
          <a:p>
            <a:pPr algn="just">
              <a:lnSpc>
                <a:spcPts val="4080"/>
              </a:lnSpc>
            </a:pPr>
            <a:r>
              <a:rPr lang="en-US" b="true" sz="3400">
                <a:solidFill>
                  <a:srgbClr val="002060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Dept. of CSE, RNSIT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306542" y="646450"/>
            <a:ext cx="1890757" cy="2023722"/>
          </a:xfrm>
          <a:custGeom>
            <a:avLst/>
            <a:gdLst/>
            <a:ahLst/>
            <a:cxnLst/>
            <a:rect r="r" b="b" t="t" l="l"/>
            <a:pathLst>
              <a:path h="2023722" w="1890757">
                <a:moveTo>
                  <a:pt x="0" y="0"/>
                </a:moveTo>
                <a:lnTo>
                  <a:pt x="1890757" y="0"/>
                </a:lnTo>
                <a:lnTo>
                  <a:pt x="1890757" y="2023722"/>
                </a:lnTo>
                <a:lnTo>
                  <a:pt x="0" y="20237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388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417300" y="9798493"/>
            <a:ext cx="1640212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 spc="16">
                <a:solidFill>
                  <a:srgbClr val="888888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26</a:t>
            </a:r>
            <a:r>
              <a:rPr lang="en-US" sz="1800" spc="16">
                <a:solidFill>
                  <a:srgbClr val="888888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/ 10 /2024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210301" y="1124955"/>
            <a:ext cx="14503800" cy="3048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80"/>
              </a:lnSpc>
            </a:pPr>
            <a:r>
              <a:rPr lang="en-US" b="true" sz="4650">
                <a:solidFill>
                  <a:srgbClr val="002060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RNS INSTITUTE OF TECHNOLOGY</a:t>
            </a:r>
          </a:p>
          <a:p>
            <a:pPr algn="ctr">
              <a:lnSpc>
                <a:spcPts val="5580"/>
              </a:lnSpc>
            </a:pPr>
            <a:r>
              <a:rPr lang="en-US" sz="465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Department of Computer Science &amp; Engineering</a:t>
            </a:r>
          </a:p>
          <a:p>
            <a:pPr algn="ctr">
              <a:lnSpc>
                <a:spcPts val="2520"/>
              </a:lnSpc>
            </a:pPr>
          </a:p>
          <a:p>
            <a:pPr algn="ctr">
              <a:lnSpc>
                <a:spcPts val="2520"/>
              </a:lnSpc>
            </a:pPr>
          </a:p>
          <a:p>
            <a:pPr algn="ctr">
              <a:lnSpc>
                <a:spcPts val="2520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9450910"/>
            <a:ext cx="3157871" cy="799191"/>
          </a:xfrm>
          <a:custGeom>
            <a:avLst/>
            <a:gdLst/>
            <a:ahLst/>
            <a:cxnLst/>
            <a:rect r="r" b="b" t="t" l="l"/>
            <a:pathLst>
              <a:path h="799191" w="3157871">
                <a:moveTo>
                  <a:pt x="0" y="0"/>
                </a:moveTo>
                <a:lnTo>
                  <a:pt x="3157871" y="0"/>
                </a:lnTo>
                <a:lnTo>
                  <a:pt x="3157871" y="799192"/>
                </a:lnTo>
                <a:lnTo>
                  <a:pt x="0" y="7991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1373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3807" y="344615"/>
            <a:ext cx="18100387" cy="863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32"/>
              </a:lnSpc>
            </a:pPr>
            <a:r>
              <a:rPr lang="en-US" b="true" sz="54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AGENDA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022386" y="1985877"/>
            <a:ext cx="12691050" cy="441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1510" indent="-325755" lvl="1">
              <a:lnSpc>
                <a:spcPts val="4320"/>
              </a:lnSpc>
              <a:buAutoNum type="arabicPeriod" startAt="1"/>
            </a:pPr>
            <a:r>
              <a:rPr lang="en-US" sz="3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 of the previous Review</a:t>
            </a:r>
          </a:p>
          <a:p>
            <a:pPr algn="l" marL="651510" indent="-325755" lvl="1">
              <a:lnSpc>
                <a:spcPts val="4320"/>
              </a:lnSpc>
              <a:buAutoNum type="arabicPeriod" startAt="1"/>
            </a:pPr>
            <a:r>
              <a:rPr lang="en-US" sz="3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Detail Design. </a:t>
            </a:r>
          </a:p>
          <a:p>
            <a:pPr algn="l" marL="651510" indent="-325755" lvl="1">
              <a:lnSpc>
                <a:spcPts val="4320"/>
              </a:lnSpc>
              <a:buAutoNum type="arabicPeriod" startAt="1"/>
            </a:pPr>
            <a:r>
              <a:rPr lang="en-US" sz="3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Modules.</a:t>
            </a:r>
          </a:p>
          <a:p>
            <a:pPr algn="l" marL="651510" indent="-325755" lvl="1">
              <a:lnSpc>
                <a:spcPts val="4320"/>
              </a:lnSpc>
              <a:buAutoNum type="arabicPeriod" startAt="1"/>
            </a:pPr>
            <a:r>
              <a:rPr lang="en-US" sz="3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Progress. </a:t>
            </a:r>
          </a:p>
          <a:p>
            <a:pPr algn="l" marL="651510" indent="-325755" lvl="1">
              <a:lnSpc>
                <a:spcPts val="4320"/>
              </a:lnSpc>
              <a:buAutoNum type="arabicPeriod" startAt="1"/>
            </a:pPr>
            <a:r>
              <a:rPr lang="en-US" sz="3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Conclusion.</a:t>
            </a:r>
          </a:p>
          <a:p>
            <a:pPr algn="l" marL="651510" indent="-325755" lvl="1">
              <a:lnSpc>
                <a:spcPts val="4320"/>
              </a:lnSpc>
              <a:buAutoNum type="arabicPeriod" startAt="1"/>
            </a:pPr>
            <a:r>
              <a:rPr lang="en-US" sz="3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References.</a:t>
            </a:r>
          </a:p>
          <a:p>
            <a:pPr algn="l" marL="651510" indent="-325755" lvl="1">
              <a:lnSpc>
                <a:spcPts val="4320"/>
              </a:lnSpc>
            </a:pPr>
          </a:p>
          <a:p>
            <a:pPr algn="l" marL="651510" indent="-325755" lvl="1">
              <a:lnSpc>
                <a:spcPts val="432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3417300" y="9798493"/>
            <a:ext cx="1640212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 spc="16">
                <a:solidFill>
                  <a:srgbClr val="888888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26</a:t>
            </a:r>
            <a:r>
              <a:rPr lang="en-US" sz="1800" spc="16">
                <a:solidFill>
                  <a:srgbClr val="888888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/ 10 /2024</a:t>
            </a:r>
          </a:p>
        </p:txBody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9450910"/>
            <a:ext cx="3157871" cy="799191"/>
          </a:xfrm>
          <a:custGeom>
            <a:avLst/>
            <a:gdLst/>
            <a:ahLst/>
            <a:cxnLst/>
            <a:rect r="r" b="b" t="t" l="l"/>
            <a:pathLst>
              <a:path h="799191" w="3157871">
                <a:moveTo>
                  <a:pt x="0" y="0"/>
                </a:moveTo>
                <a:lnTo>
                  <a:pt x="3157871" y="0"/>
                </a:lnTo>
                <a:lnTo>
                  <a:pt x="3157871" y="799192"/>
                </a:lnTo>
                <a:lnTo>
                  <a:pt x="0" y="7991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1373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12659" y="839589"/>
            <a:ext cx="15100783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b="true" sz="54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SUMMARY OF PREVIOUS REVIEW(REVIEW1)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47385" y="2701290"/>
            <a:ext cx="17316980" cy="1640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98271" indent="-399136" lvl="1">
              <a:lnSpc>
                <a:spcPts val="6480"/>
              </a:lnSpc>
              <a:buFont typeface="Arial"/>
              <a:buChar char="•"/>
            </a:pPr>
            <a:r>
              <a:rPr lang="en-US" sz="3600" spc="3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Panel was okay with the idea and the work flow of the project, but asked to find the progress about e-voting in blockchain between 2021-2024.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417300" y="9798493"/>
            <a:ext cx="1640212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 spc="16">
                <a:solidFill>
                  <a:srgbClr val="888888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26</a:t>
            </a:r>
            <a:r>
              <a:rPr lang="en-US" sz="1800" spc="16">
                <a:solidFill>
                  <a:srgbClr val="888888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/ 10 /2024</a:t>
            </a:r>
          </a:p>
        </p:txBody>
      </p:sp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9450910"/>
            <a:ext cx="3157871" cy="799191"/>
          </a:xfrm>
          <a:custGeom>
            <a:avLst/>
            <a:gdLst/>
            <a:ahLst/>
            <a:cxnLst/>
            <a:rect r="r" b="b" t="t" l="l"/>
            <a:pathLst>
              <a:path h="799191" w="3157871">
                <a:moveTo>
                  <a:pt x="0" y="0"/>
                </a:moveTo>
                <a:lnTo>
                  <a:pt x="3157871" y="0"/>
                </a:lnTo>
                <a:lnTo>
                  <a:pt x="3157871" y="799192"/>
                </a:lnTo>
                <a:lnTo>
                  <a:pt x="0" y="7991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1373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684701" y="931816"/>
            <a:ext cx="6167054" cy="9308760"/>
          </a:xfrm>
          <a:custGeom>
            <a:avLst/>
            <a:gdLst/>
            <a:ahLst/>
            <a:cxnLst/>
            <a:rect r="r" b="b" t="t" l="l"/>
            <a:pathLst>
              <a:path h="9308760" w="6167054">
                <a:moveTo>
                  <a:pt x="0" y="0"/>
                </a:moveTo>
                <a:lnTo>
                  <a:pt x="6167053" y="0"/>
                </a:lnTo>
                <a:lnTo>
                  <a:pt x="6167053" y="9308761"/>
                </a:lnTo>
                <a:lnTo>
                  <a:pt x="0" y="93087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3806" y="17789"/>
            <a:ext cx="18100387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b="true" sz="54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SYSTEM DETAIL DESIGN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417300" y="9798493"/>
            <a:ext cx="1640212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 spc="16">
                <a:solidFill>
                  <a:srgbClr val="888888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26</a:t>
            </a:r>
            <a:r>
              <a:rPr lang="en-US" sz="1800" spc="16">
                <a:solidFill>
                  <a:srgbClr val="888888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/ 10 /2024</a:t>
            </a:r>
          </a:p>
        </p:txBody>
      </p: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9450910"/>
            <a:ext cx="3157871" cy="799191"/>
          </a:xfrm>
          <a:custGeom>
            <a:avLst/>
            <a:gdLst/>
            <a:ahLst/>
            <a:cxnLst/>
            <a:rect r="r" b="b" t="t" l="l"/>
            <a:pathLst>
              <a:path h="799191" w="3157871">
                <a:moveTo>
                  <a:pt x="0" y="0"/>
                </a:moveTo>
                <a:lnTo>
                  <a:pt x="3157871" y="0"/>
                </a:lnTo>
                <a:lnTo>
                  <a:pt x="3157871" y="799192"/>
                </a:lnTo>
                <a:lnTo>
                  <a:pt x="0" y="7991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1373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3807" y="283826"/>
            <a:ext cx="18100387" cy="982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b="true" sz="54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PROJECT MODULES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23025" y="1945753"/>
            <a:ext cx="4740950" cy="4442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Login 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Voter 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Admin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Schedule Election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Result 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Statics </a:t>
            </a:r>
          </a:p>
          <a:p>
            <a:pPr algn="ctr">
              <a:lnSpc>
                <a:spcPts val="504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3417300" y="9798493"/>
            <a:ext cx="1640212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 spc="16">
                <a:solidFill>
                  <a:srgbClr val="888888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26</a:t>
            </a:r>
            <a:r>
              <a:rPr lang="en-US" sz="1800" spc="16">
                <a:solidFill>
                  <a:srgbClr val="888888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/ 10 /2024</a:t>
            </a:r>
          </a:p>
        </p:txBody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9450910"/>
            <a:ext cx="3157871" cy="799191"/>
          </a:xfrm>
          <a:custGeom>
            <a:avLst/>
            <a:gdLst/>
            <a:ahLst/>
            <a:cxnLst/>
            <a:rect r="r" b="b" t="t" l="l"/>
            <a:pathLst>
              <a:path h="799191" w="3157871">
                <a:moveTo>
                  <a:pt x="0" y="0"/>
                </a:moveTo>
                <a:lnTo>
                  <a:pt x="3157871" y="0"/>
                </a:lnTo>
                <a:lnTo>
                  <a:pt x="3157871" y="799192"/>
                </a:lnTo>
                <a:lnTo>
                  <a:pt x="0" y="7991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1373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87354" y="1115937"/>
            <a:ext cx="7208166" cy="4027563"/>
          </a:xfrm>
          <a:custGeom>
            <a:avLst/>
            <a:gdLst/>
            <a:ahLst/>
            <a:cxnLst/>
            <a:rect r="r" b="b" t="t" l="l"/>
            <a:pathLst>
              <a:path h="4027563" w="7208166">
                <a:moveTo>
                  <a:pt x="0" y="0"/>
                </a:moveTo>
                <a:lnTo>
                  <a:pt x="7208166" y="0"/>
                </a:lnTo>
                <a:lnTo>
                  <a:pt x="7208166" y="4027563"/>
                </a:lnTo>
                <a:lnTo>
                  <a:pt x="0" y="40275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09718" y="5569971"/>
            <a:ext cx="6785802" cy="3318230"/>
          </a:xfrm>
          <a:custGeom>
            <a:avLst/>
            <a:gdLst/>
            <a:ahLst/>
            <a:cxnLst/>
            <a:rect r="r" b="b" t="t" l="l"/>
            <a:pathLst>
              <a:path h="3318230" w="6785802">
                <a:moveTo>
                  <a:pt x="0" y="0"/>
                </a:moveTo>
                <a:lnTo>
                  <a:pt x="6785802" y="0"/>
                </a:lnTo>
                <a:lnTo>
                  <a:pt x="6785802" y="3318230"/>
                </a:lnTo>
                <a:lnTo>
                  <a:pt x="0" y="331823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8364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924225" y="5569971"/>
            <a:ext cx="7312904" cy="3318230"/>
          </a:xfrm>
          <a:custGeom>
            <a:avLst/>
            <a:gdLst/>
            <a:ahLst/>
            <a:cxnLst/>
            <a:rect r="r" b="b" t="t" l="l"/>
            <a:pathLst>
              <a:path h="3318230" w="7312904">
                <a:moveTo>
                  <a:pt x="0" y="0"/>
                </a:moveTo>
                <a:lnTo>
                  <a:pt x="7312904" y="0"/>
                </a:lnTo>
                <a:lnTo>
                  <a:pt x="7312904" y="3318230"/>
                </a:lnTo>
                <a:lnTo>
                  <a:pt x="0" y="331823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924225" y="1064201"/>
            <a:ext cx="7312904" cy="3546758"/>
          </a:xfrm>
          <a:custGeom>
            <a:avLst/>
            <a:gdLst/>
            <a:ahLst/>
            <a:cxnLst/>
            <a:rect r="r" b="b" t="t" l="l"/>
            <a:pathLst>
              <a:path h="3546758" w="7312904">
                <a:moveTo>
                  <a:pt x="0" y="0"/>
                </a:moveTo>
                <a:lnTo>
                  <a:pt x="7312904" y="0"/>
                </a:lnTo>
                <a:lnTo>
                  <a:pt x="7312904" y="3546758"/>
                </a:lnTo>
                <a:lnTo>
                  <a:pt x="0" y="354675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3807" y="283826"/>
            <a:ext cx="18100387" cy="982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b="true" sz="54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PROJECT PROGRESS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229309" y="9617487"/>
            <a:ext cx="1640212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 spc="16">
                <a:solidFill>
                  <a:srgbClr val="888888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26</a:t>
            </a:r>
            <a:r>
              <a:rPr lang="en-US" sz="1800" spc="16">
                <a:solidFill>
                  <a:srgbClr val="888888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/ 10 /2024</a:t>
            </a:r>
          </a:p>
        </p:txBody>
      </p:sp>
    </p:spTree>
  </p:cSld>
  <p:clrMapOvr>
    <a:masterClrMapping/>
  </p:clrMapOvr>
  <p:transition spd="fast">
    <p:fad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9450910"/>
            <a:ext cx="3157871" cy="799191"/>
          </a:xfrm>
          <a:custGeom>
            <a:avLst/>
            <a:gdLst/>
            <a:ahLst/>
            <a:cxnLst/>
            <a:rect r="r" b="b" t="t" l="l"/>
            <a:pathLst>
              <a:path h="799191" w="3157871">
                <a:moveTo>
                  <a:pt x="0" y="0"/>
                </a:moveTo>
                <a:lnTo>
                  <a:pt x="3157871" y="0"/>
                </a:lnTo>
                <a:lnTo>
                  <a:pt x="3157871" y="799192"/>
                </a:lnTo>
                <a:lnTo>
                  <a:pt x="0" y="7991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1373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285595" y="5487916"/>
            <a:ext cx="8355421" cy="3770384"/>
          </a:xfrm>
          <a:custGeom>
            <a:avLst/>
            <a:gdLst/>
            <a:ahLst/>
            <a:cxnLst/>
            <a:rect r="r" b="b" t="t" l="l"/>
            <a:pathLst>
              <a:path h="3770384" w="8355421">
                <a:moveTo>
                  <a:pt x="0" y="0"/>
                </a:moveTo>
                <a:lnTo>
                  <a:pt x="8355420" y="0"/>
                </a:lnTo>
                <a:lnTo>
                  <a:pt x="8355420" y="3770384"/>
                </a:lnTo>
                <a:lnTo>
                  <a:pt x="0" y="37703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02449" y="1754689"/>
            <a:ext cx="7509830" cy="3388811"/>
          </a:xfrm>
          <a:custGeom>
            <a:avLst/>
            <a:gdLst/>
            <a:ahLst/>
            <a:cxnLst/>
            <a:rect r="r" b="b" t="t" l="l"/>
            <a:pathLst>
              <a:path h="3388811" w="7509830">
                <a:moveTo>
                  <a:pt x="0" y="0"/>
                </a:moveTo>
                <a:lnTo>
                  <a:pt x="7509830" y="0"/>
                </a:lnTo>
                <a:lnTo>
                  <a:pt x="7509830" y="3388811"/>
                </a:lnTo>
                <a:lnTo>
                  <a:pt x="0" y="338881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326248" y="1712022"/>
            <a:ext cx="7029650" cy="3172130"/>
          </a:xfrm>
          <a:custGeom>
            <a:avLst/>
            <a:gdLst/>
            <a:ahLst/>
            <a:cxnLst/>
            <a:rect r="r" b="b" t="t" l="l"/>
            <a:pathLst>
              <a:path h="3172130" w="7029650">
                <a:moveTo>
                  <a:pt x="0" y="0"/>
                </a:moveTo>
                <a:lnTo>
                  <a:pt x="7029650" y="0"/>
                </a:lnTo>
                <a:lnTo>
                  <a:pt x="7029650" y="3172130"/>
                </a:lnTo>
                <a:lnTo>
                  <a:pt x="0" y="317213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3807" y="283826"/>
            <a:ext cx="18100387" cy="982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b="true" sz="54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PROJECT PROGRESS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417300" y="9798493"/>
            <a:ext cx="1640212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 spc="16">
                <a:solidFill>
                  <a:srgbClr val="888888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26</a:t>
            </a:r>
            <a:r>
              <a:rPr lang="en-US" sz="1800" spc="16">
                <a:solidFill>
                  <a:srgbClr val="888888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/ 10 /2024</a:t>
            </a:r>
          </a:p>
        </p:txBody>
      </p:sp>
    </p:spTree>
  </p:cSld>
  <p:clrMapOvr>
    <a:masterClrMapping/>
  </p:clrMapOvr>
  <p:transition spd="fast">
    <p:fad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9450910"/>
            <a:ext cx="3157871" cy="799191"/>
          </a:xfrm>
          <a:custGeom>
            <a:avLst/>
            <a:gdLst/>
            <a:ahLst/>
            <a:cxnLst/>
            <a:rect r="r" b="b" t="t" l="l"/>
            <a:pathLst>
              <a:path h="799191" w="3157871">
                <a:moveTo>
                  <a:pt x="0" y="0"/>
                </a:moveTo>
                <a:lnTo>
                  <a:pt x="3157871" y="0"/>
                </a:lnTo>
                <a:lnTo>
                  <a:pt x="3157871" y="799192"/>
                </a:lnTo>
                <a:lnTo>
                  <a:pt x="0" y="7991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1373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3807" y="283826"/>
            <a:ext cx="18100387" cy="982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b="true" sz="54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CONCLUSION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90611" y="2209800"/>
            <a:ext cx="17459179" cy="5972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0" indent="-388620" lvl="1">
              <a:lnSpc>
                <a:spcPts val="4320"/>
              </a:lnSpc>
              <a:spcBef>
                <a:spcPct val="0"/>
              </a:spcBef>
              <a:buFont typeface="Arial"/>
              <a:buChar char="•"/>
            </a:pPr>
            <a:r>
              <a:rPr lang="en-US" sz="3600" spc="3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system combines blockchain with the MERN stack to create a secure, decentralized, and user-friendly e-voting platform.</a:t>
            </a:r>
          </a:p>
          <a:p>
            <a:pPr algn="l" marL="777240" indent="-388620" lvl="1">
              <a:lnSpc>
                <a:spcPts val="4320"/>
              </a:lnSpc>
              <a:spcBef>
                <a:spcPct val="0"/>
              </a:spcBef>
              <a:buFont typeface="Arial"/>
              <a:buChar char="•"/>
            </a:pPr>
            <a:r>
              <a:rPr lang="en-US" sz="3600" spc="3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It addresses critical issues like security, transparency, and scalability, leveraging blockchain’s immutable ledger to maintain vote integrity and prevent tampering.</a:t>
            </a:r>
          </a:p>
          <a:p>
            <a:pPr algn="l" marL="777240" indent="-388620" lvl="1">
              <a:lnSpc>
                <a:spcPts val="4320"/>
              </a:lnSpc>
              <a:spcBef>
                <a:spcPct val="0"/>
              </a:spcBef>
              <a:buFont typeface="Arial"/>
              <a:buChar char="•"/>
            </a:pPr>
            <a:r>
              <a:rPr lang="en-US" sz="3600" spc="3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Voter privacy is safeguarded through decentralized data handling, ensuring only authorized access to vote records and strengthening trust.</a:t>
            </a:r>
          </a:p>
          <a:p>
            <a:pPr algn="l" marL="777240" indent="-388620" lvl="1">
              <a:lnSpc>
                <a:spcPts val="4320"/>
              </a:lnSpc>
              <a:spcBef>
                <a:spcPct val="0"/>
              </a:spcBef>
              <a:buFont typeface="Arial"/>
              <a:buChar char="•"/>
            </a:pPr>
            <a:r>
              <a:rPr lang="en-US" sz="3600" spc="3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 responsive MERN stack frontend and MongoDB backend provide a seamless user experience and scalable infrastructure for managing high voting volumes.</a:t>
            </a:r>
          </a:p>
          <a:p>
            <a:pPr algn="l">
              <a:lnSpc>
                <a:spcPts val="4320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3417300" y="9798493"/>
            <a:ext cx="1640212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 spc="16">
                <a:solidFill>
                  <a:srgbClr val="888888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26</a:t>
            </a:r>
            <a:r>
              <a:rPr lang="en-US" sz="1800" spc="16">
                <a:solidFill>
                  <a:srgbClr val="888888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/ 10 /2024</a:t>
            </a:r>
          </a:p>
        </p:txBody>
      </p:sp>
    </p:spTree>
  </p:cSld>
  <p:clrMapOvr>
    <a:masterClrMapping/>
  </p:clrMapOvr>
  <p:transition spd="fast">
    <p:fade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136253" y="67371"/>
            <a:ext cx="18251687" cy="9734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50"/>
              </a:lnSpc>
            </a:pPr>
            <a:r>
              <a:rPr lang="en-US" sz="603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                   </a:t>
            </a:r>
            <a:r>
              <a:rPr lang="en-US" sz="6036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REFERENCES</a:t>
            </a:r>
            <a:r>
              <a:rPr lang="en-US" sz="603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l">
              <a:lnSpc>
                <a:spcPts val="8450"/>
              </a:lnSpc>
            </a:pPr>
          </a:p>
          <a:p>
            <a:pPr algn="l" marL="777318" indent="-388659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Jafar, U.; Aziz, M.J.A.; Shukur, Z. Blockchain for Electronic Voting System—Review and Open Research Challenges. </a:t>
            </a:r>
            <a:r>
              <a:rPr lang="en-US" sz="3600" i="true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Sensors </a:t>
            </a:r>
            <a:r>
              <a:rPr lang="en-US" b="true" sz="36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2021</a:t>
            </a: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</a:t>
            </a:r>
            <a:r>
              <a:rPr lang="en-US" sz="3600" i="true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21</a:t>
            </a: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5874. </a:t>
            </a:r>
          </a:p>
          <a:p>
            <a:pPr algn="l" marL="777318" indent="-388659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A. M. Larriba, A. Cerdà i Cucó, J. M. Sempere, and D. López, “Distributed trust, a blockchain election scheme,” ,2021.</a:t>
            </a:r>
          </a:p>
          <a:p>
            <a:pPr algn="l" marL="777318" indent="-388659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M.-V. Vladucu, Z. Dong, J. Medina, and R. Rojas-Cessa, “E-voting meets blockchain: a survey,” IEEE Access, vol. 11, pp. 23293–23308, 2023.</a:t>
            </a:r>
          </a:p>
          <a:p>
            <a:pPr algn="l" marL="777318" indent="-388659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M. H. Berenjestanaki, H. R. Barzegar, and C. Pahl, “Blockchain-based e-voting systems: a technology review,”Electronics, vol. 13, no. 1, Article ID 17, 2024.</a:t>
            </a:r>
          </a:p>
          <a:p>
            <a:pPr algn="ctr">
              <a:lnSpc>
                <a:spcPts val="20907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3417300" y="9798493"/>
            <a:ext cx="1640212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 spc="16">
                <a:solidFill>
                  <a:srgbClr val="888888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26</a:t>
            </a:r>
            <a:r>
              <a:rPr lang="en-US" sz="1800" spc="16">
                <a:solidFill>
                  <a:srgbClr val="888888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/ 10 /2024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9450910"/>
            <a:ext cx="3157871" cy="799191"/>
          </a:xfrm>
          <a:custGeom>
            <a:avLst/>
            <a:gdLst/>
            <a:ahLst/>
            <a:cxnLst/>
            <a:rect r="r" b="b" t="t" l="l"/>
            <a:pathLst>
              <a:path h="799191" w="3157871">
                <a:moveTo>
                  <a:pt x="0" y="0"/>
                </a:moveTo>
                <a:lnTo>
                  <a:pt x="3157871" y="0"/>
                </a:lnTo>
                <a:lnTo>
                  <a:pt x="3157871" y="799191"/>
                </a:lnTo>
                <a:lnTo>
                  <a:pt x="0" y="7991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13731"/>
            </a:stretch>
          </a:blipFill>
        </p:spPr>
      </p:sp>
    </p:spTree>
  </p:cSld>
  <p:clrMapOvr>
    <a:masterClrMapping/>
  </p:clrMapOvr>
  <p:transition spd="fast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DAGUlOVwNP0</dc:identifier>
  <dcterms:modified xsi:type="dcterms:W3CDTF">2011-08-01T06:04:30Z</dcterms:modified>
  <cp:revision>1</cp:revision>
  <dc:title>Porject_Review2_format.pptx</dc:title>
</cp:coreProperties>
</file>