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mo Bold" charset="1" panose="020B0704020202020204"/>
      <p:regular r:id="rId22"/>
    </p:embeddedFont>
    <p:embeddedFont>
      <p:font typeface="Doulos" charset="1" panose="02000500070000020004"/>
      <p:regular r:id="rId23"/>
    </p:embeddedFont>
    <p:embeddedFont>
      <p:font typeface="TT Rounds Condensed" charset="1" panose="02000506030000020003"/>
      <p:regular r:id="rId24"/>
    </p:embeddedFont>
    <p:embeddedFont>
      <p:font typeface="Times New Roman" charset="1" panose="02030502070405020303"/>
      <p:regular r:id="rId25"/>
    </p:embeddedFont>
    <p:embeddedFont>
      <p:font typeface="Arimo" charset="1" panose="020B0604020202020204"/>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i.org/10.1051/itmconf/20203203018"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3417315" y="3167388"/>
            <a:ext cx="11704320" cy="798165"/>
          </a:xfrm>
          <a:prstGeom prst="rect">
            <a:avLst/>
          </a:prstGeom>
        </p:spPr>
        <p:txBody>
          <a:bodyPr anchor="t" rtlCol="false" tIns="0" lIns="0" bIns="0" rIns="0">
            <a:spAutoFit/>
          </a:bodyPr>
          <a:lstStyle/>
          <a:p>
            <a:pPr algn="ctr">
              <a:lnSpc>
                <a:spcPts val="5040"/>
              </a:lnSpc>
            </a:pPr>
            <a:r>
              <a:rPr lang="en-US" sz="4200" b="true">
                <a:solidFill>
                  <a:srgbClr val="002060"/>
                </a:solidFill>
                <a:latin typeface="Arimo Bold"/>
                <a:ea typeface="Arimo Bold"/>
                <a:cs typeface="Arimo Bold"/>
                <a:sym typeface="Arimo Bold"/>
              </a:rPr>
              <a:t> Project Presentation -21CSP76 </a:t>
            </a:r>
          </a:p>
        </p:txBody>
      </p:sp>
      <p:sp>
        <p:nvSpPr>
          <p:cNvPr name="TextBox 5" id="5"/>
          <p:cNvSpPr txBox="true"/>
          <p:nvPr/>
        </p:nvSpPr>
        <p:spPr>
          <a:xfrm rot="0">
            <a:off x="2938850" y="4369791"/>
            <a:ext cx="13418820" cy="647700"/>
          </a:xfrm>
          <a:prstGeom prst="rect">
            <a:avLst/>
          </a:prstGeom>
        </p:spPr>
        <p:txBody>
          <a:bodyPr anchor="t" rtlCol="false" tIns="0" lIns="0" bIns="0" rIns="0">
            <a:spAutoFit/>
          </a:bodyPr>
          <a:lstStyle/>
          <a:p>
            <a:pPr algn="ctr">
              <a:lnSpc>
                <a:spcPts val="4320"/>
              </a:lnSpc>
            </a:pPr>
            <a:r>
              <a:rPr lang="en-US" sz="3600" b="true">
                <a:solidFill>
                  <a:srgbClr val="C00000"/>
                </a:solidFill>
                <a:latin typeface="Arimo Bold"/>
                <a:ea typeface="Arimo Bold"/>
                <a:cs typeface="Arimo Bold"/>
                <a:sym typeface="Arimo Bold"/>
              </a:rPr>
              <a:t>Online Voting System using Blockchain</a:t>
            </a:r>
          </a:p>
        </p:txBody>
      </p:sp>
      <p:sp>
        <p:nvSpPr>
          <p:cNvPr name="TextBox 6" id="6"/>
          <p:cNvSpPr txBox="true"/>
          <p:nvPr/>
        </p:nvSpPr>
        <p:spPr>
          <a:xfrm rot="0">
            <a:off x="2017678" y="1325130"/>
            <a:ext cx="14503592" cy="1524387"/>
          </a:xfrm>
          <a:prstGeom prst="rect">
            <a:avLst/>
          </a:prstGeom>
        </p:spPr>
        <p:txBody>
          <a:bodyPr anchor="t" rtlCol="false" tIns="0" lIns="0" bIns="0" rIns="0">
            <a:spAutoFit/>
          </a:bodyPr>
          <a:lstStyle/>
          <a:p>
            <a:pPr algn="ctr">
              <a:lnSpc>
                <a:spcPts val="5759"/>
              </a:lnSpc>
            </a:pPr>
            <a:r>
              <a:rPr lang="en-US" sz="4800" spc="-37">
                <a:solidFill>
                  <a:srgbClr val="002060"/>
                </a:solidFill>
                <a:latin typeface="Doulos"/>
                <a:ea typeface="Doulos"/>
                <a:cs typeface="Doulos"/>
                <a:sym typeface="Doulos"/>
              </a:rPr>
              <a:t>RNS INSTITUTE OF TECHNOLOGY</a:t>
            </a:r>
          </a:p>
          <a:p>
            <a:pPr algn="ctr">
              <a:lnSpc>
                <a:spcPts val="5759"/>
              </a:lnSpc>
            </a:pPr>
            <a:r>
              <a:rPr lang="en-US" sz="4800" spc="-37">
                <a:solidFill>
                  <a:srgbClr val="C00000"/>
                </a:solidFill>
                <a:latin typeface="Doulos"/>
                <a:ea typeface="Doulos"/>
                <a:cs typeface="Doulos"/>
                <a:sym typeface="Doulos"/>
              </a:rPr>
              <a:t>Department of Computer Science &amp; Engineering</a:t>
            </a:r>
          </a:p>
        </p:txBody>
      </p:sp>
      <p:sp>
        <p:nvSpPr>
          <p:cNvPr name="TextBox 7" id="7"/>
          <p:cNvSpPr txBox="true"/>
          <p:nvPr/>
        </p:nvSpPr>
        <p:spPr>
          <a:xfrm rot="0">
            <a:off x="845563" y="6154463"/>
            <a:ext cx="7016015" cy="3257550"/>
          </a:xfrm>
          <a:prstGeom prst="rect">
            <a:avLst/>
          </a:prstGeom>
        </p:spPr>
        <p:txBody>
          <a:bodyPr anchor="t" rtlCol="false" tIns="0" lIns="0" bIns="0" rIns="0">
            <a:spAutoFit/>
          </a:bodyPr>
          <a:lstStyle/>
          <a:p>
            <a:pPr algn="ctr">
              <a:lnSpc>
                <a:spcPts val="4320"/>
              </a:lnSpc>
            </a:pPr>
            <a:r>
              <a:rPr lang="en-US" sz="3600" spc="-25" u="sng">
                <a:solidFill>
                  <a:srgbClr val="002060"/>
                </a:solidFill>
                <a:latin typeface="Doulos"/>
                <a:ea typeface="Doulos"/>
                <a:cs typeface="Doulos"/>
                <a:sym typeface="Doulos"/>
              </a:rPr>
              <a:t>Student Names:</a:t>
            </a:r>
          </a:p>
          <a:p>
            <a:pPr algn="ctr">
              <a:lnSpc>
                <a:spcPts val="4320"/>
              </a:lnSpc>
            </a:pPr>
          </a:p>
          <a:p>
            <a:pPr algn="ctr">
              <a:lnSpc>
                <a:spcPts val="4320"/>
              </a:lnSpc>
            </a:pPr>
            <a:r>
              <a:rPr lang="en-US" sz="3600" spc="-27">
                <a:solidFill>
                  <a:srgbClr val="002060"/>
                </a:solidFill>
                <a:latin typeface="Doulos"/>
                <a:ea typeface="Doulos"/>
                <a:cs typeface="Doulos"/>
                <a:sym typeface="Doulos"/>
              </a:rPr>
              <a:t>Navaneeth N         :</a:t>
            </a:r>
            <a:r>
              <a:rPr lang="en-US" sz="3600" spc="-27">
                <a:solidFill>
                  <a:srgbClr val="C00000"/>
                </a:solidFill>
                <a:latin typeface="Doulos"/>
                <a:ea typeface="Doulos"/>
                <a:cs typeface="Doulos"/>
                <a:sym typeface="Doulos"/>
              </a:rPr>
              <a:t>1RN21CS098</a:t>
            </a:r>
          </a:p>
          <a:p>
            <a:pPr algn="ctr">
              <a:lnSpc>
                <a:spcPts val="4320"/>
              </a:lnSpc>
            </a:pPr>
            <a:r>
              <a:rPr lang="en-US" sz="3600" spc="-27">
                <a:solidFill>
                  <a:srgbClr val="002060"/>
                </a:solidFill>
                <a:latin typeface="Doulos"/>
                <a:ea typeface="Doulos"/>
                <a:cs typeface="Doulos"/>
                <a:sym typeface="Doulos"/>
              </a:rPr>
              <a:t>Prarthana R           :</a:t>
            </a:r>
            <a:r>
              <a:rPr lang="en-US" sz="3600" spc="-27">
                <a:solidFill>
                  <a:srgbClr val="C00000"/>
                </a:solidFill>
                <a:latin typeface="Doulos"/>
                <a:ea typeface="Doulos"/>
                <a:cs typeface="Doulos"/>
                <a:sym typeface="Doulos"/>
              </a:rPr>
              <a:t>1RN21CS111</a:t>
            </a:r>
          </a:p>
          <a:p>
            <a:pPr algn="ctr">
              <a:lnSpc>
                <a:spcPts val="4320"/>
              </a:lnSpc>
            </a:pPr>
            <a:r>
              <a:rPr lang="en-US" sz="3600" spc="-27">
                <a:solidFill>
                  <a:srgbClr val="002060"/>
                </a:solidFill>
                <a:latin typeface="Doulos"/>
                <a:ea typeface="Doulos"/>
                <a:cs typeface="Doulos"/>
                <a:sym typeface="Doulos"/>
              </a:rPr>
              <a:t>Rahul G Athreyas  :</a:t>
            </a:r>
            <a:r>
              <a:rPr lang="en-US" sz="3600" spc="-27">
                <a:solidFill>
                  <a:srgbClr val="C00000"/>
                </a:solidFill>
                <a:latin typeface="Doulos"/>
                <a:ea typeface="Doulos"/>
                <a:cs typeface="Doulos"/>
                <a:sym typeface="Doulos"/>
              </a:rPr>
              <a:t>1RN21CS118</a:t>
            </a:r>
          </a:p>
          <a:p>
            <a:pPr algn="ctr">
              <a:lnSpc>
                <a:spcPts val="4320"/>
              </a:lnSpc>
            </a:pPr>
          </a:p>
        </p:txBody>
      </p:sp>
      <p:sp>
        <p:nvSpPr>
          <p:cNvPr name="TextBox 8" id="8"/>
          <p:cNvSpPr txBox="true"/>
          <p:nvPr/>
        </p:nvSpPr>
        <p:spPr>
          <a:xfrm rot="0">
            <a:off x="11500499" y="6154463"/>
            <a:ext cx="6181715" cy="2714625"/>
          </a:xfrm>
          <a:prstGeom prst="rect">
            <a:avLst/>
          </a:prstGeom>
        </p:spPr>
        <p:txBody>
          <a:bodyPr anchor="t" rtlCol="false" tIns="0" lIns="0" bIns="0" rIns="0">
            <a:spAutoFit/>
          </a:bodyPr>
          <a:lstStyle/>
          <a:p>
            <a:pPr algn="ctr">
              <a:lnSpc>
                <a:spcPts val="4320"/>
              </a:lnSpc>
            </a:pPr>
            <a:r>
              <a:rPr lang="en-US" sz="3600" spc="-25" u="sng">
                <a:solidFill>
                  <a:srgbClr val="002060"/>
                </a:solidFill>
                <a:latin typeface="Doulos"/>
                <a:ea typeface="Doulos"/>
                <a:cs typeface="Doulos"/>
                <a:sym typeface="Doulos"/>
              </a:rPr>
              <a:t>Guide Name:</a:t>
            </a:r>
          </a:p>
          <a:p>
            <a:pPr algn="ctr">
              <a:lnSpc>
                <a:spcPts val="4320"/>
              </a:lnSpc>
            </a:pPr>
          </a:p>
          <a:p>
            <a:pPr algn="ctr">
              <a:lnSpc>
                <a:spcPts val="4320"/>
              </a:lnSpc>
            </a:pPr>
            <a:r>
              <a:rPr lang="en-US" sz="3600" spc="-27">
                <a:solidFill>
                  <a:srgbClr val="002060"/>
                </a:solidFill>
                <a:latin typeface="Doulos"/>
                <a:ea typeface="Doulos"/>
                <a:cs typeface="Doulos"/>
                <a:sym typeface="Doulos"/>
              </a:rPr>
              <a:t>Ranjith V</a:t>
            </a:r>
          </a:p>
          <a:p>
            <a:pPr algn="ctr">
              <a:lnSpc>
                <a:spcPts val="4320"/>
              </a:lnSpc>
            </a:pPr>
            <a:r>
              <a:rPr lang="en-US" sz="3600" spc="-27">
                <a:solidFill>
                  <a:srgbClr val="002060"/>
                </a:solidFill>
                <a:latin typeface="Doulos"/>
                <a:ea typeface="Doulos"/>
                <a:cs typeface="Doulos"/>
                <a:sym typeface="Doulos"/>
              </a:rPr>
              <a:t>Assistant Professor</a:t>
            </a:r>
          </a:p>
          <a:p>
            <a:pPr algn="ctr">
              <a:lnSpc>
                <a:spcPts val="4320"/>
              </a:lnSpc>
            </a:pPr>
            <a:r>
              <a:rPr lang="en-US" sz="3600" spc="-27">
                <a:solidFill>
                  <a:srgbClr val="002060"/>
                </a:solidFill>
                <a:latin typeface="Doulos"/>
                <a:ea typeface="Doulos"/>
                <a:cs typeface="Doulos"/>
                <a:sym typeface="Doulos"/>
              </a:rPr>
              <a:t>Dept. of CSE, RNSIT</a:t>
            </a:r>
          </a:p>
        </p:txBody>
      </p:sp>
      <p:sp>
        <p:nvSpPr>
          <p:cNvPr name="TextBox 9" id="9"/>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1</a:t>
            </a:r>
          </a:p>
        </p:txBody>
      </p:sp>
      <p:grpSp>
        <p:nvGrpSpPr>
          <p:cNvPr name="Group 10" id="10"/>
          <p:cNvGrpSpPr/>
          <p:nvPr/>
        </p:nvGrpSpPr>
        <p:grpSpPr>
          <a:xfrm rot="0">
            <a:off x="342266" y="467102"/>
            <a:ext cx="1890757" cy="2023722"/>
            <a:chOff x="0" y="0"/>
            <a:chExt cx="2521009" cy="2698296"/>
          </a:xfrm>
        </p:grpSpPr>
        <p:sp>
          <p:nvSpPr>
            <p:cNvPr name="Freeform 11" id="11"/>
            <p:cNvSpPr/>
            <p:nvPr/>
          </p:nvSpPr>
          <p:spPr>
            <a:xfrm flipH="false" flipV="false" rot="0">
              <a:off x="0" y="0"/>
              <a:ext cx="2520950" cy="2698242"/>
            </a:xfrm>
            <a:custGeom>
              <a:avLst/>
              <a:gdLst/>
              <a:ahLst/>
              <a:cxnLst/>
              <a:rect r="r" b="b" t="t" l="l"/>
              <a:pathLst>
                <a:path h="2698242" w="2520950">
                  <a:moveTo>
                    <a:pt x="0" y="0"/>
                  </a:moveTo>
                  <a:lnTo>
                    <a:pt x="2520950" y="0"/>
                  </a:lnTo>
                  <a:lnTo>
                    <a:pt x="2520950" y="2698242"/>
                  </a:lnTo>
                  <a:lnTo>
                    <a:pt x="0" y="2698242"/>
                  </a:lnTo>
                  <a:lnTo>
                    <a:pt x="0" y="0"/>
                  </a:lnTo>
                  <a:close/>
                </a:path>
              </a:pathLst>
            </a:custGeom>
            <a:blipFill>
              <a:blip r:embed="rId3"/>
              <a:stretch>
                <a:fillRect l="-235" t="0" r="-237" b="-1"/>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3583" y="1957970"/>
            <a:ext cx="8344523" cy="5514030"/>
          </a:xfrm>
          <a:custGeom>
            <a:avLst/>
            <a:gdLst/>
            <a:ahLst/>
            <a:cxnLst/>
            <a:rect r="r" b="b" t="t" l="l"/>
            <a:pathLst>
              <a:path h="5514030" w="8344523">
                <a:moveTo>
                  <a:pt x="0" y="0"/>
                </a:moveTo>
                <a:lnTo>
                  <a:pt x="8344523" y="0"/>
                </a:lnTo>
                <a:lnTo>
                  <a:pt x="8344523" y="5514029"/>
                </a:lnTo>
                <a:lnTo>
                  <a:pt x="0" y="5514029"/>
                </a:lnTo>
                <a:lnTo>
                  <a:pt x="0" y="0"/>
                </a:lnTo>
                <a:close/>
              </a:path>
            </a:pathLst>
          </a:custGeom>
          <a:blipFill>
            <a:blip r:embed="rId2"/>
            <a:stretch>
              <a:fillRect l="-5962" t="0" r="-5962" b="0"/>
            </a:stretch>
          </a:blipFill>
        </p:spPr>
      </p:sp>
      <p:sp>
        <p:nvSpPr>
          <p:cNvPr name="Freeform 3" id="3"/>
          <p:cNvSpPr/>
          <p:nvPr/>
        </p:nvSpPr>
        <p:spPr>
          <a:xfrm flipH="false" flipV="false" rot="0">
            <a:off x="9995631" y="1957970"/>
            <a:ext cx="6693815" cy="5514030"/>
          </a:xfrm>
          <a:custGeom>
            <a:avLst/>
            <a:gdLst/>
            <a:ahLst/>
            <a:cxnLst/>
            <a:rect r="r" b="b" t="t" l="l"/>
            <a:pathLst>
              <a:path h="5514030" w="6693815">
                <a:moveTo>
                  <a:pt x="0" y="0"/>
                </a:moveTo>
                <a:lnTo>
                  <a:pt x="6693815" y="0"/>
                </a:lnTo>
                <a:lnTo>
                  <a:pt x="6693815" y="5514029"/>
                </a:lnTo>
                <a:lnTo>
                  <a:pt x="0" y="5514029"/>
                </a:lnTo>
                <a:lnTo>
                  <a:pt x="0" y="0"/>
                </a:lnTo>
                <a:close/>
              </a:path>
            </a:pathLst>
          </a:custGeom>
          <a:blipFill>
            <a:blip r:embed="rId3"/>
            <a:stretch>
              <a:fillRect l="0" t="0" r="0" b="0"/>
            </a:stretch>
          </a:blipFill>
        </p:spPr>
      </p:sp>
      <p:sp>
        <p:nvSpPr>
          <p:cNvPr name="TextBox 4" id="4"/>
          <p:cNvSpPr txBox="true"/>
          <p:nvPr/>
        </p:nvSpPr>
        <p:spPr>
          <a:xfrm rot="0">
            <a:off x="2101546" y="180975"/>
            <a:ext cx="13533120" cy="8477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mo Bold"/>
                <a:ea typeface="Arimo Bold"/>
                <a:cs typeface="Arimo Bold"/>
                <a:sym typeface="Arimo Bold"/>
              </a:rPr>
              <a:t>LOW LEVEL DESIGN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1968"/>
            <a:ext cx="7175256" cy="8683064"/>
          </a:xfrm>
          <a:custGeom>
            <a:avLst/>
            <a:gdLst/>
            <a:ahLst/>
            <a:cxnLst/>
            <a:rect r="r" b="b" t="t" l="l"/>
            <a:pathLst>
              <a:path h="8683064" w="7175256">
                <a:moveTo>
                  <a:pt x="0" y="0"/>
                </a:moveTo>
                <a:lnTo>
                  <a:pt x="7175256" y="0"/>
                </a:lnTo>
                <a:lnTo>
                  <a:pt x="7175256" y="8683064"/>
                </a:lnTo>
                <a:lnTo>
                  <a:pt x="0" y="8683064"/>
                </a:lnTo>
                <a:lnTo>
                  <a:pt x="0" y="0"/>
                </a:lnTo>
                <a:close/>
              </a:path>
            </a:pathLst>
          </a:custGeom>
          <a:blipFill>
            <a:blip r:embed="rId2"/>
            <a:stretch>
              <a:fillRect l="-5590" t="0" r="-5590" b="0"/>
            </a:stretch>
          </a:blipFill>
        </p:spPr>
      </p:sp>
      <p:sp>
        <p:nvSpPr>
          <p:cNvPr name="Freeform 3" id="3"/>
          <p:cNvSpPr/>
          <p:nvPr/>
        </p:nvSpPr>
        <p:spPr>
          <a:xfrm flipH="false" flipV="false" rot="0">
            <a:off x="9144000" y="801968"/>
            <a:ext cx="7146057" cy="8734851"/>
          </a:xfrm>
          <a:custGeom>
            <a:avLst/>
            <a:gdLst/>
            <a:ahLst/>
            <a:cxnLst/>
            <a:rect r="r" b="b" t="t" l="l"/>
            <a:pathLst>
              <a:path h="8734851" w="7146057">
                <a:moveTo>
                  <a:pt x="0" y="0"/>
                </a:moveTo>
                <a:lnTo>
                  <a:pt x="7146057" y="0"/>
                </a:lnTo>
                <a:lnTo>
                  <a:pt x="7146057" y="8734851"/>
                </a:lnTo>
                <a:lnTo>
                  <a:pt x="0" y="8734851"/>
                </a:lnTo>
                <a:lnTo>
                  <a:pt x="0" y="0"/>
                </a:lnTo>
                <a:close/>
              </a:path>
            </a:pathLst>
          </a:custGeom>
          <a:blipFill>
            <a:blip r:embed="rId3"/>
            <a:stretch>
              <a:fillRect l="-383" t="0" r="0" b="0"/>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4296" y="170868"/>
            <a:ext cx="18119408" cy="819150"/>
          </a:xfrm>
          <a:prstGeom prst="rect">
            <a:avLst/>
          </a:prstGeom>
        </p:spPr>
        <p:txBody>
          <a:bodyPr anchor="t" rtlCol="false" tIns="0" lIns="0" bIns="0" rIns="0">
            <a:spAutoFit/>
          </a:bodyPr>
          <a:lstStyle/>
          <a:p>
            <a:pPr algn="ctr">
              <a:lnSpc>
                <a:spcPts val="6480"/>
              </a:lnSpc>
            </a:pPr>
            <a:r>
              <a:rPr lang="en-US" b="true" sz="5400" spc="50">
                <a:solidFill>
                  <a:srgbClr val="000000"/>
                </a:solidFill>
                <a:latin typeface="TT Rounds Condensed Bold"/>
                <a:ea typeface="TT Rounds Condensed Bold"/>
                <a:cs typeface="TT Rounds Condensed Bold"/>
                <a:sym typeface="TT Rounds Condensed Bold"/>
              </a:rPr>
              <a:t>HIGH LEVEL DESIGN</a:t>
            </a:r>
          </a:p>
        </p:txBody>
      </p:sp>
      <p:grpSp>
        <p:nvGrpSpPr>
          <p:cNvPr name="Group 3" id="3"/>
          <p:cNvGrpSpPr/>
          <p:nvPr/>
        </p:nvGrpSpPr>
        <p:grpSpPr>
          <a:xfrm rot="0">
            <a:off x="5865695" y="1028700"/>
            <a:ext cx="6203061" cy="9258300"/>
            <a:chOff x="0" y="0"/>
            <a:chExt cx="8270748" cy="12344400"/>
          </a:xfrm>
        </p:grpSpPr>
        <p:sp>
          <p:nvSpPr>
            <p:cNvPr name="Freeform 4" id="4"/>
            <p:cNvSpPr/>
            <p:nvPr/>
          </p:nvSpPr>
          <p:spPr>
            <a:xfrm flipH="false" flipV="false" rot="0">
              <a:off x="0" y="0"/>
              <a:ext cx="8270748" cy="12344400"/>
            </a:xfrm>
            <a:custGeom>
              <a:avLst/>
              <a:gdLst/>
              <a:ahLst/>
              <a:cxnLst/>
              <a:rect r="r" b="b" t="t" l="l"/>
              <a:pathLst>
                <a:path h="12344400" w="8270748">
                  <a:moveTo>
                    <a:pt x="0" y="0"/>
                  </a:moveTo>
                  <a:lnTo>
                    <a:pt x="8270748" y="0"/>
                  </a:lnTo>
                  <a:lnTo>
                    <a:pt x="8270748" y="12344400"/>
                  </a:lnTo>
                  <a:lnTo>
                    <a:pt x="0" y="12344400"/>
                  </a:lnTo>
                  <a:lnTo>
                    <a:pt x="0" y="0"/>
                  </a:lnTo>
                  <a:close/>
                </a:path>
              </a:pathLst>
            </a:custGeom>
            <a:blipFill>
              <a:blip r:embed="rId2"/>
              <a:stretch>
                <a:fillRect l="-46" t="0" r="-46" b="0"/>
              </a:stretch>
            </a:blipFill>
          </p:spPr>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94662" y="5944600"/>
            <a:ext cx="8079673" cy="3827745"/>
          </a:xfrm>
          <a:custGeom>
            <a:avLst/>
            <a:gdLst/>
            <a:ahLst/>
            <a:cxnLst/>
            <a:rect r="r" b="b" t="t" l="l"/>
            <a:pathLst>
              <a:path h="3827745" w="8079673">
                <a:moveTo>
                  <a:pt x="0" y="0"/>
                </a:moveTo>
                <a:lnTo>
                  <a:pt x="8079673" y="0"/>
                </a:lnTo>
                <a:lnTo>
                  <a:pt x="8079673" y="3827745"/>
                </a:lnTo>
                <a:lnTo>
                  <a:pt x="0" y="3827745"/>
                </a:lnTo>
                <a:lnTo>
                  <a:pt x="0" y="0"/>
                </a:lnTo>
                <a:close/>
              </a:path>
            </a:pathLst>
          </a:custGeom>
          <a:blipFill>
            <a:blip r:embed="rId2"/>
            <a:stretch>
              <a:fillRect l="0" t="0" r="0" b="0"/>
            </a:stretch>
          </a:blipFill>
        </p:spPr>
      </p:sp>
      <p:sp>
        <p:nvSpPr>
          <p:cNvPr name="Freeform 3" id="3"/>
          <p:cNvSpPr/>
          <p:nvPr/>
        </p:nvSpPr>
        <p:spPr>
          <a:xfrm flipH="false" flipV="false" rot="0">
            <a:off x="1028700" y="1830735"/>
            <a:ext cx="7565243" cy="3584034"/>
          </a:xfrm>
          <a:custGeom>
            <a:avLst/>
            <a:gdLst/>
            <a:ahLst/>
            <a:cxnLst/>
            <a:rect r="r" b="b" t="t" l="l"/>
            <a:pathLst>
              <a:path h="3584034" w="7565243">
                <a:moveTo>
                  <a:pt x="0" y="0"/>
                </a:moveTo>
                <a:lnTo>
                  <a:pt x="7565243" y="0"/>
                </a:lnTo>
                <a:lnTo>
                  <a:pt x="7565243" y="3584034"/>
                </a:lnTo>
                <a:lnTo>
                  <a:pt x="0" y="3584034"/>
                </a:lnTo>
                <a:lnTo>
                  <a:pt x="0" y="0"/>
                </a:lnTo>
                <a:close/>
              </a:path>
            </a:pathLst>
          </a:custGeom>
          <a:blipFill>
            <a:blip r:embed="rId3"/>
            <a:stretch>
              <a:fillRect l="0" t="0" r="0" b="0"/>
            </a:stretch>
          </a:blipFill>
        </p:spPr>
      </p:sp>
      <p:sp>
        <p:nvSpPr>
          <p:cNvPr name="TextBox 4" id="4"/>
          <p:cNvSpPr txBox="true"/>
          <p:nvPr/>
        </p:nvSpPr>
        <p:spPr>
          <a:xfrm rot="0">
            <a:off x="84297" y="389204"/>
            <a:ext cx="18119408" cy="847725"/>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RESULT</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33785"/>
            <a:ext cx="9093481" cy="4114800"/>
          </a:xfrm>
          <a:custGeom>
            <a:avLst/>
            <a:gdLst/>
            <a:ahLst/>
            <a:cxnLst/>
            <a:rect r="r" b="b" t="t" l="l"/>
            <a:pathLst>
              <a:path h="4114800" w="9093481">
                <a:moveTo>
                  <a:pt x="0" y="0"/>
                </a:moveTo>
                <a:lnTo>
                  <a:pt x="9093481" y="0"/>
                </a:lnTo>
                <a:lnTo>
                  <a:pt x="9093481" y="4114800"/>
                </a:lnTo>
                <a:lnTo>
                  <a:pt x="0" y="4114800"/>
                </a:lnTo>
                <a:lnTo>
                  <a:pt x="0" y="0"/>
                </a:lnTo>
                <a:close/>
              </a:path>
            </a:pathLst>
          </a:custGeom>
          <a:blipFill>
            <a:blip r:embed="rId2"/>
            <a:stretch>
              <a:fillRect l="0" t="0" r="0" b="0"/>
            </a:stretch>
          </a:blipFill>
        </p:spPr>
      </p:sp>
      <p:sp>
        <p:nvSpPr>
          <p:cNvPr name="Freeform 3" id="3"/>
          <p:cNvSpPr/>
          <p:nvPr/>
        </p:nvSpPr>
        <p:spPr>
          <a:xfrm flipH="false" flipV="false" rot="0">
            <a:off x="8303169" y="5323498"/>
            <a:ext cx="9298293" cy="4207477"/>
          </a:xfrm>
          <a:custGeom>
            <a:avLst/>
            <a:gdLst/>
            <a:ahLst/>
            <a:cxnLst/>
            <a:rect r="r" b="b" t="t" l="l"/>
            <a:pathLst>
              <a:path h="4207477" w="9298293">
                <a:moveTo>
                  <a:pt x="0" y="0"/>
                </a:moveTo>
                <a:lnTo>
                  <a:pt x="9298293" y="0"/>
                </a:lnTo>
                <a:lnTo>
                  <a:pt x="9298293" y="4207478"/>
                </a:lnTo>
                <a:lnTo>
                  <a:pt x="0" y="4207478"/>
                </a:lnTo>
                <a:lnTo>
                  <a:pt x="0" y="0"/>
                </a:lnTo>
                <a:close/>
              </a:path>
            </a:pathLst>
          </a:custGeom>
          <a:blipFill>
            <a:blip r:embed="rId3"/>
            <a:stretch>
              <a:fillRect l="0" t="0" r="0" b="0"/>
            </a:stretch>
          </a:blipFill>
        </p:spPr>
      </p:sp>
      <p:sp>
        <p:nvSpPr>
          <p:cNvPr name="TextBox 4" id="4"/>
          <p:cNvSpPr txBox="true"/>
          <p:nvPr/>
        </p:nvSpPr>
        <p:spPr>
          <a:xfrm rot="0">
            <a:off x="84297" y="389204"/>
            <a:ext cx="18119408" cy="847725"/>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RESULT</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4" y="317184"/>
            <a:ext cx="18128932" cy="847725"/>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CONCLUSION</a:t>
            </a:r>
          </a:p>
        </p:txBody>
      </p:sp>
      <p:sp>
        <p:nvSpPr>
          <p:cNvPr name="TextBox 5" id="5"/>
          <p:cNvSpPr txBox="true"/>
          <p:nvPr/>
        </p:nvSpPr>
        <p:spPr>
          <a:xfrm rot="0">
            <a:off x="595025" y="899373"/>
            <a:ext cx="17613442" cy="8602980"/>
          </a:xfrm>
          <a:prstGeom prst="rect">
            <a:avLst/>
          </a:prstGeom>
        </p:spPr>
        <p:txBody>
          <a:bodyPr anchor="t" rtlCol="false" tIns="0" lIns="0" bIns="0" rIns="0">
            <a:spAutoFit/>
          </a:bodyPr>
          <a:lstStyle/>
          <a:p>
            <a:pPr algn="just">
              <a:lnSpc>
                <a:spcPts val="5580"/>
              </a:lnSpc>
            </a:pPr>
            <a:r>
              <a:rPr lang="en-US" sz="3099">
                <a:solidFill>
                  <a:srgbClr val="002060"/>
                </a:solidFill>
                <a:latin typeface="Arimo"/>
                <a:ea typeface="Arimo"/>
                <a:cs typeface="Arimo"/>
                <a:sym typeface="Arimo"/>
              </a:rPr>
              <a:t>  </a:t>
            </a:r>
            <a:r>
              <a:rPr lang="en-US" sz="3099" b="true">
                <a:solidFill>
                  <a:srgbClr val="002060"/>
                </a:solidFill>
                <a:latin typeface="Arimo Bold"/>
                <a:ea typeface="Arimo Bold"/>
                <a:cs typeface="Arimo Bold"/>
                <a:sym typeface="Arimo Bold"/>
              </a:rPr>
              <a:t>Conclusion</a:t>
            </a:r>
          </a:p>
          <a:p>
            <a:pPr algn="just" marL="654050" indent="-218017" lvl="2">
              <a:lnSpc>
                <a:spcPts val="5580"/>
              </a:lnSpc>
              <a:buFont typeface="Arial"/>
              <a:buChar char="⚬"/>
            </a:pPr>
            <a:r>
              <a:rPr lang="en-US" sz="3099">
                <a:solidFill>
                  <a:srgbClr val="002060"/>
                </a:solidFill>
                <a:latin typeface="Arimo"/>
                <a:ea typeface="Arimo"/>
                <a:cs typeface="Arimo"/>
                <a:sym typeface="Arimo"/>
              </a:rPr>
              <a:t>The system combines blockchain and the MERN stack to create a secure, decentralized, and user-friendly e-voting platform.  </a:t>
            </a:r>
          </a:p>
          <a:p>
            <a:pPr algn="just" marL="654050" indent="-218017" lvl="2">
              <a:lnSpc>
                <a:spcPts val="5580"/>
              </a:lnSpc>
              <a:buFont typeface="Arial"/>
              <a:buChar char="⚬"/>
            </a:pPr>
            <a:r>
              <a:rPr lang="en-US" sz="3099">
                <a:solidFill>
                  <a:srgbClr val="002060"/>
                </a:solidFill>
                <a:latin typeface="Arimo"/>
                <a:ea typeface="Arimo"/>
                <a:cs typeface="Arimo"/>
                <a:sym typeface="Arimo"/>
              </a:rPr>
              <a:t> It addresses key issues like security, transparency, and scalability.</a:t>
            </a:r>
          </a:p>
          <a:p>
            <a:pPr algn="just" marL="654050" indent="-218017" lvl="2">
              <a:lnSpc>
                <a:spcPts val="5580"/>
              </a:lnSpc>
            </a:pPr>
            <a:r>
              <a:rPr lang="en-US" b="true" sz="3099">
                <a:solidFill>
                  <a:srgbClr val="002060"/>
                </a:solidFill>
                <a:latin typeface="Arimo Bold"/>
                <a:ea typeface="Arimo Bold"/>
                <a:cs typeface="Arimo Bold"/>
                <a:sym typeface="Arimo Bold"/>
              </a:rPr>
              <a:t>Applications</a:t>
            </a:r>
          </a:p>
          <a:p>
            <a:pPr algn="just" marL="654050" indent="-218017" lvl="2">
              <a:lnSpc>
                <a:spcPts val="5580"/>
              </a:lnSpc>
              <a:buFont typeface="Arial"/>
              <a:buChar char="⚬"/>
            </a:pPr>
            <a:r>
              <a:rPr lang="en-US" sz="3099">
                <a:solidFill>
                  <a:srgbClr val="002060"/>
                </a:solidFill>
                <a:latin typeface="Arimo"/>
                <a:ea typeface="Arimo"/>
                <a:cs typeface="Arimo"/>
                <a:sym typeface="Arimo"/>
              </a:rPr>
              <a:t>Can be used in government and corporate elections for tamper-proof, trustworthy voting.</a:t>
            </a:r>
          </a:p>
          <a:p>
            <a:pPr algn="just" marL="654050" indent="-218017" lvl="2">
              <a:lnSpc>
                <a:spcPts val="5580"/>
              </a:lnSpc>
            </a:pPr>
            <a:r>
              <a:rPr lang="en-US" b="true" sz="3099">
                <a:solidFill>
                  <a:srgbClr val="002060"/>
                </a:solidFill>
                <a:latin typeface="Arimo Bold"/>
                <a:ea typeface="Arimo Bold"/>
                <a:cs typeface="Arimo Bold"/>
                <a:sym typeface="Arimo Bold"/>
              </a:rPr>
              <a:t>Advantages</a:t>
            </a:r>
          </a:p>
          <a:p>
            <a:pPr algn="just" marL="654050" indent="-218017" lvl="2">
              <a:lnSpc>
                <a:spcPts val="5580"/>
              </a:lnSpc>
              <a:buFont typeface="Arial"/>
              <a:buChar char="⚬"/>
            </a:pPr>
            <a:r>
              <a:rPr lang="en-US" sz="3099">
                <a:solidFill>
                  <a:srgbClr val="002060"/>
                </a:solidFill>
                <a:latin typeface="Arimo"/>
                <a:ea typeface="Arimo"/>
                <a:cs typeface="Arimo"/>
                <a:sym typeface="Arimo"/>
              </a:rPr>
              <a:t>Ensures data integrity, enhances transparency, and supports large-scale elections while protecting voter privacy.</a:t>
            </a:r>
          </a:p>
          <a:p>
            <a:pPr algn="just" marL="654050" indent="-218017" lvl="2">
              <a:lnSpc>
                <a:spcPts val="5580"/>
              </a:lnSpc>
            </a:pPr>
            <a:r>
              <a:rPr lang="en-US" b="true" sz="3099">
                <a:solidFill>
                  <a:srgbClr val="002060"/>
                </a:solidFill>
                <a:latin typeface="Arimo Bold"/>
                <a:ea typeface="Arimo Bold"/>
                <a:cs typeface="Arimo Bold"/>
                <a:sym typeface="Arimo Bold"/>
              </a:rPr>
              <a:t>Future Work</a:t>
            </a:r>
          </a:p>
          <a:p>
            <a:pPr algn="just" marL="654050" indent="-218017" lvl="2">
              <a:lnSpc>
                <a:spcPts val="5580"/>
              </a:lnSpc>
              <a:buFont typeface="Arial"/>
              <a:buChar char="⚬"/>
            </a:pPr>
            <a:r>
              <a:rPr lang="en-US" sz="3099">
                <a:solidFill>
                  <a:srgbClr val="002060"/>
                </a:solidFill>
                <a:latin typeface="Arimo"/>
                <a:ea typeface="Arimo"/>
                <a:cs typeface="Arimo"/>
                <a:sym typeface="Arimo"/>
              </a:rPr>
              <a:t> Improve scalability, mobile compatibility, and integrate advanced cryptography for enhanced security.</a:t>
            </a:r>
          </a:p>
        </p:txBody>
      </p:sp>
      <p:sp>
        <p:nvSpPr>
          <p:cNvPr name="TextBox 6" id="6"/>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8</a:t>
            </a:r>
          </a:p>
        </p:txBody>
      </p:sp>
      <p:sp>
        <p:nvSpPr>
          <p:cNvPr name="TextBox 7" id="7"/>
          <p:cNvSpPr txBox="true"/>
          <p:nvPr/>
        </p:nvSpPr>
        <p:spPr>
          <a:xfrm rot="0">
            <a:off x="3417315" y="9765505"/>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4" y="317184"/>
            <a:ext cx="18128932" cy="963189"/>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REFERENCES</a:t>
            </a:r>
          </a:p>
        </p:txBody>
      </p:sp>
      <p:sp>
        <p:nvSpPr>
          <p:cNvPr name="TextBox 5" id="5"/>
          <p:cNvSpPr txBox="true"/>
          <p:nvPr/>
        </p:nvSpPr>
        <p:spPr>
          <a:xfrm rot="0">
            <a:off x="461139" y="1337420"/>
            <a:ext cx="17469698" cy="8949580"/>
          </a:xfrm>
          <a:prstGeom prst="rect">
            <a:avLst/>
          </a:prstGeom>
        </p:spPr>
        <p:txBody>
          <a:bodyPr anchor="t" rtlCol="false" tIns="0" lIns="0" bIns="0" rIns="0">
            <a:spAutoFit/>
          </a:bodyPr>
          <a:lstStyle/>
          <a:p>
            <a:pPr algn="l">
              <a:lnSpc>
                <a:spcPts val="4120"/>
              </a:lnSpc>
            </a:pPr>
            <a:r>
              <a:rPr lang="en-US" sz="2940">
                <a:solidFill>
                  <a:srgbClr val="000000"/>
                </a:solidFill>
                <a:latin typeface="Arimo"/>
                <a:ea typeface="Arimo"/>
                <a:cs typeface="Arimo"/>
                <a:sym typeface="Arimo"/>
              </a:rPr>
              <a:t>1.</a:t>
            </a:r>
            <a:r>
              <a:rPr lang="en-US" sz="2940" u="sng">
                <a:solidFill>
                  <a:srgbClr val="0000FF"/>
                </a:solidFill>
                <a:latin typeface="Arimo"/>
                <a:ea typeface="Arimo"/>
                <a:cs typeface="Arimo"/>
                <a:sym typeface="Arimo"/>
                <a:hlinkClick r:id="rId3" tooltip="https://doi.org/10.1051/itmconf/20203203018"/>
              </a:rPr>
              <a:t>Kaliyamurthie, K. P., et al. "Highly secured online voting system over network." Indian Journal of Science and Technology 6.6 (2013): 1-6.</a:t>
            </a:r>
          </a:p>
          <a:p>
            <a:pPr algn="l">
              <a:lnSpc>
                <a:spcPts val="4120"/>
              </a:lnSpc>
            </a:pPr>
            <a:r>
              <a:rPr lang="en-US" sz="2940">
                <a:solidFill>
                  <a:srgbClr val="000000"/>
                </a:solidFill>
                <a:latin typeface="Arimo"/>
                <a:ea typeface="Arimo"/>
                <a:cs typeface="Arimo"/>
                <a:sym typeface="Arimo"/>
              </a:rPr>
              <a:t>2. Jayson Falkner, Ben Galbraith, Romin Irani, Casey Kochmer, Sathya Narayana Panduranga, Krishnaraj </a:t>
            </a:r>
          </a:p>
          <a:p>
            <a:pPr algn="l">
              <a:lnSpc>
                <a:spcPts val="4120"/>
              </a:lnSpc>
            </a:pPr>
            <a:r>
              <a:rPr lang="en-US" sz="2940">
                <a:solidFill>
                  <a:srgbClr val="000000"/>
                </a:solidFill>
                <a:latin typeface="Arimo"/>
                <a:ea typeface="Arimo"/>
                <a:cs typeface="Arimo"/>
                <a:sym typeface="Arimo"/>
              </a:rPr>
              <a:t>3. Perrumal, John Timney, Meeraj Moidoo Kunnumpurath, (2001), Beginning JSP Web Development,Wro</a:t>
            </a:r>
          </a:p>
          <a:p>
            <a:pPr algn="l">
              <a:lnSpc>
                <a:spcPts val="4120"/>
              </a:lnSpc>
            </a:pPr>
            <a:r>
              <a:rPr lang="en-US" sz="2940">
                <a:solidFill>
                  <a:srgbClr val="000000"/>
                </a:solidFill>
                <a:latin typeface="Arimo"/>
                <a:ea typeface="Arimo"/>
                <a:cs typeface="Arimo"/>
                <a:sym typeface="Arimo"/>
              </a:rPr>
              <a:t>4. AbuShanab, E. (2005). Internet Banking in Jordan: The Unified Theory of Acceptance and Use of Technology  (UTAUT) Perspective. A PhD dissertation at Southern Illinois University Carbondale, 2005. Supervisor: John Pearson, SIUC, USA. </a:t>
            </a:r>
          </a:p>
          <a:p>
            <a:pPr algn="l">
              <a:lnSpc>
                <a:spcPts val="4120"/>
              </a:lnSpc>
            </a:pPr>
            <a:r>
              <a:rPr lang="en-US" sz="2940">
                <a:solidFill>
                  <a:srgbClr val="000000"/>
                </a:solidFill>
                <a:latin typeface="Arimo"/>
                <a:ea typeface="Arimo"/>
                <a:cs typeface="Arimo"/>
                <a:sym typeface="Arimo"/>
              </a:rPr>
              <a:t>5. Sos.ca.gov. (2007). Top-to-Bottom Review | California Secretary of State. </a:t>
            </a:r>
          </a:p>
          <a:p>
            <a:pPr algn="l">
              <a:lnSpc>
                <a:spcPts val="4120"/>
              </a:lnSpc>
            </a:pPr>
            <a:r>
              <a:rPr lang="en-US" sz="2940">
                <a:solidFill>
                  <a:srgbClr val="000000"/>
                </a:solidFill>
                <a:latin typeface="Arimo"/>
                <a:ea typeface="Arimo"/>
                <a:cs typeface="Arimo"/>
                <a:sym typeface="Arimo"/>
              </a:rPr>
              <a:t>Available at: http://www.sos.ca.gov/elections/voting-systems/oversight/ top-bottom-review.</a:t>
            </a:r>
          </a:p>
          <a:p>
            <a:pPr algn="l">
              <a:lnSpc>
                <a:spcPts val="4120"/>
              </a:lnSpc>
            </a:pPr>
            <a:r>
              <a:rPr lang="en-US" sz="2940">
                <a:solidFill>
                  <a:srgbClr val="000000"/>
                </a:solidFill>
                <a:latin typeface="Arimo"/>
                <a:ea typeface="Arimo"/>
                <a:cs typeface="Arimo"/>
                <a:sym typeface="Arimo"/>
              </a:rPr>
              <a:t>6. Hjálmarsson, Friðrik Þ., et al. "Blockchain-based e-voting system." 2018 IEEE 11th international conference on cloud computing (CLOUD). IEEE, 2018.</a:t>
            </a:r>
          </a:p>
          <a:p>
            <a:pPr algn="l">
              <a:lnSpc>
                <a:spcPts val="4120"/>
              </a:lnSpc>
            </a:pPr>
            <a:r>
              <a:rPr lang="en-US" sz="2940">
                <a:solidFill>
                  <a:srgbClr val="000000"/>
                </a:solidFill>
                <a:latin typeface="Arimo"/>
                <a:ea typeface="Arimo"/>
                <a:cs typeface="Arimo"/>
                <a:sym typeface="Arimo"/>
              </a:rPr>
              <a:t>7. Patidar, Kriti, and Swapnil Jain. "Decentralized e-voting portal using blockchain." 2019 10th International Conference on Computing, Communication and Networking Technologies (ICCCNT). IEEE, 2019.</a:t>
            </a:r>
          </a:p>
          <a:p>
            <a:pPr algn="l">
              <a:lnSpc>
                <a:spcPts val="4120"/>
              </a:lnSpc>
            </a:pPr>
          </a:p>
          <a:p>
            <a:pPr algn="l">
              <a:lnSpc>
                <a:spcPts val="4120"/>
              </a:lnSpc>
            </a:pPr>
          </a:p>
        </p:txBody>
      </p:sp>
      <p:sp>
        <p:nvSpPr>
          <p:cNvPr name="TextBox 6" id="6"/>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93822" y="445770"/>
            <a:ext cx="18100358" cy="765810"/>
          </a:xfrm>
          <a:prstGeom prst="rect">
            <a:avLst/>
          </a:prstGeom>
        </p:spPr>
        <p:txBody>
          <a:bodyPr anchor="t" rtlCol="false" tIns="0" lIns="0" bIns="0" rIns="0">
            <a:spAutoFit/>
          </a:bodyPr>
          <a:lstStyle/>
          <a:p>
            <a:pPr algn="ctr">
              <a:lnSpc>
                <a:spcPts val="5830"/>
              </a:lnSpc>
            </a:pPr>
            <a:r>
              <a:rPr lang="en-US" sz="5400" b="true">
                <a:solidFill>
                  <a:srgbClr val="000000"/>
                </a:solidFill>
                <a:latin typeface="Arimo Bold"/>
                <a:ea typeface="Arimo Bold"/>
                <a:cs typeface="Arimo Bold"/>
                <a:sym typeface="Arimo Bold"/>
              </a:rPr>
              <a:t>AGENDA</a:t>
            </a:r>
          </a:p>
        </p:txBody>
      </p:sp>
      <p:sp>
        <p:nvSpPr>
          <p:cNvPr name="TextBox 5" id="5"/>
          <p:cNvSpPr txBox="true"/>
          <p:nvPr/>
        </p:nvSpPr>
        <p:spPr>
          <a:xfrm rot="0">
            <a:off x="1028700" y="1607418"/>
            <a:ext cx="14865985" cy="6621780"/>
          </a:xfrm>
          <a:prstGeom prst="rect">
            <a:avLst/>
          </a:prstGeom>
        </p:spPr>
        <p:txBody>
          <a:bodyPr anchor="t" rtlCol="false" tIns="0" lIns="0" bIns="0" rIns="0">
            <a:spAutoFit/>
          </a:bodyPr>
          <a:lstStyle/>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Introduction</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Literature Survey</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Problem Statement &amp; Objectives</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System Architecture/Block Diagram</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Functional requirements</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Low Level Design</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High Level Design </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Results</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Conclusion</a:t>
            </a:r>
          </a:p>
          <a:p>
            <a:pPr algn="l" marL="863600" indent="-431800" lvl="1">
              <a:lnSpc>
                <a:spcPts val="4800"/>
              </a:lnSpc>
              <a:buAutoNum type="arabicPeriod" startAt="1"/>
            </a:pPr>
            <a:r>
              <a:rPr lang="en-US" sz="4000">
                <a:solidFill>
                  <a:srgbClr val="002060"/>
                </a:solidFill>
                <a:latin typeface="Times New Roman"/>
                <a:ea typeface="Times New Roman"/>
                <a:cs typeface="Times New Roman"/>
                <a:sym typeface="Times New Roman"/>
              </a:rPr>
              <a:t>References</a:t>
            </a:r>
          </a:p>
          <a:p>
            <a:pPr algn="l">
              <a:lnSpc>
                <a:spcPts val="3720"/>
              </a:lnSpc>
            </a:pPr>
          </a:p>
        </p:txBody>
      </p:sp>
      <p:sp>
        <p:nvSpPr>
          <p:cNvPr name="TextBox 6" id="6"/>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2</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0" y="235757"/>
            <a:ext cx="18128932" cy="963189"/>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INTRODUCTION</a:t>
            </a:r>
          </a:p>
        </p:txBody>
      </p:sp>
      <p:sp>
        <p:nvSpPr>
          <p:cNvPr name="TextBox 5" id="5"/>
          <p:cNvSpPr txBox="true"/>
          <p:nvPr/>
        </p:nvSpPr>
        <p:spPr>
          <a:xfrm rot="0">
            <a:off x="1028700" y="1373607"/>
            <a:ext cx="16078531" cy="5173980"/>
          </a:xfrm>
          <a:prstGeom prst="rect">
            <a:avLst/>
          </a:prstGeom>
        </p:spPr>
        <p:txBody>
          <a:bodyPr anchor="t" rtlCol="false" tIns="0" lIns="0" bIns="0" rIns="0">
            <a:spAutoFit/>
          </a:bodyPr>
          <a:lstStyle/>
          <a:p>
            <a:pPr algn="just" marL="654050" indent="-218017" lvl="2">
              <a:lnSpc>
                <a:spcPts val="5580"/>
              </a:lnSpc>
              <a:buFont typeface="Arial"/>
              <a:buChar char="⚬"/>
            </a:pPr>
            <a:r>
              <a:rPr lang="en-US" sz="3099">
                <a:solidFill>
                  <a:srgbClr val="002060"/>
                </a:solidFill>
                <a:latin typeface="Times New Roman"/>
                <a:ea typeface="Times New Roman"/>
                <a:cs typeface="Times New Roman"/>
                <a:sym typeface="Times New Roman"/>
              </a:rPr>
              <a:t>Traditional voting faces errors and tampering; blockchain-based e-voting offers a secure alternative.  </a:t>
            </a:r>
          </a:p>
          <a:p>
            <a:pPr algn="just" marL="654050" indent="-218017" lvl="2">
              <a:lnSpc>
                <a:spcPts val="5580"/>
              </a:lnSpc>
              <a:buFont typeface="Arial"/>
              <a:buChar char="⚬"/>
            </a:pPr>
            <a:r>
              <a:rPr lang="en-US" sz="3099">
                <a:solidFill>
                  <a:srgbClr val="002060"/>
                </a:solidFill>
                <a:latin typeface="Times New Roman"/>
                <a:ea typeface="Times New Roman"/>
                <a:cs typeface="Times New Roman"/>
                <a:sym typeface="Times New Roman"/>
              </a:rPr>
              <a:t>Blockchain ensures decentralized, tamper-proof, and transparent vote counts.  </a:t>
            </a:r>
          </a:p>
          <a:p>
            <a:pPr algn="just" marL="654050" indent="-218017" lvl="2">
              <a:lnSpc>
                <a:spcPts val="5580"/>
              </a:lnSpc>
              <a:buFont typeface="Arial"/>
              <a:buChar char="⚬"/>
            </a:pPr>
            <a:r>
              <a:rPr lang="en-US" sz="3099">
                <a:solidFill>
                  <a:srgbClr val="002060"/>
                </a:solidFill>
                <a:latin typeface="Times New Roman"/>
                <a:ea typeface="Times New Roman"/>
                <a:cs typeface="Times New Roman"/>
                <a:sym typeface="Times New Roman"/>
              </a:rPr>
              <a:t>The system leverages the MERN stack to build an efficient web-based e-voting platform.  </a:t>
            </a:r>
          </a:p>
          <a:p>
            <a:pPr algn="just" marL="654050" indent="-218017" lvl="2">
              <a:lnSpc>
                <a:spcPts val="5580"/>
              </a:lnSpc>
              <a:buFont typeface="Arial"/>
              <a:buChar char="⚬"/>
            </a:pPr>
            <a:r>
              <a:rPr lang="en-US" sz="3099">
                <a:solidFill>
                  <a:srgbClr val="002060"/>
                </a:solidFill>
                <a:latin typeface="Times New Roman"/>
                <a:ea typeface="Times New Roman"/>
                <a:cs typeface="Times New Roman"/>
                <a:sym typeface="Times New Roman"/>
              </a:rPr>
              <a:t>E-voting improves accessibility and reliability through internet technologies.  </a:t>
            </a:r>
          </a:p>
          <a:p>
            <a:pPr algn="just" marL="708660" indent="-236220" lvl="2">
              <a:lnSpc>
                <a:spcPts val="5580"/>
              </a:lnSpc>
              <a:buFont typeface="Arial"/>
              <a:buChar char="⚬"/>
            </a:pPr>
            <a:r>
              <a:rPr lang="en-US" sz="3099">
                <a:solidFill>
                  <a:srgbClr val="002060"/>
                </a:solidFill>
                <a:latin typeface="Times New Roman"/>
                <a:ea typeface="Times New Roman"/>
                <a:cs typeface="Times New Roman"/>
                <a:sym typeface="Times New Roman"/>
              </a:rPr>
              <a:t>The solution enhances transparency, privacy, and security, addressing traditional voting flaws.</a:t>
            </a:r>
          </a:p>
        </p:txBody>
      </p:sp>
      <p:sp>
        <p:nvSpPr>
          <p:cNvPr name="TextBox 6" id="6"/>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3</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534" y="213298"/>
            <a:ext cx="18128932" cy="963189"/>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LITERATURE SURVEY</a:t>
            </a:r>
          </a:p>
        </p:txBody>
      </p:sp>
      <p:sp>
        <p:nvSpPr>
          <p:cNvPr name="TextBox 3" id="3"/>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4</a:t>
            </a:r>
          </a:p>
        </p:txBody>
      </p:sp>
      <p:graphicFrame>
        <p:nvGraphicFramePr>
          <p:cNvPr name="Table 4" id="4"/>
          <p:cNvGraphicFramePr>
            <a:graphicFrameLocks noGrp="true"/>
          </p:cNvGraphicFramePr>
          <p:nvPr/>
        </p:nvGraphicFramePr>
        <p:xfrm>
          <a:off x="687106" y="1028700"/>
          <a:ext cx="16535400" cy="8813800"/>
        </p:xfrm>
        <a:graphic>
          <a:graphicData uri="http://schemas.openxmlformats.org/drawingml/2006/table">
            <a:tbl>
              <a:tblPr/>
              <a:tblGrid>
                <a:gridCol w="3084666"/>
                <a:gridCol w="2380797"/>
                <a:gridCol w="1868981"/>
                <a:gridCol w="3596481"/>
                <a:gridCol w="2732731"/>
                <a:gridCol w="2871744"/>
              </a:tblGrid>
              <a:tr h="1301192">
                <a:tc>
                  <a:txBody>
                    <a:bodyPr anchor="t" rtlCol="false"/>
                    <a:lstStyle/>
                    <a:p>
                      <a:pPr algn="l">
                        <a:lnSpc>
                          <a:spcPts val="3240"/>
                        </a:lnSpc>
                        <a:defRPr/>
                      </a:pPr>
                      <a:r>
                        <a:rPr lang="en-US" b="true" sz="2700" spc="25">
                          <a:solidFill>
                            <a:srgbClr val="FFFFFF"/>
                          </a:solidFill>
                          <a:latin typeface="Arimo Bold"/>
                          <a:ea typeface="Arimo Bold"/>
                          <a:cs typeface="Arimo Bold"/>
                          <a:sym typeface="Arimo Bold"/>
                        </a:rPr>
                        <a:t>Paper Title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b="true" sz="2700" spc="25">
                          <a:solidFill>
                            <a:srgbClr val="FFFFFF"/>
                          </a:solidFill>
                          <a:latin typeface="Arimo Bold"/>
                          <a:ea typeface="Arimo Bold"/>
                          <a:cs typeface="Arimo Bold"/>
                          <a:sym typeface="Arimo Bold"/>
                        </a:rPr>
                        <a:t>Authors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b="true" sz="2700" spc="25">
                          <a:solidFill>
                            <a:srgbClr val="FFFFFF"/>
                          </a:solidFill>
                          <a:latin typeface="Arimo Bold"/>
                          <a:ea typeface="Arimo Bold"/>
                          <a:cs typeface="Arimo Bold"/>
                          <a:sym typeface="Arimo Bold"/>
                        </a:rPr>
                        <a:t>Year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b="true" sz="2700" spc="25">
                          <a:solidFill>
                            <a:srgbClr val="FFFFFF"/>
                          </a:solidFill>
                          <a:latin typeface="Arimo Bold"/>
                          <a:ea typeface="Arimo Bold"/>
                          <a:cs typeface="Arimo Bold"/>
                          <a:sym typeface="Arimo Bold"/>
                        </a:rPr>
                        <a:t>Methodology/ Approach</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b="true" sz="2700" spc="25">
                          <a:solidFill>
                            <a:srgbClr val="FFFFFF"/>
                          </a:solidFill>
                          <a:latin typeface="Arimo Bold"/>
                          <a:ea typeface="Arimo Bold"/>
                          <a:cs typeface="Arimo Bold"/>
                          <a:sym typeface="Arimo Bold"/>
                        </a:rPr>
                        <a:t>Advantages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b="true" sz="2700" spc="25">
                          <a:solidFill>
                            <a:srgbClr val="FFFFFF"/>
                          </a:solidFill>
                          <a:latin typeface="Arimo Bold"/>
                          <a:ea typeface="Arimo Bold"/>
                          <a:cs typeface="Arimo Bold"/>
                          <a:sym typeface="Arimo Bold"/>
                        </a:rPr>
                        <a:t>Disadvantages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r>
              <a:tr h="1307150">
                <a:tc>
                  <a:txBody>
                    <a:bodyPr anchor="t" rtlCol="false"/>
                    <a:lstStyle/>
                    <a:p>
                      <a:pPr algn="l">
                        <a:lnSpc>
                          <a:spcPts val="2240"/>
                        </a:lnSpc>
                        <a:defRPr/>
                      </a:pPr>
                      <a:r>
                        <a:rPr lang="en-US" sz="1600" b="true">
                          <a:solidFill>
                            <a:srgbClr val="000000"/>
                          </a:solidFill>
                          <a:latin typeface="Arimo Bold"/>
                          <a:ea typeface="Arimo Bold"/>
                          <a:cs typeface="Arimo Bold"/>
                          <a:sym typeface="Arimo Bold"/>
                        </a:rPr>
                        <a:t>Online Voting System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2240"/>
                        </a:lnSpc>
                        <a:defRPr/>
                      </a:pPr>
                      <a:r>
                        <a:rPr lang="en-US" sz="1600">
                          <a:solidFill>
                            <a:srgbClr val="000000"/>
                          </a:solidFill>
                          <a:latin typeface="Arimo"/>
                          <a:ea typeface="Arimo"/>
                          <a:cs typeface="Arimo"/>
                          <a:sym typeface="Arimo"/>
                        </a:rPr>
                        <a:t>Noor Ahmed1 , Prof. Anupama Pattanasetty2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2240"/>
                        </a:lnSpc>
                        <a:defRPr/>
                      </a:pPr>
                      <a:r>
                        <a:rPr lang="en-US" sz="1600">
                          <a:solidFill>
                            <a:srgbClr val="000000"/>
                          </a:solidFill>
                          <a:latin typeface="Arimo"/>
                          <a:ea typeface="Arimo"/>
                          <a:cs typeface="Arimo"/>
                          <a:sym typeface="Arimo"/>
                        </a:rPr>
                        <a:t>2024</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Create a secure blockchain voting system using smart contracts and adaptable consensus algorithms.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Enhanced security, transparency, and voter accessibility, alongside efficient processes and immutable records.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Technological barriers, potential disenfranchisement due to the digital divide, and complexity that may confuse voters.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1453250">
                <a:tc>
                  <a:txBody>
                    <a:bodyPr anchor="t" rtlCol="false"/>
                    <a:lstStyle/>
                    <a:p>
                      <a:pPr algn="l">
                        <a:lnSpc>
                          <a:spcPts val="2240"/>
                        </a:lnSpc>
                        <a:defRPr/>
                      </a:pPr>
                      <a:r>
                        <a:rPr lang="en-US" sz="1600" b="true">
                          <a:solidFill>
                            <a:srgbClr val="000000"/>
                          </a:solidFill>
                          <a:latin typeface="Arimo Bold"/>
                          <a:ea typeface="Arimo Bold"/>
                          <a:cs typeface="Arimo Bold"/>
                          <a:sym typeface="Arimo Bold"/>
                        </a:rPr>
                        <a:t>BlockchainEnabledOnline-VotingSystem</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2240"/>
                        </a:lnSpc>
                        <a:defRPr/>
                      </a:pPr>
                      <a:r>
                        <a:rPr lang="en-US" sz="1600">
                          <a:solidFill>
                            <a:srgbClr val="000000"/>
                          </a:solidFill>
                          <a:latin typeface="Arimo"/>
                          <a:ea typeface="Arimo"/>
                          <a:cs typeface="Arimo"/>
                          <a:sym typeface="Arimo"/>
                        </a:rPr>
                        <a:t>AkhilShah, NishitaSodhia, ShrutiSaha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2240"/>
                        </a:lnSpc>
                        <a:defRPr/>
                      </a:pPr>
                      <a:r>
                        <a:rPr lang="en-US" sz="1600">
                          <a:solidFill>
                            <a:srgbClr val="000000"/>
                          </a:solidFill>
                          <a:latin typeface="Arimo"/>
                          <a:ea typeface="Arimo"/>
                          <a:cs typeface="Arimo"/>
                          <a:sym typeface="Arimo"/>
                        </a:rPr>
                        <a:t>2020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paper proposes an Android-based voting application with blockchain for vote recording and tallying. Security features include AES-128 encryption, SHA-256 hashing, and voter verification through fingerprint, OTP, and unique identification keys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integration of AES-128 encryption, SHA-256, and blockchain ensures high levels of security, safeguarding voter data and vote integrity.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1679"/>
                        </a:lnSpc>
                        <a:defRPr/>
                      </a:pPr>
                      <a:r>
                        <a:rPr lang="en-US" sz="1200">
                          <a:solidFill>
                            <a:srgbClr val="000000"/>
                          </a:solidFill>
                          <a:latin typeface="Arimo"/>
                          <a:ea typeface="Arimo"/>
                          <a:cs typeface="Arimo"/>
                          <a:sym typeface="Arimo"/>
                        </a:rPr>
                        <a:t>Implementing and maintaining such a sophisticated system with encryption and blockchain technology may be resource-intensive.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1859030">
                <a:tc>
                  <a:txBody>
                    <a:bodyPr anchor="t" rtlCol="false"/>
                    <a:lstStyle/>
                    <a:p>
                      <a:pPr algn="l">
                        <a:lnSpc>
                          <a:spcPts val="2240"/>
                        </a:lnSpc>
                        <a:defRPr/>
                      </a:pPr>
                      <a:r>
                        <a:rPr lang="en-US" sz="1600" b="true">
                          <a:solidFill>
                            <a:srgbClr val="000000"/>
                          </a:solidFill>
                          <a:latin typeface="Arimo Bold"/>
                          <a:ea typeface="Arimo Bold"/>
                          <a:cs typeface="Arimo Bold"/>
                          <a:sym typeface="Arimo Bold"/>
                        </a:rPr>
                        <a:t>Decentralized E-Voting Portal Using Blockchain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2240"/>
                        </a:lnSpc>
                        <a:defRPr/>
                      </a:pPr>
                      <a:r>
                        <a:rPr lang="en-US" sz="1600">
                          <a:solidFill>
                            <a:srgbClr val="000000"/>
                          </a:solidFill>
                          <a:latin typeface="Arimo"/>
                          <a:ea typeface="Arimo"/>
                          <a:cs typeface="Arimo"/>
                          <a:sym typeface="Arimo"/>
                        </a:rPr>
                        <a:t>Dr. Swapnil Jain,Kriti Patidar </a:t>
                      </a:r>
                      <a:endParaRPr lang="en-US" sz="1100"/>
                    </a:p>
                    <a:p>
                      <a:pPr algn="l">
                        <a:lnSpc>
                          <a:spcPts val="2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2240"/>
                        </a:lnSpc>
                        <a:defRPr/>
                      </a:pPr>
                      <a:r>
                        <a:rPr lang="en-US" sz="1600">
                          <a:solidFill>
                            <a:srgbClr val="000000"/>
                          </a:solidFill>
                          <a:latin typeface="Arimo"/>
                          <a:ea typeface="Arimo"/>
                          <a:cs typeface="Arimo"/>
                          <a:sym typeface="Arimo"/>
                        </a:rPr>
                        <a:t>2019</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proposed system uses smart contracts deployed on the Ethereum blockchain to manage voting securely. Development and testing were conducted using the Truffle framework, with Ganache as the Ethereum client and MetaMask as the browser wallet for interacting with the system​</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use of blockchain and smart contracts enhances the security, integrity, and transparency of the voting process, ensuring that votes are immutable and verifiable.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Limited scalability and technical dependency hinder the system's ability to handle large-scale elections, as it relies heavily on blockchain frameworks like Ethereum, Truffle, Ganache, and MetaMask, requiring significant expertise for setup and maintenance.</a:t>
                      </a:r>
                      <a:endParaRPr lang="en-US" sz="1100"/>
                    </a:p>
                    <a:p>
                      <a:pPr algn="l">
                        <a:lnSpc>
                          <a:spcPts val="1679"/>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1647535">
                <a:tc>
                  <a:txBody>
                    <a:bodyPr anchor="t" rtlCol="false"/>
                    <a:lstStyle/>
                    <a:p>
                      <a:pPr algn="l">
                        <a:lnSpc>
                          <a:spcPts val="2240"/>
                        </a:lnSpc>
                        <a:defRPr/>
                      </a:pPr>
                      <a:r>
                        <a:rPr lang="en-US" sz="1600" b="true">
                          <a:solidFill>
                            <a:srgbClr val="000000"/>
                          </a:solidFill>
                          <a:latin typeface="Arimo Bold"/>
                          <a:ea typeface="Arimo Bold"/>
                          <a:cs typeface="Arimo Bold"/>
                          <a:sym typeface="Arimo Bold"/>
                        </a:rPr>
                        <a:t>Blockchain-Based E-Voting System</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2240"/>
                        </a:lnSpc>
                        <a:defRPr/>
                      </a:pPr>
                      <a:r>
                        <a:rPr lang="en-US" sz="1600">
                          <a:solidFill>
                            <a:srgbClr val="000000"/>
                          </a:solidFill>
                          <a:latin typeface="Arimo"/>
                          <a:ea typeface="Arimo"/>
                          <a:cs typeface="Arimo"/>
                          <a:sym typeface="Arimo"/>
                        </a:rPr>
                        <a:t>Friðrik Þ. Hjálmarsson, Gunnlaugur K. Hreiðarsson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2240"/>
                        </a:lnSpc>
                        <a:defRPr/>
                      </a:pPr>
                      <a:r>
                        <a:rPr lang="en-US" sz="1600">
                          <a:solidFill>
                            <a:srgbClr val="000000"/>
                          </a:solidFill>
                          <a:latin typeface="Arimo"/>
                          <a:ea typeface="Arimo"/>
                          <a:cs typeface="Arimo"/>
                          <a:sym typeface="Arimo"/>
                        </a:rPr>
                        <a:t>2018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paper evaluates blockchain as a service for developing a distributed e-voting system, using a case study approach to assess the potential of distributed ledger technologies for improving security and reducing costs in national elections.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blockchain-based system improves the security and transparency of the voting process by leveraging distributed ledger technology.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1679"/>
                        </a:lnSpc>
                        <a:defRPr/>
                      </a:pPr>
                      <a:r>
                        <a:rPr lang="en-US" sz="1200">
                          <a:solidFill>
                            <a:srgbClr val="000000"/>
                          </a:solidFill>
                          <a:latin typeface="Arimo"/>
                          <a:ea typeface="Arimo"/>
                          <a:cs typeface="Arimo"/>
                          <a:sym typeface="Arimo"/>
                        </a:rPr>
                        <a:t>Implementing a blockchain-based election system on a national scale may face technical and operational challenges due to its complexity.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1245642">
                <a:tc>
                  <a:txBody>
                    <a:bodyPr anchor="t" rtlCol="false"/>
                    <a:lstStyle/>
                    <a:p>
                      <a:pPr algn="l">
                        <a:lnSpc>
                          <a:spcPts val="2240"/>
                        </a:lnSpc>
                        <a:defRPr/>
                      </a:pPr>
                      <a:r>
                        <a:rPr lang="en-US" sz="1600" b="true">
                          <a:solidFill>
                            <a:srgbClr val="000000"/>
                          </a:solidFill>
                          <a:latin typeface="Arimo Bold"/>
                          <a:ea typeface="Arimo Bold"/>
                          <a:cs typeface="Arimo Bold"/>
                          <a:sym typeface="Arimo Bold"/>
                        </a:rPr>
                        <a:t>E-voting systems: A tool for e-democracy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2240"/>
                        </a:lnSpc>
                        <a:defRPr/>
                      </a:pPr>
                      <a:r>
                        <a:rPr lang="en-US" sz="1600">
                          <a:solidFill>
                            <a:srgbClr val="000000"/>
                          </a:solidFill>
                          <a:latin typeface="Arimo"/>
                          <a:ea typeface="Arimo"/>
                          <a:cs typeface="Arimo"/>
                          <a:sym typeface="Arimo"/>
                        </a:rPr>
                        <a:t>Emad ABU-SHANAB, Michael KNIGHT and Heba REFAI</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2240"/>
                        </a:lnSpc>
                        <a:defRPr/>
                      </a:pPr>
                      <a:r>
                        <a:rPr lang="en-US" sz="1600">
                          <a:solidFill>
                            <a:srgbClr val="000000"/>
                          </a:solidFill>
                          <a:latin typeface="Arimo"/>
                          <a:ea typeface="Arimo"/>
                          <a:cs typeface="Arimo"/>
                          <a:sym typeface="Arimo"/>
                        </a:rPr>
                        <a:t>2010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Explores e-voting adoption using the Technology Acceptance Model (TAM), emphasizing usefulness, ease of use, and trust, along with global experiences focused on security and efficiency.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e-voting system enhances the accuracy and reduces errors in the election process, offering more convenience​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1679"/>
                        </a:lnSpc>
                        <a:defRPr/>
                      </a:pPr>
                      <a:r>
                        <a:rPr lang="en-US" sz="1200">
                          <a:solidFill>
                            <a:srgbClr val="000000"/>
                          </a:solidFill>
                          <a:latin typeface="Arimo"/>
                          <a:ea typeface="Arimo"/>
                          <a:cs typeface="Arimo"/>
                          <a:sym typeface="Arimo"/>
                        </a:rPr>
                        <a:t>The adoption of e-voting systems is inconsistent across regions, with some countries using them while others resist due to concerns like security​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bl>
          </a:graphicData>
        </a:graphic>
      </p:graphicFrame>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4" y="317184"/>
            <a:ext cx="18128932" cy="963189"/>
          </a:xfrm>
          <a:prstGeom prst="rect">
            <a:avLst/>
          </a:prstGeom>
        </p:spPr>
        <p:txBody>
          <a:bodyPr anchor="t" rtlCol="false" tIns="0" lIns="0" bIns="0" rIns="0">
            <a:spAutoFit/>
          </a:bodyPr>
          <a:lstStyle/>
          <a:p>
            <a:pPr algn="ctr">
              <a:lnSpc>
                <a:spcPts val="6480"/>
              </a:lnSpc>
            </a:pPr>
            <a:r>
              <a:rPr lang="en-US" sz="5400" b="true">
                <a:solidFill>
                  <a:srgbClr val="000000"/>
                </a:solidFill>
                <a:latin typeface="Arimo Bold"/>
                <a:ea typeface="Arimo Bold"/>
                <a:cs typeface="Arimo Bold"/>
                <a:sym typeface="Arimo Bold"/>
              </a:rPr>
              <a:t>PROBLEM STATEMENT</a:t>
            </a:r>
          </a:p>
        </p:txBody>
      </p:sp>
      <p:sp>
        <p:nvSpPr>
          <p:cNvPr name="TextBox 5" id="5"/>
          <p:cNvSpPr txBox="true"/>
          <p:nvPr/>
        </p:nvSpPr>
        <p:spPr>
          <a:xfrm rot="0">
            <a:off x="948690" y="1322070"/>
            <a:ext cx="16390620" cy="5783578"/>
          </a:xfrm>
          <a:prstGeom prst="rect">
            <a:avLst/>
          </a:prstGeom>
        </p:spPr>
        <p:txBody>
          <a:bodyPr anchor="t" rtlCol="false" tIns="0" lIns="0" bIns="0" rIns="0">
            <a:spAutoFit/>
          </a:bodyPr>
          <a:lstStyle/>
          <a:p>
            <a:pPr algn="just">
              <a:lnSpc>
                <a:spcPts val="5580"/>
              </a:lnSpc>
            </a:pPr>
          </a:p>
          <a:p>
            <a:pPr algn="just" marL="654685" indent="-218228" lvl="2">
              <a:lnSpc>
                <a:spcPts val="5580"/>
              </a:lnSpc>
              <a:buFont typeface="Arial"/>
              <a:buChar char="⚬"/>
            </a:pPr>
            <a:r>
              <a:rPr lang="en-US" sz="3099">
                <a:solidFill>
                  <a:srgbClr val="002060"/>
                </a:solidFill>
                <a:latin typeface="Arimo"/>
                <a:ea typeface="Arimo"/>
                <a:cs typeface="Arimo"/>
                <a:sym typeface="Arimo"/>
              </a:rPr>
              <a:t> Existing e-voting systems lack security, transparency, and scalability.  </a:t>
            </a:r>
          </a:p>
          <a:p>
            <a:pPr algn="just" marL="654685" indent="-218228" lvl="2">
              <a:lnSpc>
                <a:spcPts val="5580"/>
              </a:lnSpc>
              <a:buFont typeface="Arial"/>
              <a:buChar char="⚬"/>
            </a:pPr>
            <a:r>
              <a:rPr lang="en-US" sz="3099">
                <a:solidFill>
                  <a:srgbClr val="002060"/>
                </a:solidFill>
                <a:latin typeface="Arimo"/>
                <a:ea typeface="Arimo"/>
                <a:cs typeface="Arimo"/>
                <a:sym typeface="Arimo"/>
              </a:rPr>
              <a:t>The proposed solution uses blockchain to ensure data integrity, voter privacy, and transparency.  </a:t>
            </a:r>
          </a:p>
          <a:p>
            <a:pPr algn="just" marL="654685" indent="-218228" lvl="2">
              <a:lnSpc>
                <a:spcPts val="5580"/>
              </a:lnSpc>
              <a:buFont typeface="Arial"/>
              <a:buChar char="⚬"/>
            </a:pPr>
            <a:r>
              <a:rPr lang="en-US" sz="3099">
                <a:solidFill>
                  <a:srgbClr val="002060"/>
                </a:solidFill>
                <a:latin typeface="Arimo"/>
                <a:ea typeface="Arimo"/>
                <a:cs typeface="Arimo"/>
                <a:sym typeface="Arimo"/>
              </a:rPr>
              <a:t>Blockchain enables immutable vote records and voting status tracking.  </a:t>
            </a:r>
          </a:p>
          <a:p>
            <a:pPr algn="just" marL="654685" indent="-218228" lvl="2">
              <a:lnSpc>
                <a:spcPts val="5580"/>
              </a:lnSpc>
              <a:buFont typeface="Arial"/>
              <a:buChar char="⚬"/>
            </a:pPr>
            <a:r>
              <a:rPr lang="en-US" sz="3099">
                <a:solidFill>
                  <a:srgbClr val="002060"/>
                </a:solidFill>
                <a:latin typeface="Arimo"/>
                <a:ea typeface="Arimo"/>
                <a:cs typeface="Arimo"/>
                <a:sym typeface="Arimo"/>
              </a:rPr>
              <a:t>The MERN stack powers a responsive frontend, while MongoDB stores non-sensitive election data.</a:t>
            </a:r>
          </a:p>
          <a:p>
            <a:pPr algn="just" marL="654685" indent="-218228" lvl="2">
              <a:lnSpc>
                <a:spcPts val="5580"/>
              </a:lnSpc>
            </a:pPr>
          </a:p>
        </p:txBody>
      </p:sp>
      <p:sp>
        <p:nvSpPr>
          <p:cNvPr name="TextBox 6" id="6"/>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5</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5" y="360629"/>
            <a:ext cx="18128932" cy="8477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mo Bold"/>
                <a:ea typeface="Arimo Bold"/>
                <a:cs typeface="Arimo Bold"/>
                <a:sym typeface="Arimo Bold"/>
              </a:rPr>
              <a:t>OBJECTIVES</a:t>
            </a:r>
          </a:p>
        </p:txBody>
      </p:sp>
      <p:sp>
        <p:nvSpPr>
          <p:cNvPr name="TextBox 5" id="5"/>
          <p:cNvSpPr txBox="true"/>
          <p:nvPr/>
        </p:nvSpPr>
        <p:spPr>
          <a:xfrm rot="0">
            <a:off x="948690" y="1322070"/>
            <a:ext cx="16390620" cy="6488430"/>
          </a:xfrm>
          <a:prstGeom prst="rect">
            <a:avLst/>
          </a:prstGeom>
        </p:spPr>
        <p:txBody>
          <a:bodyPr anchor="t" rtlCol="false" tIns="0" lIns="0" bIns="0" rIns="0">
            <a:spAutoFit/>
          </a:bodyPr>
          <a:lstStyle/>
          <a:p>
            <a:pPr algn="just" marL="654050" indent="-218017" lvl="2">
              <a:lnSpc>
                <a:spcPts val="5580"/>
              </a:lnSpc>
              <a:buFont typeface="Arial"/>
              <a:buChar char="⚬"/>
            </a:pPr>
            <a:r>
              <a:rPr lang="en-US" sz="3099">
                <a:solidFill>
                  <a:srgbClr val="002060"/>
                </a:solidFill>
                <a:latin typeface="Arimo"/>
                <a:ea typeface="Arimo"/>
                <a:cs typeface="Arimo"/>
                <a:sym typeface="Arimo"/>
              </a:rPr>
              <a:t>To build a secure and transparent e-voting system using blockchain technology.</a:t>
            </a:r>
          </a:p>
          <a:p>
            <a:pPr algn="just" marL="654050" indent="-218017" lvl="2">
              <a:lnSpc>
                <a:spcPts val="5580"/>
              </a:lnSpc>
              <a:buFont typeface="Arial"/>
              <a:buChar char="⚬"/>
            </a:pPr>
            <a:r>
              <a:rPr lang="en-US" sz="3099">
                <a:solidFill>
                  <a:srgbClr val="002060"/>
                </a:solidFill>
                <a:latin typeface="Arimo"/>
                <a:ea typeface="Arimo"/>
                <a:cs typeface="Arimo"/>
                <a:sym typeface="Arimo"/>
              </a:rPr>
              <a:t>To create an intuitive and user-friendly interface for the voting process using the MERN stack.</a:t>
            </a:r>
          </a:p>
          <a:p>
            <a:pPr algn="just" marL="654050" indent="-218017" lvl="2">
              <a:lnSpc>
                <a:spcPts val="5580"/>
              </a:lnSpc>
              <a:buFont typeface="Arial"/>
              <a:buChar char="⚬"/>
            </a:pPr>
            <a:r>
              <a:rPr lang="en-US" sz="3099">
                <a:solidFill>
                  <a:srgbClr val="002060"/>
                </a:solidFill>
                <a:latin typeface="Arimo"/>
                <a:ea typeface="Arimo"/>
                <a:cs typeface="Arimo"/>
                <a:sym typeface="Arimo"/>
              </a:rPr>
              <a:t>To ensure the integrity of votes by decentralizing the storage of votes and the status of the voting process.</a:t>
            </a:r>
          </a:p>
          <a:p>
            <a:pPr algn="just" marL="654050" indent="-218017" lvl="2">
              <a:lnSpc>
                <a:spcPts val="5580"/>
              </a:lnSpc>
              <a:buFont typeface="Arial"/>
              <a:buChar char="⚬"/>
            </a:pPr>
            <a:r>
              <a:rPr lang="en-US" sz="3099">
                <a:solidFill>
                  <a:srgbClr val="002060"/>
                </a:solidFill>
                <a:latin typeface="Arimo"/>
                <a:ea typeface="Arimo"/>
                <a:cs typeface="Arimo"/>
                <a:sym typeface="Arimo"/>
              </a:rPr>
              <a:t>To provide real-time monitoring and secure, anonymous data storage.</a:t>
            </a:r>
          </a:p>
          <a:p>
            <a:pPr algn="just" marL="654050" indent="-218017" lvl="2">
              <a:lnSpc>
                <a:spcPts val="5580"/>
              </a:lnSpc>
              <a:buFont typeface="Arial"/>
              <a:buChar char="⚬"/>
            </a:pPr>
            <a:r>
              <a:rPr lang="en-US" sz="3099">
                <a:solidFill>
                  <a:srgbClr val="002060"/>
                </a:solidFill>
                <a:latin typeface="Arimo"/>
                <a:ea typeface="Arimo"/>
                <a:cs typeface="Arimo"/>
                <a:sym typeface="Arimo"/>
              </a:rPr>
              <a:t>To overcome limitations of existing e-voting systems, particularly in terms of scalability and security.</a:t>
            </a:r>
          </a:p>
          <a:p>
            <a:pPr algn="just" marL="654050" indent="-218017" lvl="2">
              <a:lnSpc>
                <a:spcPts val="5580"/>
              </a:lnSpc>
            </a:pPr>
          </a:p>
        </p:txBody>
      </p:sp>
      <p:sp>
        <p:nvSpPr>
          <p:cNvPr name="TextBox 6" id="6"/>
          <p:cNvSpPr txBox="true"/>
          <p:nvPr/>
        </p:nvSpPr>
        <p:spPr>
          <a:xfrm rot="0">
            <a:off x="13007340" y="9536906"/>
            <a:ext cx="3931920" cy="504825"/>
          </a:xfrm>
          <a:prstGeom prst="rect">
            <a:avLst/>
          </a:prstGeom>
        </p:spPr>
        <p:txBody>
          <a:bodyPr anchor="t" rtlCol="false" tIns="0" lIns="0" bIns="0" rIns="0">
            <a:spAutoFit/>
          </a:bodyPr>
          <a:lstStyle/>
          <a:p>
            <a:pPr algn="r">
              <a:lnSpc>
                <a:spcPts val="3720"/>
              </a:lnSpc>
            </a:pPr>
            <a:r>
              <a:rPr lang="en-US" sz="3099" spc="28">
                <a:solidFill>
                  <a:srgbClr val="898989"/>
                </a:solidFill>
                <a:latin typeface="Arimo"/>
                <a:ea typeface="Arimo"/>
                <a:cs typeface="Arimo"/>
                <a:sym typeface="Arimo"/>
              </a:rPr>
              <a:t>5</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5" y="360629"/>
            <a:ext cx="18128932" cy="8477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mo Bold"/>
                <a:ea typeface="Arimo Bold"/>
                <a:cs typeface="Arimo Bold"/>
                <a:sym typeface="Arimo Bold"/>
              </a:rPr>
              <a:t>FUNCTIONAL REQUIREMENTS</a:t>
            </a:r>
          </a:p>
        </p:txBody>
      </p:sp>
      <p:sp>
        <p:nvSpPr>
          <p:cNvPr name="TextBox 5" id="5"/>
          <p:cNvSpPr txBox="true"/>
          <p:nvPr/>
        </p:nvSpPr>
        <p:spPr>
          <a:xfrm rot="0">
            <a:off x="948691" y="1525007"/>
            <a:ext cx="16390620" cy="4183380"/>
          </a:xfrm>
          <a:prstGeom prst="rect">
            <a:avLst/>
          </a:prstGeom>
        </p:spPr>
        <p:txBody>
          <a:bodyPr anchor="t" rtlCol="false" tIns="0" lIns="0" bIns="0" rIns="0">
            <a:spAutoFit/>
          </a:bodyPr>
          <a:lstStyle/>
          <a:p>
            <a:pPr algn="just" marL="654050" indent="-218017" lvl="2">
              <a:lnSpc>
                <a:spcPts val="5580"/>
              </a:lnSpc>
              <a:buFont typeface="Arial"/>
              <a:buChar char="⚬"/>
            </a:pPr>
            <a:r>
              <a:rPr lang="en-US" sz="3099">
                <a:solidFill>
                  <a:srgbClr val="002060"/>
                </a:solidFill>
                <a:latin typeface="Arimo"/>
                <a:ea typeface="Arimo"/>
                <a:cs typeface="Arimo"/>
                <a:sym typeface="Arimo"/>
              </a:rPr>
              <a:t>User Authentication: Authenticates voters securely using methods like multi-factor authentication, providing an authentication token or error.  </a:t>
            </a:r>
          </a:p>
          <a:p>
            <a:pPr algn="just" marL="654050" indent="-218017" lvl="2">
              <a:lnSpc>
                <a:spcPts val="5580"/>
              </a:lnSpc>
              <a:buFont typeface="Arial"/>
              <a:buChar char="⚬"/>
            </a:pPr>
            <a:r>
              <a:rPr lang="en-US" sz="3099">
                <a:solidFill>
                  <a:srgbClr val="002060"/>
                </a:solidFill>
                <a:latin typeface="Arimo"/>
                <a:ea typeface="Arimo"/>
                <a:cs typeface="Arimo"/>
                <a:sym typeface="Arimo"/>
              </a:rPr>
              <a:t>Voting: Allows voters to cast their votes securely and privately, confirming the vote cast.  </a:t>
            </a:r>
          </a:p>
          <a:p>
            <a:pPr algn="just" marL="654050" indent="-218017" lvl="2">
              <a:lnSpc>
                <a:spcPts val="5580"/>
              </a:lnSpc>
              <a:buFont typeface="Arial"/>
              <a:buChar char="⚬"/>
            </a:pPr>
            <a:r>
              <a:rPr lang="en-US" sz="3099">
                <a:solidFill>
                  <a:srgbClr val="002060"/>
                </a:solidFill>
                <a:latin typeface="Arimo"/>
                <a:ea typeface="Arimo"/>
                <a:cs typeface="Arimo"/>
                <a:sym typeface="Arimo"/>
              </a:rPr>
              <a:t>Vote Counting: Automatically tallies votes from the blockchain, ensuring security.  </a:t>
            </a:r>
          </a:p>
          <a:p>
            <a:pPr algn="just" marL="654050" indent="-218017" lvl="2">
              <a:lnSpc>
                <a:spcPts val="5580"/>
              </a:lnSpc>
              <a:buFont typeface="Arial"/>
              <a:buChar char="⚬"/>
            </a:pPr>
            <a:r>
              <a:rPr lang="en-US" sz="3099">
                <a:solidFill>
                  <a:srgbClr val="002060"/>
                </a:solidFill>
                <a:latin typeface="Arimo"/>
                <a:ea typeface="Arimo"/>
                <a:cs typeface="Arimo"/>
                <a:sym typeface="Arimo"/>
              </a:rPr>
              <a:t>Result Display: Shows real-time election results with visual representations like charts and graphs.  </a:t>
            </a:r>
          </a:p>
        </p:txBody>
      </p:sp>
      <p:sp>
        <p:nvSpPr>
          <p:cNvPr name="TextBox 6" id="6"/>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50910"/>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5" y="360629"/>
            <a:ext cx="18128932" cy="8477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mo Bold"/>
                <a:ea typeface="Arimo Bold"/>
                <a:cs typeface="Arimo Bold"/>
                <a:sym typeface="Arimo Bold"/>
              </a:rPr>
              <a:t>NON FUNCTIONAL REQUIREMENTS</a:t>
            </a:r>
          </a:p>
        </p:txBody>
      </p:sp>
      <p:sp>
        <p:nvSpPr>
          <p:cNvPr name="TextBox 5" id="5"/>
          <p:cNvSpPr txBox="true"/>
          <p:nvPr/>
        </p:nvSpPr>
        <p:spPr>
          <a:xfrm rot="0">
            <a:off x="916305" y="1768778"/>
            <a:ext cx="16390620" cy="5593080"/>
          </a:xfrm>
          <a:prstGeom prst="rect">
            <a:avLst/>
          </a:prstGeom>
        </p:spPr>
        <p:txBody>
          <a:bodyPr anchor="t" rtlCol="false" tIns="0" lIns="0" bIns="0" rIns="0">
            <a:spAutoFit/>
          </a:bodyPr>
          <a:lstStyle/>
          <a:p>
            <a:pPr algn="just" marL="654050" indent="-218017" lvl="2">
              <a:lnSpc>
                <a:spcPts val="5580"/>
              </a:lnSpc>
              <a:buFont typeface="Arial"/>
              <a:buChar char="⚬"/>
            </a:pPr>
            <a:r>
              <a:rPr lang="en-US" sz="3099">
                <a:solidFill>
                  <a:srgbClr val="002060"/>
                </a:solidFill>
                <a:latin typeface="Arimo"/>
                <a:ea typeface="Arimo"/>
                <a:cs typeface="Arimo"/>
                <a:sym typeface="Arimo"/>
              </a:rPr>
              <a:t>Performance: Handle a specified number of concurrent users with response times under 2 seconds.  </a:t>
            </a:r>
          </a:p>
          <a:p>
            <a:pPr algn="just" marL="654050" indent="-218017" lvl="2">
              <a:lnSpc>
                <a:spcPts val="5580"/>
              </a:lnSpc>
              <a:buFont typeface="Arial"/>
              <a:buChar char="⚬"/>
            </a:pPr>
            <a:r>
              <a:rPr lang="en-US" sz="3099">
                <a:solidFill>
                  <a:srgbClr val="002060"/>
                </a:solidFill>
                <a:latin typeface="Arimo"/>
                <a:ea typeface="Arimo"/>
                <a:cs typeface="Arimo"/>
                <a:sym typeface="Arimo"/>
              </a:rPr>
              <a:t>Scalability: Support scaling to accommodate increasing voter numbers during peak periods.  </a:t>
            </a:r>
          </a:p>
          <a:p>
            <a:pPr algn="just" marL="654050" indent="-218017" lvl="2">
              <a:lnSpc>
                <a:spcPts val="5580"/>
              </a:lnSpc>
              <a:buFont typeface="Arial"/>
              <a:buChar char="⚬"/>
            </a:pPr>
            <a:r>
              <a:rPr lang="en-US" sz="3099">
                <a:solidFill>
                  <a:srgbClr val="002060"/>
                </a:solidFill>
                <a:latin typeface="Arimo"/>
                <a:ea typeface="Arimo"/>
                <a:cs typeface="Arimo"/>
                <a:sym typeface="Arimo"/>
              </a:rPr>
              <a:t>Security: Ensure data encryption in transit and at rest, with protection against vulnerabilities like SQL injection, DDoS, and unauthorized access.  </a:t>
            </a:r>
          </a:p>
          <a:p>
            <a:pPr algn="just" marL="654050" indent="-218017" lvl="2">
              <a:lnSpc>
                <a:spcPts val="5580"/>
              </a:lnSpc>
              <a:buFont typeface="Arial"/>
              <a:buChar char="⚬"/>
            </a:pPr>
            <a:r>
              <a:rPr lang="en-US" sz="3099">
                <a:solidFill>
                  <a:srgbClr val="002060"/>
                </a:solidFill>
                <a:latin typeface="Arimo"/>
                <a:ea typeface="Arimo"/>
                <a:cs typeface="Arimo"/>
                <a:sym typeface="Arimo"/>
              </a:rPr>
              <a:t>Usability: Provide an intuitive and accessible user interface for all demographics.  </a:t>
            </a:r>
          </a:p>
          <a:p>
            <a:pPr algn="just" marL="654050" indent="-218017" lvl="2">
              <a:lnSpc>
                <a:spcPts val="5580"/>
              </a:lnSpc>
              <a:buFont typeface="Arial"/>
              <a:buChar char="⚬"/>
            </a:pPr>
            <a:r>
              <a:rPr lang="en-US" sz="3099">
                <a:solidFill>
                  <a:srgbClr val="002060"/>
                </a:solidFill>
                <a:latin typeface="Arimo"/>
                <a:ea typeface="Arimo"/>
                <a:cs typeface="Arimo"/>
                <a:sym typeface="Arimo"/>
              </a:rPr>
              <a:t>Reliability: Implement strong backup and disaster recovery solutions.</a:t>
            </a:r>
          </a:p>
        </p:txBody>
      </p:sp>
      <p:sp>
        <p:nvSpPr>
          <p:cNvPr name="TextBox 6" id="6"/>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487809"/>
            <a:ext cx="3157871" cy="799191"/>
            <a:chOff x="0" y="0"/>
            <a:chExt cx="4210495" cy="1065588"/>
          </a:xfrm>
        </p:grpSpPr>
        <p:sp>
          <p:nvSpPr>
            <p:cNvPr name="Freeform 3" id="3"/>
            <p:cNvSpPr/>
            <p:nvPr/>
          </p:nvSpPr>
          <p:spPr>
            <a:xfrm flipH="false" flipV="false" rot="0">
              <a:off x="0" y="0"/>
              <a:ext cx="4210558" cy="1065530"/>
            </a:xfrm>
            <a:custGeom>
              <a:avLst/>
              <a:gdLst/>
              <a:ahLst/>
              <a:cxnLst/>
              <a:rect r="r" b="b" t="t" l="l"/>
              <a:pathLst>
                <a:path h="1065530" w="4210558">
                  <a:moveTo>
                    <a:pt x="0" y="0"/>
                  </a:moveTo>
                  <a:lnTo>
                    <a:pt x="4210558" y="0"/>
                  </a:lnTo>
                  <a:lnTo>
                    <a:pt x="4210558" y="1065530"/>
                  </a:lnTo>
                  <a:lnTo>
                    <a:pt x="0" y="1065530"/>
                  </a:lnTo>
                  <a:lnTo>
                    <a:pt x="0" y="0"/>
                  </a:lnTo>
                  <a:close/>
                </a:path>
              </a:pathLst>
            </a:custGeom>
            <a:blipFill>
              <a:blip r:embed="rId2"/>
              <a:stretch>
                <a:fillRect l="0" t="-6806" r="1" b="-6811"/>
              </a:stretch>
            </a:blipFill>
          </p:spPr>
        </p:sp>
      </p:grpSp>
      <p:sp>
        <p:nvSpPr>
          <p:cNvPr name="TextBox 4" id="4"/>
          <p:cNvSpPr txBox="true"/>
          <p:nvPr/>
        </p:nvSpPr>
        <p:spPr>
          <a:xfrm rot="0">
            <a:off x="79534" y="308506"/>
            <a:ext cx="18128932" cy="8477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mo Bold"/>
                <a:ea typeface="Arimo Bold"/>
                <a:cs typeface="Arimo Bold"/>
                <a:sym typeface="Arimo Bold"/>
              </a:rPr>
              <a:t>USER REQUIREMENTS</a:t>
            </a:r>
          </a:p>
        </p:txBody>
      </p:sp>
      <p:sp>
        <p:nvSpPr>
          <p:cNvPr name="TextBox 5" id="5"/>
          <p:cNvSpPr txBox="true"/>
          <p:nvPr/>
        </p:nvSpPr>
        <p:spPr>
          <a:xfrm rot="0">
            <a:off x="948690" y="1574714"/>
            <a:ext cx="16390620" cy="4373880"/>
          </a:xfrm>
          <a:prstGeom prst="rect">
            <a:avLst/>
          </a:prstGeom>
        </p:spPr>
        <p:txBody>
          <a:bodyPr anchor="t" rtlCol="false" tIns="0" lIns="0" bIns="0" rIns="0">
            <a:spAutoFit/>
          </a:bodyPr>
          <a:lstStyle/>
          <a:p>
            <a:pPr algn="just" marL="654050" indent="-218017" lvl="2">
              <a:lnSpc>
                <a:spcPts val="5580"/>
              </a:lnSpc>
              <a:buFont typeface="Arial"/>
              <a:buChar char="⚬"/>
            </a:pPr>
            <a:r>
              <a:rPr lang="en-US" sz="3099">
                <a:solidFill>
                  <a:srgbClr val="002060"/>
                </a:solidFill>
                <a:latin typeface="Arimo"/>
                <a:ea typeface="Arimo"/>
                <a:cs typeface="Arimo"/>
                <a:sym typeface="Arimo"/>
              </a:rPr>
              <a:t>Voter Experience: Voters should easily register, authenticate, and cast their votes via a user-friendly interface with immediate confirmation.  </a:t>
            </a:r>
          </a:p>
          <a:p>
            <a:pPr algn="just" marL="654050" indent="-218017" lvl="2">
              <a:lnSpc>
                <a:spcPts val="5580"/>
              </a:lnSpc>
              <a:buFont typeface="Arial"/>
              <a:buChar char="⚬"/>
            </a:pPr>
            <a:r>
              <a:rPr lang="en-US" sz="3099">
                <a:solidFill>
                  <a:srgbClr val="002060"/>
                </a:solidFill>
                <a:latin typeface="Arimo"/>
                <a:ea typeface="Arimo"/>
                <a:cs typeface="Arimo"/>
                <a:sym typeface="Arimo"/>
              </a:rPr>
              <a:t>Transparency: Provide real-time updates on election status and results, allowing voters to verify their vote was counted.  </a:t>
            </a:r>
          </a:p>
          <a:p>
            <a:pPr algn="just" marL="654050" indent="-218017" lvl="2">
              <a:lnSpc>
                <a:spcPts val="5580"/>
              </a:lnSpc>
              <a:buFont typeface="Arial"/>
              <a:buChar char="⚬"/>
            </a:pPr>
            <a:r>
              <a:rPr lang="en-US" sz="3099">
                <a:solidFill>
                  <a:srgbClr val="002060"/>
                </a:solidFill>
                <a:latin typeface="Arimo"/>
                <a:ea typeface="Arimo"/>
                <a:cs typeface="Arimo"/>
                <a:sym typeface="Arimo"/>
              </a:rPr>
              <a:t>Security: Ensure voters feel confident their votes are secure, private, and tamper-proof. This is achieved by hashing their passwords</a:t>
            </a:r>
          </a:p>
        </p:txBody>
      </p:sp>
      <p:sp>
        <p:nvSpPr>
          <p:cNvPr name="TextBox 6" id="6"/>
          <p:cNvSpPr txBox="true"/>
          <p:nvPr/>
        </p:nvSpPr>
        <p:spPr>
          <a:xfrm rot="0">
            <a:off x="13086873" y="993497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name="TextBox 7" id="7"/>
          <p:cNvSpPr txBox="true"/>
          <p:nvPr/>
        </p:nvSpPr>
        <p:spPr>
          <a:xfrm rot="0">
            <a:off x="3569715" y="9950893"/>
            <a:ext cx="1873912" cy="266700"/>
          </a:xfrm>
          <a:prstGeom prst="rect">
            <a:avLst/>
          </a:prstGeom>
        </p:spPr>
        <p:txBody>
          <a:bodyPr anchor="t" rtlCol="false" tIns="0" lIns="0" bIns="0" rIns="0">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DAGYb5tOZks</dc:identifier>
  <dcterms:modified xsi:type="dcterms:W3CDTF">2011-08-01T06:04:30Z</dcterms:modified>
  <cp:revision>1</cp:revision>
  <dc:title>OVS_Final PPT.pptx</dc:title>
</cp:coreProperties>
</file>