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panose="020F0502020204030204"/>
              <a:buNone/>
            </a:pPr>
            <a:fld id="{00000000-1234-1234-1234-123412341234}" type="slidenum">
              <a:rPr lang="en-US"/>
              <a:t>1</a:t>
            </a:fld>
            <a:endParaRPr lang="en-US"/>
          </a:p>
        </p:txBody>
      </p:sp>
      <p:sp>
        <p:nvSpPr>
          <p:cNvPr id="95" name="Google Shape;9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r>
              <a:rPr lang="en-US"/>
              <a:t>SAD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08f2c09e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1c08f2c09e4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107" name="Google Shape;107;g1c08f2c09e4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panose="020F0502020204030204"/>
              <a:buNone/>
            </a:pPr>
            <a:fld id="{00000000-1234-1234-1234-123412341234}" type="slidenum">
              <a:rPr lang="en-US"/>
              <a:t>2</a:t>
            </a:fld>
            <a:endParaRPr lang="en-US"/>
          </a:p>
        </p:txBody>
      </p:sp>
      <p:sp>
        <p:nvSpPr>
          <p:cNvPr id="108" name="Google Shape;108;g1c08f2c09e4_0_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r>
              <a:rPr lang="en-US"/>
              <a:t>SAD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a:spLocks noGrp="1"/>
          </p:cNvSpPr>
          <p:nvPr>
            <p:ph type="pic" idx="2"/>
          </p:nvPr>
        </p:nvSpPr>
        <p:spPr>
          <a:xfrm>
            <a:off x="5183188" y="987425"/>
            <a:ext cx="6172200" cy="4873625"/>
          </a:xfrm>
          <a:prstGeom prst="rect">
            <a:avLst/>
          </a:prstGeom>
          <a:noFill/>
          <a:ln>
            <a:noFill/>
          </a:ln>
        </p:spPr>
      </p:sp>
      <p:sp>
        <p:nvSpPr>
          <p:cNvPr id="75" name="Google Shape;75;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a:spLocks noGrp="1"/>
          </p:cNvSpPr>
          <p:nvPr>
            <p:ph type="pic" idx="2"/>
          </p:nvPr>
        </p:nvSpPr>
        <p:spPr>
          <a:xfrm>
            <a:off x="5183188" y="987425"/>
            <a:ext cx="6172200" cy="4873625"/>
          </a:xfrm>
          <a:prstGeom prst="rect">
            <a:avLst/>
          </a:prstGeom>
          <a:noFill/>
          <a:ln>
            <a:noFill/>
          </a:ln>
        </p:spPr>
      </p:sp>
      <p:sp>
        <p:nvSpPr>
          <p:cNvPr id="30" name="Google Shape;30;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2" name="Google Shape;3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3" name="Google Shape;3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2238348" y="1532585"/>
            <a:ext cx="7772400" cy="142955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400"/>
              <a:buFont typeface="Times New Roman" panose="02020603050405020304"/>
              <a:buNone/>
            </a:pPr>
            <a:r>
              <a:rPr lang="en-US" sz="2400" b="1" dirty="0">
                <a:latin typeface="Times New Roman" panose="02020603050405020304"/>
                <a:ea typeface="Times New Roman" panose="02020603050405020304"/>
                <a:cs typeface="Times New Roman" panose="02020603050405020304"/>
                <a:sym typeface="Times New Roman" panose="02020603050405020304"/>
              </a:rPr>
              <a:t>C Mini Project</a:t>
            </a:r>
            <a:r>
              <a:rPr lang="en-US" sz="2400" b="1" dirty="0"/>
              <a:t> </a:t>
            </a:r>
            <a:r>
              <a:rPr lang="en-US" sz="2400" b="1" dirty="0">
                <a:latin typeface="Times New Roman" panose="02020603050405020304"/>
                <a:ea typeface="Times New Roman" panose="02020603050405020304"/>
                <a:cs typeface="Times New Roman" panose="02020603050405020304"/>
                <a:sym typeface="Times New Roman" panose="02020603050405020304"/>
              </a:rPr>
              <a:t>Presentation</a:t>
            </a:r>
            <a:br>
              <a:rPr lang="en-US" sz="2400" b="1" dirty="0">
                <a:latin typeface="Times New Roman" panose="02020603050405020304"/>
                <a:ea typeface="Times New Roman" panose="02020603050405020304"/>
                <a:cs typeface="Times New Roman" panose="02020603050405020304"/>
                <a:sym typeface="Times New Roman" panose="02020603050405020304"/>
              </a:rPr>
            </a:br>
            <a:r>
              <a:rPr lang="en-US" sz="2400" b="1" dirty="0">
                <a:latin typeface="Times New Roman" panose="02020603050405020304"/>
                <a:ea typeface="Times New Roman" panose="02020603050405020304"/>
                <a:cs typeface="Times New Roman" panose="02020603050405020304"/>
                <a:sym typeface="Times New Roman" panose="02020603050405020304"/>
              </a:rPr>
              <a:t>on </a:t>
            </a:r>
            <a:br>
              <a:rPr lang="en-US" sz="2400" b="1" dirty="0">
                <a:latin typeface="Times New Roman" panose="02020603050405020304"/>
                <a:ea typeface="Times New Roman" panose="02020603050405020304"/>
                <a:cs typeface="Times New Roman" panose="02020603050405020304"/>
                <a:sym typeface="Times New Roman" panose="02020603050405020304"/>
              </a:rPr>
            </a:br>
            <a:r>
              <a:rPr lang="en-US" sz="2400" b="1" dirty="0">
                <a:latin typeface="Times New Roman" panose="02020603050405020304"/>
                <a:ea typeface="Times New Roman" panose="02020603050405020304"/>
                <a:cs typeface="Times New Roman" panose="02020603050405020304"/>
                <a:sym typeface="Times New Roman" panose="02020603050405020304"/>
              </a:rPr>
              <a:t>“Handling </a:t>
            </a:r>
            <a:r>
              <a:rPr lang="en-US" sz="2400" b="1" dirty="0" err="1">
                <a:latin typeface="Times New Roman" panose="02020603050405020304"/>
                <a:ea typeface="Times New Roman" panose="02020603050405020304"/>
                <a:cs typeface="Times New Roman" panose="02020603050405020304"/>
                <a:sym typeface="Times New Roman" panose="02020603050405020304"/>
              </a:rPr>
              <a:t>Empolyee</a:t>
            </a:r>
            <a:r>
              <a:rPr lang="en-US" sz="2400" b="1" dirty="0">
                <a:latin typeface="Times New Roman" panose="02020603050405020304"/>
                <a:ea typeface="Times New Roman" panose="02020603050405020304"/>
                <a:cs typeface="Times New Roman" panose="02020603050405020304"/>
                <a:sym typeface="Times New Roman" panose="02020603050405020304"/>
              </a:rPr>
              <a:t> details using linked list”</a:t>
            </a:r>
            <a:endParaRPr sz="24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
          <p:cNvSpPr txBox="1">
            <a:spLocks noGrp="1"/>
          </p:cNvSpPr>
          <p:nvPr>
            <p:ph type="subTitle" idx="1"/>
          </p:nvPr>
        </p:nvSpPr>
        <p:spPr>
          <a:xfrm>
            <a:off x="1878330" y="3253740"/>
            <a:ext cx="3488055" cy="19094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r>
              <a:rPr lang="en-US" sz="1400" dirty="0">
                <a:latin typeface="Times New Roman" panose="02020603050405020304"/>
                <a:ea typeface="Times New Roman" panose="02020603050405020304"/>
                <a:cs typeface="Times New Roman" panose="02020603050405020304"/>
                <a:sym typeface="Times New Roman" panose="02020603050405020304"/>
              </a:rPr>
              <a:t> </a:t>
            </a:r>
            <a:r>
              <a:rPr lang="en-US" sz="2000" dirty="0">
                <a:latin typeface="Times New Roman" panose="02020603050405020304"/>
                <a:ea typeface="Times New Roman" panose="02020603050405020304"/>
                <a:cs typeface="Times New Roman" panose="02020603050405020304"/>
                <a:sym typeface="Times New Roman" panose="02020603050405020304"/>
              </a:rPr>
              <a:t>Student</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a:t>
            </a:r>
            <a:r>
              <a:rPr lang="en-IN" altLang="en-US" sz="2000" dirty="0" err="1">
                <a:latin typeface="Times New Roman" panose="02020603050405020304"/>
                <a:ea typeface="Times New Roman" panose="02020603050405020304"/>
                <a:cs typeface="Times New Roman" panose="02020603050405020304"/>
                <a:sym typeface="Times New Roman" panose="02020603050405020304"/>
              </a:rPr>
              <a:t>Navaneeth</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N</a:t>
            </a:r>
          </a:p>
          <a:p>
            <a:pPr marL="0" lvl="0" indent="0" algn="l" rtl="0">
              <a:lnSpc>
                <a:spcPct val="90000"/>
              </a:lnSpc>
              <a:spcBef>
                <a:spcPts val="0"/>
              </a:spcBef>
              <a:spcAft>
                <a:spcPts val="0"/>
              </a:spcAft>
              <a:buClr>
                <a:schemeClr val="dk1"/>
              </a:buClr>
              <a:buSzPts val="1400"/>
              <a:buNone/>
            </a:pPr>
            <a:r>
              <a:rPr lang="en-IN" sz="2000" dirty="0">
                <a:latin typeface="Times New Roman" panose="02020603050405020304"/>
                <a:ea typeface="Times New Roman" panose="02020603050405020304"/>
                <a:cs typeface="Times New Roman" panose="02020603050405020304"/>
                <a:sym typeface="Times New Roman" panose="02020603050405020304"/>
              </a:rPr>
              <a:t>	Rahul G </a:t>
            </a:r>
            <a:r>
              <a:rPr lang="en-IN" sz="2000" dirty="0" err="1">
                <a:latin typeface="Times New Roman" panose="02020603050405020304"/>
                <a:ea typeface="Times New Roman" panose="02020603050405020304"/>
                <a:cs typeface="Times New Roman" panose="02020603050405020304"/>
                <a:sym typeface="Times New Roman" panose="02020603050405020304"/>
              </a:rPr>
              <a:t>Athreyas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Clr>
                <a:schemeClr val="dk1"/>
              </a:buClr>
              <a:buSzPts val="14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Clr>
                <a:schemeClr val="dk1"/>
              </a:buClr>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p>
          <a:p>
            <a:pPr marL="457200" lvl="0" indent="-339725" algn="l" rtl="0">
              <a:lnSpc>
                <a:spcPct val="90000"/>
              </a:lnSpc>
              <a:spcBef>
                <a:spcPts val="0"/>
              </a:spcBef>
              <a:spcAft>
                <a:spcPts val="0"/>
              </a:spcAft>
              <a:buClr>
                <a:schemeClr val="dk1"/>
              </a:buClr>
              <a:buSzPts val="660"/>
              <a:buFont typeface="Calibri" panose="020F0502020204030204"/>
              <a:buNone/>
            </a:pPr>
            <a:endParaRPr sz="66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
          <p:cNvSpPr txBox="1"/>
          <p:nvPr/>
        </p:nvSpPr>
        <p:spPr>
          <a:xfrm>
            <a:off x="7098870" y="3203384"/>
            <a:ext cx="3214800"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Guide:  Meenakshi</a:t>
            </a: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J S</a:t>
            </a:r>
          </a:p>
          <a:p>
            <a:pPr marL="0" marR="0" lvl="0" indent="0" algn="l" rtl="0">
              <a:lnSpc>
                <a:spcPct val="100000"/>
              </a:lnSpc>
              <a:spcBef>
                <a:spcPts val="0"/>
              </a:spcBef>
              <a:spcAft>
                <a:spcPts val="0"/>
              </a:spcAft>
              <a:buClr>
                <a:srgbClr val="000000"/>
              </a:buClr>
              <a:buSzPts val="2000"/>
              <a:buFont typeface="Arial" panose="020B0604020202020204"/>
              <a:buNone/>
            </a:pPr>
            <a:r>
              <a:rPr lang="en-US" dirty="0"/>
              <a:t>                 </a:t>
            </a:r>
            <a:r>
              <a:rPr lang="en-US" sz="1800" b="0" i="0" u="none" strike="noStrike" cap="none" dirty="0">
                <a:solidFill>
                  <a:srgbClr val="000000"/>
                </a:solidFill>
                <a:latin typeface="Arial" panose="020B0604020202020204"/>
                <a:ea typeface="Arial" panose="020B0604020202020204"/>
                <a:cs typeface="Arial" panose="020B0604020202020204"/>
                <a:sym typeface="Arial" panose="020B0604020202020204"/>
              </a:rPr>
              <a:t>Lakshmi B R</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1"/>
          <p:cNvSpPr/>
          <p:nvPr/>
        </p:nvSpPr>
        <p:spPr>
          <a:xfrm>
            <a:off x="1524001"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01" name="Google Shape;101;p1"/>
          <p:cNvGraphicFramePr/>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spid="_x0000_s1033" r:id="rId4" imgW="8362950" imgH="10839450" progId="Word.Picture.8">
                  <p:embed/>
                </p:oleObj>
              </mc:Choice>
              <mc:Fallback>
                <p:oleObj r:id="rId4" imgW="8362950" imgH="10839450" progId="Word.Picture.8">
                  <p:embed/>
                  <p:pic>
                    <p:nvPicPr>
                      <p:cNvPr id="101" name="Google Shape;101;p1"/>
                      <p:cNvPicPr preferRelativeResize="0"/>
                      <p:nvPr/>
                    </p:nvPicPr>
                    <p:blipFill rotWithShape="1">
                      <a:blip r:embed="rId5"/>
                      <a:srcRect/>
                      <a:stretch>
                        <a:fillRect/>
                      </a:stretch>
                    </p:blipFill>
                    <p:spPr>
                      <a:xfrm>
                        <a:off x="5595934" y="336036"/>
                        <a:ext cx="1000132" cy="1296089"/>
                      </a:xfrm>
                      <a:prstGeom prst="rect">
                        <a:avLst/>
                      </a:prstGeom>
                      <a:noFill/>
                      <a:ln>
                        <a:noFill/>
                      </a:ln>
                    </p:spPr>
                  </p:pic>
                </p:oleObj>
              </mc:Fallback>
            </mc:AlternateContent>
          </a:graphicData>
        </a:graphic>
      </p:graphicFrame>
      <p:sp>
        <p:nvSpPr>
          <p:cNvPr id="102" name="Google Shape;102;p1"/>
          <p:cNvSpPr/>
          <p:nvPr/>
        </p:nvSpPr>
        <p:spPr>
          <a:xfrm>
            <a:off x="2088301" y="5454571"/>
            <a:ext cx="8072494"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 RNS Institute of Technology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2022-23</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3" name="Google Shape;103;p1" descr="G:\RNSITLOGO.jpg"/>
          <p:cNvPicPr preferRelativeResize="0"/>
          <p:nvPr/>
        </p:nvPicPr>
        <p:blipFill rotWithShape="1">
          <a:blip r:embed="rId6"/>
          <a:srcRect/>
          <a:stretch>
            <a:fillRect/>
          </a:stretch>
        </p:blipFill>
        <p:spPr>
          <a:xfrm>
            <a:off x="5595934" y="4248565"/>
            <a:ext cx="1214446" cy="12994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c08f2c09e4_0_9"/>
          <p:cNvSpPr txBox="1">
            <a:spLocks noGrp="1"/>
          </p:cNvSpPr>
          <p:nvPr>
            <p:ph type="title"/>
          </p:nvPr>
        </p:nvSpPr>
        <p:spPr>
          <a:xfrm>
            <a:off x="1981200" y="288904"/>
            <a:ext cx="8229600" cy="989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200"/>
              <a:buFont typeface="Times New Roman" panose="02020603050405020304"/>
              <a:buNone/>
            </a:pPr>
            <a:r>
              <a:rPr lang="en-US" sz="3200" b="1">
                <a:solidFill>
                  <a:srgbClr val="C00000"/>
                </a:solidFill>
                <a:latin typeface="Times New Roman" panose="02020603050405020304"/>
                <a:ea typeface="Times New Roman" panose="02020603050405020304"/>
                <a:cs typeface="Times New Roman" panose="02020603050405020304"/>
                <a:sym typeface="Times New Roman" panose="02020603050405020304"/>
              </a:rPr>
              <a:t>CONTENTS</a:t>
            </a:r>
          </a:p>
        </p:txBody>
      </p:sp>
      <p:sp>
        <p:nvSpPr>
          <p:cNvPr id="111" name="Google Shape;111;g1c08f2c09e4_0_9"/>
          <p:cNvSpPr txBox="1">
            <a:spLocks noGrp="1"/>
          </p:cNvSpPr>
          <p:nvPr>
            <p:ph type="body" idx="1"/>
          </p:nvPr>
        </p:nvSpPr>
        <p:spPr>
          <a:xfrm>
            <a:off x="1403796" y="1277951"/>
            <a:ext cx="9950100" cy="48237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000"/>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INTRODUCTION</a:t>
            </a:r>
            <a:endParaRPr sz="21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50000"/>
              </a:lnSpc>
              <a:spcBef>
                <a:spcPts val="1000"/>
              </a:spcBef>
              <a:spcAft>
                <a:spcPts val="0"/>
              </a:spcAft>
              <a:buSzPts val="21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PROBLEM STATEMENT</a:t>
            </a:r>
          </a:p>
          <a:p>
            <a:pPr marL="228600" lvl="0" indent="-228600" algn="l" rtl="0">
              <a:lnSpc>
                <a:spcPct val="150000"/>
              </a:lnSpc>
              <a:spcBef>
                <a:spcPts val="1000"/>
              </a:spcBef>
              <a:spcAft>
                <a:spcPts val="0"/>
              </a:spcAft>
              <a:buClr>
                <a:schemeClr val="dk1"/>
              </a:buClr>
              <a:buSzPts val="2000"/>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CODE</a:t>
            </a:r>
            <a:endParaRPr sz="21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50000"/>
              </a:lnSpc>
              <a:spcBef>
                <a:spcPts val="1000"/>
              </a:spcBef>
              <a:spcAft>
                <a:spcPts val="0"/>
              </a:spcAft>
              <a:buSzPts val="21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CONCLUSION</a:t>
            </a:r>
            <a:endParaRPr sz="21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g1c08f2c09e4_0_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888888"/>
              </a:buClr>
              <a:buSzPts val="1400"/>
              <a:buFont typeface="Calibri" panose="020F0502020204030204"/>
              <a:buNone/>
            </a:pPr>
            <a:r>
              <a:rPr lang="en-US"/>
              <a:t>Dept. of CSE,RNSIT</a:t>
            </a:r>
          </a:p>
        </p:txBody>
      </p:sp>
      <p:sp>
        <p:nvSpPr>
          <p:cNvPr id="113" name="Google Shape;113;g1c08f2c09e4_0_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400"/>
              <a:buFont typeface="Calibri" panose="020F0502020204030204"/>
              <a:buNone/>
            </a:pPr>
            <a:r>
              <a:rPr lang="en-US"/>
              <a:t>2022 - 23</a:t>
            </a:r>
          </a:p>
        </p:txBody>
      </p:sp>
      <p:sp>
        <p:nvSpPr>
          <p:cNvPr id="114" name="Google Shape;114;g1c08f2c09e4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panose="020F0502020204030204"/>
              <a:buNone/>
            </a:pPr>
            <a:fld id="{00000000-1234-1234-1234-123412341234}" type="slidenum">
              <a:rPr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7DA8-7A24-4951-8D54-8B5C5948C5FD}"/>
              </a:ext>
            </a:extLst>
          </p:cNvPr>
          <p:cNvSpPr>
            <a:spLocks noGrp="1"/>
          </p:cNvSpPr>
          <p:nvPr>
            <p:ph type="title"/>
          </p:nvPr>
        </p:nvSpPr>
        <p:spPr/>
        <p:txBody>
          <a:bodyPr/>
          <a:lstStyle/>
          <a:p>
            <a:r>
              <a:rPr lang="en-US" sz="4400" dirty="0">
                <a:latin typeface="Times New Roman" panose="02020603050405020304"/>
                <a:ea typeface="Times New Roman" panose="02020603050405020304"/>
                <a:cs typeface="Times New Roman" panose="02020603050405020304"/>
                <a:sym typeface="Times New Roman" panose="02020603050405020304"/>
              </a:rPr>
              <a:t>INTRODUCTION</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1B24BF6D-79A7-4D73-94E6-B186C7A7CB41}"/>
              </a:ext>
            </a:extLst>
          </p:cNvPr>
          <p:cNvSpPr>
            <a:spLocks noGrp="1"/>
          </p:cNvSpPr>
          <p:nvPr>
            <p:ph type="body" idx="1"/>
          </p:nvPr>
        </p:nvSpPr>
        <p:spPr/>
        <p:txBody>
          <a:bodyPr/>
          <a:lstStyle/>
          <a:p>
            <a:pPr algn="just">
              <a:buFont typeface="Arial" panose="020B0604020202020204" pitchFamily="34" charset="0"/>
              <a:buChar char="•"/>
            </a:pPr>
            <a:r>
              <a:rPr lang="en-US" dirty="0"/>
              <a:t>This Mini Project is about handing employee details </a:t>
            </a:r>
            <a:r>
              <a:rPr lang="en-US" dirty="0" err="1"/>
              <a:t>i.e</a:t>
            </a:r>
            <a:r>
              <a:rPr lang="en-US" dirty="0"/>
              <a:t> inserting , deleting, searching, sorting the employees and helping them in choosing the best tax regime. In this we have made use of the data structure called ‘Linked List’.</a:t>
            </a:r>
            <a:r>
              <a:rPr lang="en-US" b="0" i="0" dirty="0">
                <a:solidFill>
                  <a:srgbClr val="000000"/>
                </a:solidFill>
                <a:effectLst/>
                <a:latin typeface="inter-regular"/>
              </a:rPr>
              <a:t> </a:t>
            </a:r>
          </a:p>
          <a:p>
            <a:pPr algn="just">
              <a:buFont typeface="Arial" panose="020B0604020202020204" pitchFamily="34" charset="0"/>
              <a:buChar char="•"/>
            </a:pPr>
            <a:r>
              <a:rPr lang="en-US" b="0" i="0" dirty="0">
                <a:solidFill>
                  <a:srgbClr val="000000"/>
                </a:solidFill>
                <a:effectLst/>
                <a:latin typeface="inter-regular"/>
              </a:rPr>
              <a:t>Linked List can be defined as collection of objects called </a:t>
            </a:r>
            <a:r>
              <a:rPr lang="en-US" b="1" i="0" dirty="0">
                <a:solidFill>
                  <a:srgbClr val="000000"/>
                </a:solidFill>
                <a:effectLst/>
                <a:latin typeface="inter-bold"/>
              </a:rPr>
              <a:t>nodes</a:t>
            </a:r>
            <a:r>
              <a:rPr lang="en-US" b="0" i="0" dirty="0">
                <a:solidFill>
                  <a:srgbClr val="000000"/>
                </a:solidFill>
                <a:effectLst/>
                <a:latin typeface="inter-regular"/>
              </a:rPr>
              <a:t> that are randomly stored in the memory. A node contains two fields i.e. data stored at that particular address and the pointer which contains the address of the next node in the memory.</a:t>
            </a:r>
          </a:p>
          <a:p>
            <a:endParaRPr lang="en-IN" dirty="0"/>
          </a:p>
        </p:txBody>
      </p:sp>
    </p:spTree>
    <p:extLst>
      <p:ext uri="{BB962C8B-B14F-4D97-AF65-F5344CB8AC3E}">
        <p14:creationId xmlns:p14="http://schemas.microsoft.com/office/powerpoint/2010/main" val="255076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DFC6-330A-4034-84B1-0D2CDF9D271E}"/>
              </a:ext>
            </a:extLst>
          </p:cNvPr>
          <p:cNvSpPr>
            <a:spLocks noGrp="1"/>
          </p:cNvSpPr>
          <p:nvPr>
            <p:ph type="ctrTitle"/>
          </p:nvPr>
        </p:nvSpPr>
        <p:spPr/>
        <p:txBody>
          <a:bodyPr/>
          <a:lstStyle/>
          <a:p>
            <a:r>
              <a:rPr lang="en-US" sz="6000" dirty="0">
                <a:latin typeface="Times New Roman" panose="02020603050405020304"/>
                <a:ea typeface="Times New Roman" panose="02020603050405020304"/>
                <a:cs typeface="Times New Roman" panose="02020603050405020304"/>
                <a:sym typeface="Times New Roman" panose="02020603050405020304"/>
              </a:rPr>
              <a:t>PROBLEM STATEMENT</a:t>
            </a:r>
            <a:br>
              <a:rPr lang="en-US" sz="60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Subtitle 2">
            <a:extLst>
              <a:ext uri="{FF2B5EF4-FFF2-40B4-BE49-F238E27FC236}">
                <a16:creationId xmlns:a16="http://schemas.microsoft.com/office/drawing/2014/main" id="{2137D618-C6EA-4957-9DE2-2F122AB4C07B}"/>
              </a:ext>
            </a:extLst>
          </p:cNvPr>
          <p:cNvSpPr>
            <a:spLocks noGrp="1"/>
          </p:cNvSpPr>
          <p:nvPr>
            <p:ph type="subTitle" idx="1"/>
          </p:nvPr>
        </p:nvSpPr>
        <p:spPr/>
        <p:txBody>
          <a:bodyPr>
            <a:normAutofit fontScale="92500"/>
          </a:bodyPr>
          <a:lstStyle/>
          <a:p>
            <a:pPr algn="l">
              <a:buFont typeface="Arial" panose="020B0604020202020204" pitchFamily="34" charset="0"/>
              <a:buChar char="•"/>
            </a:pPr>
            <a:r>
              <a:rPr lang="en-US" dirty="0"/>
              <a:t>After the introduction of the new Regime it has been difficult for the employees to choose the better tax regime, so that they can cut down the amount of tax paid to the government.</a:t>
            </a:r>
          </a:p>
          <a:p>
            <a:pPr algn="l">
              <a:buFont typeface="Arial" panose="020B0604020202020204" pitchFamily="34" charset="0"/>
              <a:buChar char="•"/>
            </a:pPr>
            <a:r>
              <a:rPr lang="en-US" dirty="0"/>
              <a:t>So our Mini Project helps the employees choose the better tax regime.</a:t>
            </a:r>
            <a:endParaRPr lang="en-IN" dirty="0"/>
          </a:p>
        </p:txBody>
      </p:sp>
    </p:spTree>
    <p:extLst>
      <p:ext uri="{BB962C8B-B14F-4D97-AF65-F5344CB8AC3E}">
        <p14:creationId xmlns:p14="http://schemas.microsoft.com/office/powerpoint/2010/main" val="158454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6091-3344-4343-B875-DE432A180BEB}"/>
              </a:ext>
            </a:extLst>
          </p:cNvPr>
          <p:cNvSpPr>
            <a:spLocks noGrp="1"/>
          </p:cNvSpPr>
          <p:nvPr>
            <p:ph type="ctrTitle"/>
          </p:nvPr>
        </p:nvSpPr>
        <p:spPr/>
        <p:txBody>
          <a:bodyPr/>
          <a:lstStyle/>
          <a:p>
            <a:r>
              <a:rPr lang="en-US" sz="6000" dirty="0">
                <a:latin typeface="Times New Roman" panose="02020603050405020304"/>
                <a:ea typeface="Times New Roman" panose="02020603050405020304"/>
                <a:cs typeface="Times New Roman" panose="02020603050405020304"/>
                <a:sym typeface="Times New Roman" panose="02020603050405020304"/>
              </a:rPr>
              <a:t>CODE</a:t>
            </a:r>
            <a:br>
              <a:rPr lang="en-US" sz="60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Subtitle 2">
            <a:extLst>
              <a:ext uri="{FF2B5EF4-FFF2-40B4-BE49-F238E27FC236}">
                <a16:creationId xmlns:a16="http://schemas.microsoft.com/office/drawing/2014/main" id="{251F8A26-3B04-404E-AFB2-78D8DCCD41BC}"/>
              </a:ext>
            </a:extLst>
          </p:cNvPr>
          <p:cNvSpPr>
            <a:spLocks noGrp="1"/>
          </p:cNvSpPr>
          <p:nvPr>
            <p:ph type="subTitle" idx="1"/>
          </p:nvPr>
        </p:nvSpPr>
        <p:spPr/>
        <p:txBody>
          <a:bodyPr/>
          <a:lstStyle/>
          <a:p>
            <a:pPr algn="l"/>
            <a:r>
              <a:rPr lang="en-US" dirty="0"/>
              <a:t>Click on link to view the code in Online GDB: https://onlinegdb.com/tDERjMjKN</a:t>
            </a:r>
            <a:endParaRPr lang="en-IN" dirty="0"/>
          </a:p>
        </p:txBody>
      </p:sp>
    </p:spTree>
    <p:extLst>
      <p:ext uri="{BB962C8B-B14F-4D97-AF65-F5344CB8AC3E}">
        <p14:creationId xmlns:p14="http://schemas.microsoft.com/office/powerpoint/2010/main" val="245602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3B21-46F5-4CF2-9CA2-2FFDF3CD4859}"/>
              </a:ext>
            </a:extLst>
          </p:cNvPr>
          <p:cNvSpPr>
            <a:spLocks noGrp="1"/>
          </p:cNvSpPr>
          <p:nvPr>
            <p:ph type="title"/>
          </p:nvPr>
        </p:nvSpPr>
        <p:spPr/>
        <p:txBody>
          <a:bodyPr/>
          <a:lstStyle/>
          <a:p>
            <a:r>
              <a:rPr lang="en-US" sz="4400" dirty="0">
                <a:latin typeface="Times New Roman" panose="02020603050405020304"/>
                <a:ea typeface="Times New Roman" panose="02020603050405020304"/>
                <a:cs typeface="Times New Roman" panose="02020603050405020304"/>
                <a:sym typeface="Times New Roman" panose="02020603050405020304"/>
              </a:rPr>
              <a:t>CONCLUSION</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EFD62914-6630-437C-A4DB-87DEDB30A82A}"/>
              </a:ext>
            </a:extLst>
          </p:cNvPr>
          <p:cNvSpPr>
            <a:spLocks noGrp="1"/>
          </p:cNvSpPr>
          <p:nvPr>
            <p:ph type="body" idx="1"/>
          </p:nvPr>
        </p:nvSpPr>
        <p:spPr/>
        <p:txBody>
          <a:bodyPr/>
          <a:lstStyle/>
          <a:p>
            <a:r>
              <a:rPr lang="en-US" dirty="0"/>
              <a:t>In conclusion, the use of linked lists can greatly benefit organizations in managing their employee details. By organizing this data in a linked list structure, it becomes easier to access, modify, and maintain. Additionally, leveraging this information can help employees make informed decisions when it comes to choosing a better tax regime, leading to more accurate and fair tax reporting. Overall, utilizing linked lists can streamline administrative tasks, enhance data accuracy, and ultimately result in better decision-making for both employees and employers.</a:t>
            </a:r>
            <a:endParaRPr lang="en-IN" dirty="0"/>
          </a:p>
        </p:txBody>
      </p:sp>
    </p:spTree>
    <p:extLst>
      <p:ext uri="{BB962C8B-B14F-4D97-AF65-F5344CB8AC3E}">
        <p14:creationId xmlns:p14="http://schemas.microsoft.com/office/powerpoint/2010/main" val="9643247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331</Words>
  <Application>Microsoft Office PowerPoint</Application>
  <PresentationFormat>Widescreen</PresentationFormat>
  <Paragraphs>33</Paragraphs>
  <Slides>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inter-bold</vt:lpstr>
      <vt:lpstr>inter-regular</vt:lpstr>
      <vt:lpstr>Times New Roman</vt:lpstr>
      <vt:lpstr>Office Theme</vt:lpstr>
      <vt:lpstr>Microsoft Word Picture</vt:lpstr>
      <vt:lpstr>C Mini Project Presentation on  “Handling Empolyee details using linked list”</vt:lpstr>
      <vt:lpstr>CONTENTS</vt:lpstr>
      <vt:lpstr>INTRODUCTION </vt:lpstr>
      <vt:lpstr>PROBLEM STATEMENT </vt:lpstr>
      <vt:lpstr>CODE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Presentation on  “Project name”</dc:title>
  <dc:creator>Namratha j</dc:creator>
  <cp:lastModifiedBy>User</cp:lastModifiedBy>
  <cp:revision>7</cp:revision>
  <dcterms:created xsi:type="dcterms:W3CDTF">2022-12-23T06:22:00Z</dcterms:created>
  <dcterms:modified xsi:type="dcterms:W3CDTF">2023-03-06T04:00:32Z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3CEC498EA6694BACAB146700AFAC1CC0</vt:lpwstr>
  </property>
  <property fmtid="{D5CDD505-2E9C-101B-9397-08002B2CF9AE}" pid="3" name="KSOProductBuildVer">
    <vt:lpwstr>1033-11.2.0.11440</vt:lpwstr>
  </property>
</Properties>
</file>