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93" r:id="rId2"/>
    <p:sldId id="294" r:id="rId3"/>
    <p:sldId id="295" r:id="rId4"/>
    <p:sldId id="296" r:id="rId5"/>
    <p:sldId id="297" r:id="rId6"/>
    <p:sldId id="298" r:id="rId7"/>
    <p:sldId id="299" r:id="rId8"/>
    <p:sldId id="300" r:id="rId9"/>
    <p:sldId id="301" r:id="rId10"/>
    <p:sldId id="313" r:id="rId11"/>
    <p:sldId id="302" r:id="rId12"/>
    <p:sldId id="304" r:id="rId13"/>
    <p:sldId id="306" r:id="rId14"/>
    <p:sldId id="309" r:id="rId15"/>
    <p:sldId id="311" r:id="rId16"/>
    <p:sldId id="310" r:id="rId17"/>
    <p:sldId id="31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28" d="100"/>
          <a:sy n="128" d="100"/>
        </p:scale>
        <p:origin x="1488"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5AFDF4-C988-4F52-9572-6F532B76B715}" type="datetimeFigureOut">
              <a:rPr lang="en-IN" smtClean="0"/>
              <a:t>10-12-2023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F7C90F-F770-45F0-976C-CAD09176A642}" type="slidenum">
              <a:rPr lang="en-IN" smtClean="0"/>
              <a:t>‹#›</a:t>
            </a:fld>
            <a:endParaRPr lang="en-IN"/>
          </a:p>
        </p:txBody>
      </p:sp>
    </p:spTree>
    <p:extLst>
      <p:ext uri="{BB962C8B-B14F-4D97-AF65-F5344CB8AC3E}">
        <p14:creationId xmlns:p14="http://schemas.microsoft.com/office/powerpoint/2010/main" val="7204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960E24-D32C-F64F-83D0-B553CA7A4643}" type="slidenum">
              <a:rPr lang="en-US" smtClean="0"/>
              <a:pPr/>
              <a:t>1</a:t>
            </a:fld>
            <a:endParaRPr lang="en-US"/>
          </a:p>
        </p:txBody>
      </p:sp>
    </p:spTree>
    <p:extLst>
      <p:ext uri="{BB962C8B-B14F-4D97-AF65-F5344CB8AC3E}">
        <p14:creationId xmlns:p14="http://schemas.microsoft.com/office/powerpoint/2010/main" val="110843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2E48A-C349-3BDF-E932-9884E61E67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044A7A-7D73-67AA-778F-771946F2CD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AF48A6-7BFE-1333-1620-42FC848085F9}"/>
              </a:ext>
            </a:extLst>
          </p:cNvPr>
          <p:cNvSpPr>
            <a:spLocks noGrp="1"/>
          </p:cNvSpPr>
          <p:nvPr>
            <p:ph type="dt" sz="half" idx="10"/>
          </p:nvPr>
        </p:nvSpPr>
        <p:spPr/>
        <p:txBody>
          <a:bodyPr/>
          <a:lstStyle/>
          <a:p>
            <a:fld id="{E16094AC-07CB-4D51-8A3A-37719A004F54}" type="datetimeFigureOut">
              <a:rPr lang="en-IN" smtClean="0"/>
              <a:t>10-12-2023</a:t>
            </a:fld>
            <a:endParaRPr lang="en-IN"/>
          </a:p>
        </p:txBody>
      </p:sp>
      <p:sp>
        <p:nvSpPr>
          <p:cNvPr id="5" name="Footer Placeholder 4">
            <a:extLst>
              <a:ext uri="{FF2B5EF4-FFF2-40B4-BE49-F238E27FC236}">
                <a16:creationId xmlns:a16="http://schemas.microsoft.com/office/drawing/2014/main" id="{9E13D68B-070E-BA47-8556-2105A74478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CF5045-EF53-1E71-30F9-96E42FC0F518}"/>
              </a:ext>
            </a:extLst>
          </p:cNvPr>
          <p:cNvSpPr>
            <a:spLocks noGrp="1"/>
          </p:cNvSpPr>
          <p:nvPr>
            <p:ph type="sldNum" sz="quarter" idx="12"/>
          </p:nvPr>
        </p:nvSpPr>
        <p:spPr/>
        <p:txBody>
          <a:bodyPr/>
          <a:lstStyle/>
          <a:p>
            <a:fld id="{245C9338-79F3-46BF-B84B-5103B8EB5578}" type="slidenum">
              <a:rPr lang="en-IN" smtClean="0"/>
              <a:t>‹#›</a:t>
            </a:fld>
            <a:endParaRPr lang="en-IN"/>
          </a:p>
        </p:txBody>
      </p:sp>
    </p:spTree>
    <p:extLst>
      <p:ext uri="{BB962C8B-B14F-4D97-AF65-F5344CB8AC3E}">
        <p14:creationId xmlns:p14="http://schemas.microsoft.com/office/powerpoint/2010/main" val="391801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0500-6446-86D0-1D1A-E54F9DF5EF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9AC0D7-809D-0E6E-1AE5-E8FE9FA0A6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B9B6F6-80E2-5E95-F9E8-86AB225923CD}"/>
              </a:ext>
            </a:extLst>
          </p:cNvPr>
          <p:cNvSpPr>
            <a:spLocks noGrp="1"/>
          </p:cNvSpPr>
          <p:nvPr>
            <p:ph type="dt" sz="half" idx="10"/>
          </p:nvPr>
        </p:nvSpPr>
        <p:spPr/>
        <p:txBody>
          <a:bodyPr/>
          <a:lstStyle/>
          <a:p>
            <a:fld id="{E16094AC-07CB-4D51-8A3A-37719A004F54}" type="datetimeFigureOut">
              <a:rPr lang="en-IN" smtClean="0"/>
              <a:t>10-12-2023</a:t>
            </a:fld>
            <a:endParaRPr lang="en-IN"/>
          </a:p>
        </p:txBody>
      </p:sp>
      <p:sp>
        <p:nvSpPr>
          <p:cNvPr id="5" name="Footer Placeholder 4">
            <a:extLst>
              <a:ext uri="{FF2B5EF4-FFF2-40B4-BE49-F238E27FC236}">
                <a16:creationId xmlns:a16="http://schemas.microsoft.com/office/drawing/2014/main" id="{6F388B18-833B-A6AD-806F-E3F689E102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718910-0684-D7F9-F4C4-8AE198CFD37C}"/>
              </a:ext>
            </a:extLst>
          </p:cNvPr>
          <p:cNvSpPr>
            <a:spLocks noGrp="1"/>
          </p:cNvSpPr>
          <p:nvPr>
            <p:ph type="sldNum" sz="quarter" idx="12"/>
          </p:nvPr>
        </p:nvSpPr>
        <p:spPr/>
        <p:txBody>
          <a:bodyPr/>
          <a:lstStyle/>
          <a:p>
            <a:fld id="{245C9338-79F3-46BF-B84B-5103B8EB5578}" type="slidenum">
              <a:rPr lang="en-IN" smtClean="0"/>
              <a:t>‹#›</a:t>
            </a:fld>
            <a:endParaRPr lang="en-IN"/>
          </a:p>
        </p:txBody>
      </p:sp>
    </p:spTree>
    <p:extLst>
      <p:ext uri="{BB962C8B-B14F-4D97-AF65-F5344CB8AC3E}">
        <p14:creationId xmlns:p14="http://schemas.microsoft.com/office/powerpoint/2010/main" val="3072003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4D365F-4510-D970-C4E3-E14D8F3C03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C04030-15E1-A42B-6E0C-7BEC6F34A9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A33C38-56A4-D4D1-C783-128A7A6017F6}"/>
              </a:ext>
            </a:extLst>
          </p:cNvPr>
          <p:cNvSpPr>
            <a:spLocks noGrp="1"/>
          </p:cNvSpPr>
          <p:nvPr>
            <p:ph type="dt" sz="half" idx="10"/>
          </p:nvPr>
        </p:nvSpPr>
        <p:spPr/>
        <p:txBody>
          <a:bodyPr/>
          <a:lstStyle/>
          <a:p>
            <a:fld id="{E16094AC-07CB-4D51-8A3A-37719A004F54}" type="datetimeFigureOut">
              <a:rPr lang="en-IN" smtClean="0"/>
              <a:t>10-12-2023</a:t>
            </a:fld>
            <a:endParaRPr lang="en-IN"/>
          </a:p>
        </p:txBody>
      </p:sp>
      <p:sp>
        <p:nvSpPr>
          <p:cNvPr id="5" name="Footer Placeholder 4">
            <a:extLst>
              <a:ext uri="{FF2B5EF4-FFF2-40B4-BE49-F238E27FC236}">
                <a16:creationId xmlns:a16="http://schemas.microsoft.com/office/drawing/2014/main" id="{151DD368-B9E8-E17A-63A5-BF03D31C29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2D896A-710E-6ACC-31F8-B800F7174BFF}"/>
              </a:ext>
            </a:extLst>
          </p:cNvPr>
          <p:cNvSpPr>
            <a:spLocks noGrp="1"/>
          </p:cNvSpPr>
          <p:nvPr>
            <p:ph type="sldNum" sz="quarter" idx="12"/>
          </p:nvPr>
        </p:nvSpPr>
        <p:spPr/>
        <p:txBody>
          <a:bodyPr/>
          <a:lstStyle/>
          <a:p>
            <a:fld id="{245C9338-79F3-46BF-B84B-5103B8EB5578}" type="slidenum">
              <a:rPr lang="en-IN" smtClean="0"/>
              <a:t>‹#›</a:t>
            </a:fld>
            <a:endParaRPr lang="en-IN"/>
          </a:p>
        </p:txBody>
      </p:sp>
    </p:spTree>
    <p:extLst>
      <p:ext uri="{BB962C8B-B14F-4D97-AF65-F5344CB8AC3E}">
        <p14:creationId xmlns:p14="http://schemas.microsoft.com/office/powerpoint/2010/main" val="222229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 Title Slide 3">
    <p:spTree>
      <p:nvGrpSpPr>
        <p:cNvPr id="1" name=""/>
        <p:cNvGrpSpPr/>
        <p:nvPr/>
      </p:nvGrpSpPr>
      <p:grpSpPr>
        <a:xfrm>
          <a:off x="0" y="0"/>
          <a:ext cx="0" cy="0"/>
          <a:chOff x="0" y="0"/>
          <a:chExt cx="0" cy="0"/>
        </a:xfrm>
      </p:grpSpPr>
      <p:sp>
        <p:nvSpPr>
          <p:cNvPr id="22" name="Text Placeholder 5"/>
          <p:cNvSpPr>
            <a:spLocks noGrp="1"/>
          </p:cNvSpPr>
          <p:nvPr>
            <p:ph type="body" sz="quarter" idx="16"/>
          </p:nvPr>
        </p:nvSpPr>
        <p:spPr bwMode="gray">
          <a:xfrm>
            <a:off x="446323" y="365752"/>
            <a:ext cx="2039645" cy="230400"/>
          </a:xfrm>
          <a:prstGeom prst="roundRect">
            <a:avLst>
              <a:gd name="adj" fmla="val 50000"/>
            </a:avLst>
          </a:prstGeom>
          <a:solidFill>
            <a:schemeClr val="accent2"/>
          </a:solidFill>
        </p:spPr>
        <p:txBody>
          <a:bodyPr anchor="ctr"/>
          <a:lstStyle>
            <a:lvl1pPr marL="0" indent="0" algn="ctr">
              <a:spcBef>
                <a:spcPts val="0"/>
              </a:spcBef>
              <a:buFont typeface="Arial" panose="020B0604020202020204" pitchFamily="34" charset="0"/>
              <a:buNone/>
              <a:defRPr sz="900" cap="all" baseline="0">
                <a:solidFill>
                  <a:schemeClr val="bg1"/>
                </a:solidFill>
              </a:defRPr>
            </a:lvl1pPr>
            <a:lvl2pPr marL="0" indent="0" algn="ctr">
              <a:spcBef>
                <a:spcPts val="0"/>
              </a:spcBef>
              <a:buNone/>
              <a:defRPr sz="900" cap="all" baseline="0">
                <a:solidFill>
                  <a:schemeClr val="bg1"/>
                </a:solidFill>
              </a:defRPr>
            </a:lvl2pPr>
            <a:lvl3pPr marL="0" indent="0" algn="ctr">
              <a:spcBef>
                <a:spcPts val="0"/>
              </a:spcBef>
              <a:buNone/>
              <a:defRPr sz="900" cap="all" baseline="0">
                <a:solidFill>
                  <a:schemeClr val="bg1"/>
                </a:solidFill>
              </a:defRPr>
            </a:lvl3pPr>
            <a:lvl4pPr marL="0" indent="0" algn="ctr">
              <a:spcBef>
                <a:spcPts val="0"/>
              </a:spcBef>
              <a:buNone/>
              <a:defRPr sz="900" cap="all" baseline="0">
                <a:solidFill>
                  <a:schemeClr val="bg1"/>
                </a:solidFill>
              </a:defRPr>
            </a:lvl4pPr>
            <a:lvl5pPr marL="0" indent="0" algn="ctr">
              <a:spcBef>
                <a:spcPts val="0"/>
              </a:spcBef>
              <a:buNone/>
              <a:defRPr sz="900" cap="all" baseline="0">
                <a:solidFill>
                  <a:schemeClr val="bg1"/>
                </a:solidFill>
              </a:defRPr>
            </a:lvl5pPr>
            <a:lvl6pPr marL="0" indent="0" algn="ctr">
              <a:spcBef>
                <a:spcPts val="0"/>
              </a:spcBef>
              <a:buNone/>
              <a:defRPr sz="900" cap="all" baseline="0">
                <a:solidFill>
                  <a:schemeClr val="bg1"/>
                </a:solidFill>
              </a:defRPr>
            </a:lvl6pPr>
            <a:lvl7pPr marL="0" indent="0" algn="ctr">
              <a:spcBef>
                <a:spcPts val="0"/>
              </a:spcBef>
              <a:buNone/>
              <a:defRPr sz="900" cap="all" baseline="0">
                <a:solidFill>
                  <a:schemeClr val="bg1"/>
                </a:solidFill>
              </a:defRPr>
            </a:lvl7pPr>
            <a:lvl8pPr marL="0" indent="0" algn="ctr">
              <a:spcBef>
                <a:spcPts val="0"/>
              </a:spcBef>
              <a:buNone/>
              <a:defRPr sz="900" cap="all" baseline="0">
                <a:solidFill>
                  <a:schemeClr val="bg1"/>
                </a:solidFill>
              </a:defRPr>
            </a:lvl8pPr>
            <a:lvl9pPr marL="0" indent="0" algn="ctr">
              <a:spcBef>
                <a:spcPts val="0"/>
              </a:spcBef>
              <a:buNone/>
              <a:defRPr sz="900" cap="all" baseline="0">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7"/>
          <p:cNvSpPr>
            <a:spLocks noGrp="1"/>
          </p:cNvSpPr>
          <p:nvPr>
            <p:ph type="body" sz="quarter" idx="13"/>
          </p:nvPr>
        </p:nvSpPr>
        <p:spPr bwMode="gray">
          <a:xfrm>
            <a:off x="446323" y="5000633"/>
            <a:ext cx="9646207" cy="224432"/>
          </a:xfrm>
        </p:spPr>
        <p:txBody>
          <a:bodyPr lIns="0" tIns="0" rIns="0" bIns="0" anchor="b"/>
          <a:lstStyle>
            <a:lvl1pPr marL="1588" indent="0">
              <a:buFont typeface="Arial" panose="020B0604020202020204" pitchFamily="34" charset="0"/>
              <a:buNone/>
              <a:defRPr sz="1000" cap="all" baseline="0"/>
            </a:lvl1pPr>
            <a:lvl2pPr marL="1588" indent="0">
              <a:buNone/>
              <a:defRPr sz="1000" cap="all" baseline="0"/>
            </a:lvl2pPr>
            <a:lvl3pPr marL="1588" indent="0">
              <a:buNone/>
              <a:defRPr sz="1000" cap="all" baseline="0"/>
            </a:lvl3pPr>
            <a:lvl4pPr marL="1588" indent="0">
              <a:buNone/>
              <a:defRPr sz="1000" cap="all" baseline="0"/>
            </a:lvl4pPr>
            <a:lvl5pPr marL="1588" indent="0">
              <a:buNone/>
              <a:defRPr sz="1000" cap="all" baseline="0"/>
            </a:lvl5pPr>
            <a:lvl6pPr marL="1588" indent="0">
              <a:buNone/>
              <a:defRPr sz="1000" cap="all" baseline="0"/>
            </a:lvl6pPr>
            <a:lvl7pPr marL="1588" indent="0">
              <a:buNone/>
              <a:defRPr sz="1000" cap="all" baseline="0"/>
            </a:lvl7pPr>
            <a:lvl8pPr marL="1588" indent="0">
              <a:buNone/>
              <a:defRPr sz="1000" cap="all" baseline="0"/>
            </a:lvl8pPr>
            <a:lvl9pPr marL="1588" indent="0">
              <a:buNone/>
              <a:defRPr sz="1000" cap="all"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ctrTitle"/>
          </p:nvPr>
        </p:nvSpPr>
        <p:spPr bwMode="gray">
          <a:xfrm>
            <a:off x="446323" y="5205569"/>
            <a:ext cx="9646207" cy="504001"/>
          </a:xfrm>
        </p:spPr>
        <p:txBody>
          <a:bodyPr lIns="0" tIns="0" rIns="0" bIns="0" anchor="b"/>
          <a:lstStyle>
            <a:lvl1pPr>
              <a:defRPr sz="3199"/>
            </a:lvl1pPr>
          </a:lstStyle>
          <a:p>
            <a:r>
              <a:rPr lang="en-US"/>
              <a:t>Click to edit Master title style</a:t>
            </a:r>
            <a:endParaRPr lang="en-US" dirty="0"/>
          </a:p>
        </p:txBody>
      </p:sp>
      <p:sp>
        <p:nvSpPr>
          <p:cNvPr id="12" name="Subtitle 2"/>
          <p:cNvSpPr>
            <a:spLocks noGrp="1"/>
          </p:cNvSpPr>
          <p:nvPr>
            <p:ph type="subTitle" idx="1"/>
          </p:nvPr>
        </p:nvSpPr>
        <p:spPr bwMode="gray">
          <a:xfrm>
            <a:off x="446323" y="5751517"/>
            <a:ext cx="9646207" cy="360865"/>
          </a:xfrm>
        </p:spPr>
        <p:txBody>
          <a:bodyPr lIns="0" tIns="0" rIns="0" bIns="0"/>
          <a:lstStyle>
            <a:lvl1pPr marL="0" indent="0" algn="l">
              <a:buNone/>
              <a:defRPr sz="20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13" name="Text Placeholder 19"/>
          <p:cNvSpPr>
            <a:spLocks noGrp="1"/>
          </p:cNvSpPr>
          <p:nvPr>
            <p:ph type="body" sz="quarter" idx="14"/>
          </p:nvPr>
        </p:nvSpPr>
        <p:spPr bwMode="gray">
          <a:xfrm>
            <a:off x="446323" y="6109996"/>
            <a:ext cx="9646207" cy="280092"/>
          </a:xfrm>
        </p:spPr>
        <p:txBody>
          <a:bodyPr lIns="0" tIns="0" rIns="0" bIns="0"/>
          <a:lstStyle>
            <a:lvl1pPr marL="0" indent="0">
              <a:buFont typeface="Arial" panose="020B0604020202020204" pitchFamily="34" charset="0"/>
              <a:buNone/>
              <a:defRPr/>
            </a:lvl1pPr>
            <a:lvl2pPr marL="0" indent="0">
              <a:buNone/>
              <a:defRPr/>
            </a:lvl2pPr>
            <a:lvl3pPr marL="0" indent="0">
              <a:buNone/>
              <a:defRPr/>
            </a:lvl3pPr>
            <a:lvl4pPr marL="0" indent="0">
              <a:buNone/>
              <a:defRPr/>
            </a:lvl4pPr>
            <a:lvl5pPr marL="0" indent="0">
              <a:buNone/>
              <a:defRPr/>
            </a:lvl5pPr>
            <a:lvl6pPr marL="0" indent="0">
              <a:buNone/>
              <a:defRPr/>
            </a:lvl6pPr>
            <a:lvl7pPr marL="0" indent="0">
              <a:buNone/>
              <a:defRPr/>
            </a:lvl7pPr>
            <a:lvl8pPr marL="0" indent="0">
              <a:buNone/>
              <a:defRPr/>
            </a:lvl8pPr>
            <a:lvl9pPr marL="0" indent="0">
              <a:buNone/>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그림 1">
            <a:extLst>
              <a:ext uri="{FF2B5EF4-FFF2-40B4-BE49-F238E27FC236}">
                <a16:creationId xmlns:a16="http://schemas.microsoft.com/office/drawing/2014/main" id="{5423047E-E460-440D-A5AD-B6381C6818CA}"/>
              </a:ext>
            </a:extLst>
          </p:cNvPr>
          <p:cNvPicPr>
            <a:picLocks noChangeAspect="1"/>
          </p:cNvPicPr>
          <p:nvPr userDrawn="1"/>
        </p:nvPicPr>
        <p:blipFill>
          <a:blip r:embed="rId2"/>
          <a:stretch>
            <a:fillRect/>
          </a:stretch>
        </p:blipFill>
        <p:spPr>
          <a:xfrm>
            <a:off x="-1" y="-1"/>
            <a:ext cx="12216569" cy="4343509"/>
          </a:xfrm>
          <a:prstGeom prst="rect">
            <a:avLst/>
          </a:prstGeom>
        </p:spPr>
      </p:pic>
      <p:pic>
        <p:nvPicPr>
          <p:cNvPr id="15" name="그림 14">
            <a:extLst>
              <a:ext uri="{FF2B5EF4-FFF2-40B4-BE49-F238E27FC236}">
                <a16:creationId xmlns:a16="http://schemas.microsoft.com/office/drawing/2014/main" id="{59ACE15E-7D7B-4918-BF75-744AAFDEEAE0}"/>
              </a:ext>
            </a:extLst>
          </p:cNvPr>
          <p:cNvPicPr>
            <a:picLocks noChangeAspect="1"/>
          </p:cNvPicPr>
          <p:nvPr userDrawn="1"/>
        </p:nvPicPr>
        <p:blipFill>
          <a:blip r:embed="rId3"/>
          <a:stretch>
            <a:fillRect/>
          </a:stretch>
        </p:blipFill>
        <p:spPr>
          <a:xfrm>
            <a:off x="11197124" y="6275457"/>
            <a:ext cx="656453" cy="442047"/>
          </a:xfrm>
          <a:prstGeom prst="rect">
            <a:avLst/>
          </a:prstGeom>
        </p:spPr>
      </p:pic>
      <p:sp>
        <p:nvSpPr>
          <p:cNvPr id="16" name="직사각형 15">
            <a:extLst>
              <a:ext uri="{FF2B5EF4-FFF2-40B4-BE49-F238E27FC236}">
                <a16:creationId xmlns:a16="http://schemas.microsoft.com/office/drawing/2014/main" id="{E4CFBA94-AEC6-4FBB-9384-DD746512F091}"/>
              </a:ext>
            </a:extLst>
          </p:cNvPr>
          <p:cNvSpPr/>
          <p:nvPr userDrawn="1"/>
        </p:nvSpPr>
        <p:spPr bwMode="gray">
          <a:xfrm>
            <a:off x="446323" y="4898838"/>
            <a:ext cx="445764" cy="59849"/>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err="1"/>
          </a:p>
        </p:txBody>
      </p:sp>
    </p:spTree>
    <p:extLst>
      <p:ext uri="{BB962C8B-B14F-4D97-AF65-F5344CB8AC3E}">
        <p14:creationId xmlns:p14="http://schemas.microsoft.com/office/powerpoint/2010/main" val="2331299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0D1FE-071A-FE5F-3BB5-8D951E5E6E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3A265B-9024-5C00-65FB-F989268761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68899D-45F4-93F7-779F-67DB11CB88FC}"/>
              </a:ext>
            </a:extLst>
          </p:cNvPr>
          <p:cNvSpPr>
            <a:spLocks noGrp="1"/>
          </p:cNvSpPr>
          <p:nvPr>
            <p:ph type="dt" sz="half" idx="10"/>
          </p:nvPr>
        </p:nvSpPr>
        <p:spPr/>
        <p:txBody>
          <a:bodyPr/>
          <a:lstStyle/>
          <a:p>
            <a:fld id="{E16094AC-07CB-4D51-8A3A-37719A004F54}" type="datetimeFigureOut">
              <a:rPr lang="en-IN" smtClean="0"/>
              <a:t>10-12-2023</a:t>
            </a:fld>
            <a:endParaRPr lang="en-IN"/>
          </a:p>
        </p:txBody>
      </p:sp>
      <p:sp>
        <p:nvSpPr>
          <p:cNvPr id="5" name="Footer Placeholder 4">
            <a:extLst>
              <a:ext uri="{FF2B5EF4-FFF2-40B4-BE49-F238E27FC236}">
                <a16:creationId xmlns:a16="http://schemas.microsoft.com/office/drawing/2014/main" id="{44C7E7D6-B6BC-5D62-6223-13593119D3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E716AB-9FB1-0B34-010B-BB65005A47EB}"/>
              </a:ext>
            </a:extLst>
          </p:cNvPr>
          <p:cNvSpPr>
            <a:spLocks noGrp="1"/>
          </p:cNvSpPr>
          <p:nvPr>
            <p:ph type="sldNum" sz="quarter" idx="12"/>
          </p:nvPr>
        </p:nvSpPr>
        <p:spPr/>
        <p:txBody>
          <a:bodyPr/>
          <a:lstStyle/>
          <a:p>
            <a:fld id="{245C9338-79F3-46BF-B84B-5103B8EB5578}" type="slidenum">
              <a:rPr lang="en-IN" smtClean="0"/>
              <a:t>‹#›</a:t>
            </a:fld>
            <a:endParaRPr lang="en-IN"/>
          </a:p>
        </p:txBody>
      </p:sp>
    </p:spTree>
    <p:extLst>
      <p:ext uri="{BB962C8B-B14F-4D97-AF65-F5344CB8AC3E}">
        <p14:creationId xmlns:p14="http://schemas.microsoft.com/office/powerpoint/2010/main" val="91608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B3D3F-AFA9-6AB8-BDA4-D05A7D727A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DE2E5B-128C-8132-4EB1-2B64AA73D2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CA69CC-EAD1-F183-597B-C3721DF17855}"/>
              </a:ext>
            </a:extLst>
          </p:cNvPr>
          <p:cNvSpPr>
            <a:spLocks noGrp="1"/>
          </p:cNvSpPr>
          <p:nvPr>
            <p:ph type="dt" sz="half" idx="10"/>
          </p:nvPr>
        </p:nvSpPr>
        <p:spPr/>
        <p:txBody>
          <a:bodyPr/>
          <a:lstStyle/>
          <a:p>
            <a:fld id="{E16094AC-07CB-4D51-8A3A-37719A004F54}" type="datetimeFigureOut">
              <a:rPr lang="en-IN" smtClean="0"/>
              <a:t>10-12-2023</a:t>
            </a:fld>
            <a:endParaRPr lang="en-IN"/>
          </a:p>
        </p:txBody>
      </p:sp>
      <p:sp>
        <p:nvSpPr>
          <p:cNvPr id="5" name="Footer Placeholder 4">
            <a:extLst>
              <a:ext uri="{FF2B5EF4-FFF2-40B4-BE49-F238E27FC236}">
                <a16:creationId xmlns:a16="http://schemas.microsoft.com/office/drawing/2014/main" id="{D80FDB1A-488D-7941-219C-153AAA457B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19962C-F62D-E9B1-DE08-CEB8C4684702}"/>
              </a:ext>
            </a:extLst>
          </p:cNvPr>
          <p:cNvSpPr>
            <a:spLocks noGrp="1"/>
          </p:cNvSpPr>
          <p:nvPr>
            <p:ph type="sldNum" sz="quarter" idx="12"/>
          </p:nvPr>
        </p:nvSpPr>
        <p:spPr/>
        <p:txBody>
          <a:bodyPr/>
          <a:lstStyle/>
          <a:p>
            <a:fld id="{245C9338-79F3-46BF-B84B-5103B8EB5578}" type="slidenum">
              <a:rPr lang="en-IN" smtClean="0"/>
              <a:t>‹#›</a:t>
            </a:fld>
            <a:endParaRPr lang="en-IN"/>
          </a:p>
        </p:txBody>
      </p:sp>
    </p:spTree>
    <p:extLst>
      <p:ext uri="{BB962C8B-B14F-4D97-AF65-F5344CB8AC3E}">
        <p14:creationId xmlns:p14="http://schemas.microsoft.com/office/powerpoint/2010/main" val="3998165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C218F-CEB3-FF10-F99A-45DC4BD7F2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E4B80C-2D1C-E9C1-0A08-1373D8067A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723559A-75DC-B225-4198-46AF330EB7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54BC0A-80CA-3F03-BA14-09BA7F2DA8BB}"/>
              </a:ext>
            </a:extLst>
          </p:cNvPr>
          <p:cNvSpPr>
            <a:spLocks noGrp="1"/>
          </p:cNvSpPr>
          <p:nvPr>
            <p:ph type="dt" sz="half" idx="10"/>
          </p:nvPr>
        </p:nvSpPr>
        <p:spPr/>
        <p:txBody>
          <a:bodyPr/>
          <a:lstStyle/>
          <a:p>
            <a:fld id="{E16094AC-07CB-4D51-8A3A-37719A004F54}" type="datetimeFigureOut">
              <a:rPr lang="en-IN" smtClean="0"/>
              <a:t>10-12-2023</a:t>
            </a:fld>
            <a:endParaRPr lang="en-IN"/>
          </a:p>
        </p:txBody>
      </p:sp>
      <p:sp>
        <p:nvSpPr>
          <p:cNvPr id="6" name="Footer Placeholder 5">
            <a:extLst>
              <a:ext uri="{FF2B5EF4-FFF2-40B4-BE49-F238E27FC236}">
                <a16:creationId xmlns:a16="http://schemas.microsoft.com/office/drawing/2014/main" id="{35326A47-37E3-48A2-8AEC-4618ECCD90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E83786-38FF-386C-BF17-62A518EE0E00}"/>
              </a:ext>
            </a:extLst>
          </p:cNvPr>
          <p:cNvSpPr>
            <a:spLocks noGrp="1"/>
          </p:cNvSpPr>
          <p:nvPr>
            <p:ph type="sldNum" sz="quarter" idx="12"/>
          </p:nvPr>
        </p:nvSpPr>
        <p:spPr/>
        <p:txBody>
          <a:bodyPr/>
          <a:lstStyle/>
          <a:p>
            <a:fld id="{245C9338-79F3-46BF-B84B-5103B8EB5578}" type="slidenum">
              <a:rPr lang="en-IN" smtClean="0"/>
              <a:t>‹#›</a:t>
            </a:fld>
            <a:endParaRPr lang="en-IN"/>
          </a:p>
        </p:txBody>
      </p:sp>
    </p:spTree>
    <p:extLst>
      <p:ext uri="{BB962C8B-B14F-4D97-AF65-F5344CB8AC3E}">
        <p14:creationId xmlns:p14="http://schemas.microsoft.com/office/powerpoint/2010/main" val="3256137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16FB4-A7C3-A6F4-B88D-2D7B9C017C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058EC0-056E-0975-846A-4997ED5871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5605EB-C1D0-F2DF-EA2F-0FD4E21365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37B031-CDD1-6BE1-AC93-8D18AAA0B8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6AE975-32E1-08E2-2AEC-FF7BC60845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47C197-9D17-5E9E-BDE6-6387ACE90846}"/>
              </a:ext>
            </a:extLst>
          </p:cNvPr>
          <p:cNvSpPr>
            <a:spLocks noGrp="1"/>
          </p:cNvSpPr>
          <p:nvPr>
            <p:ph type="dt" sz="half" idx="10"/>
          </p:nvPr>
        </p:nvSpPr>
        <p:spPr/>
        <p:txBody>
          <a:bodyPr/>
          <a:lstStyle/>
          <a:p>
            <a:fld id="{E16094AC-07CB-4D51-8A3A-37719A004F54}" type="datetimeFigureOut">
              <a:rPr lang="en-IN" smtClean="0"/>
              <a:t>10-12-2023</a:t>
            </a:fld>
            <a:endParaRPr lang="en-IN"/>
          </a:p>
        </p:txBody>
      </p:sp>
      <p:sp>
        <p:nvSpPr>
          <p:cNvPr id="8" name="Footer Placeholder 7">
            <a:extLst>
              <a:ext uri="{FF2B5EF4-FFF2-40B4-BE49-F238E27FC236}">
                <a16:creationId xmlns:a16="http://schemas.microsoft.com/office/drawing/2014/main" id="{0D87AD7F-FBB4-6B73-0284-470F8C5F3B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DABCCD-D439-328E-4EAF-81140A309196}"/>
              </a:ext>
            </a:extLst>
          </p:cNvPr>
          <p:cNvSpPr>
            <a:spLocks noGrp="1"/>
          </p:cNvSpPr>
          <p:nvPr>
            <p:ph type="sldNum" sz="quarter" idx="12"/>
          </p:nvPr>
        </p:nvSpPr>
        <p:spPr/>
        <p:txBody>
          <a:bodyPr/>
          <a:lstStyle/>
          <a:p>
            <a:fld id="{245C9338-79F3-46BF-B84B-5103B8EB5578}" type="slidenum">
              <a:rPr lang="en-IN" smtClean="0"/>
              <a:t>‹#›</a:t>
            </a:fld>
            <a:endParaRPr lang="en-IN"/>
          </a:p>
        </p:txBody>
      </p:sp>
    </p:spTree>
    <p:extLst>
      <p:ext uri="{BB962C8B-B14F-4D97-AF65-F5344CB8AC3E}">
        <p14:creationId xmlns:p14="http://schemas.microsoft.com/office/powerpoint/2010/main" val="3697606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315E-D24A-186E-B507-27C15F5336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F49BE2-E095-0DD8-B3ED-887D5CD8279D}"/>
              </a:ext>
            </a:extLst>
          </p:cNvPr>
          <p:cNvSpPr>
            <a:spLocks noGrp="1"/>
          </p:cNvSpPr>
          <p:nvPr>
            <p:ph type="dt" sz="half" idx="10"/>
          </p:nvPr>
        </p:nvSpPr>
        <p:spPr/>
        <p:txBody>
          <a:bodyPr/>
          <a:lstStyle/>
          <a:p>
            <a:fld id="{E16094AC-07CB-4D51-8A3A-37719A004F54}" type="datetimeFigureOut">
              <a:rPr lang="en-IN" smtClean="0"/>
              <a:t>10-12-2023</a:t>
            </a:fld>
            <a:endParaRPr lang="en-IN"/>
          </a:p>
        </p:txBody>
      </p:sp>
      <p:sp>
        <p:nvSpPr>
          <p:cNvPr id="4" name="Footer Placeholder 3">
            <a:extLst>
              <a:ext uri="{FF2B5EF4-FFF2-40B4-BE49-F238E27FC236}">
                <a16:creationId xmlns:a16="http://schemas.microsoft.com/office/drawing/2014/main" id="{4EC0BE3A-30BB-D3E6-3138-D829735B87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244F20-D03E-0A52-DE48-5CCF60055D89}"/>
              </a:ext>
            </a:extLst>
          </p:cNvPr>
          <p:cNvSpPr>
            <a:spLocks noGrp="1"/>
          </p:cNvSpPr>
          <p:nvPr>
            <p:ph type="sldNum" sz="quarter" idx="12"/>
          </p:nvPr>
        </p:nvSpPr>
        <p:spPr/>
        <p:txBody>
          <a:bodyPr/>
          <a:lstStyle/>
          <a:p>
            <a:fld id="{245C9338-79F3-46BF-B84B-5103B8EB5578}" type="slidenum">
              <a:rPr lang="en-IN" smtClean="0"/>
              <a:t>‹#›</a:t>
            </a:fld>
            <a:endParaRPr lang="en-IN"/>
          </a:p>
        </p:txBody>
      </p:sp>
    </p:spTree>
    <p:extLst>
      <p:ext uri="{BB962C8B-B14F-4D97-AF65-F5344CB8AC3E}">
        <p14:creationId xmlns:p14="http://schemas.microsoft.com/office/powerpoint/2010/main" val="4266802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2E90C7-750B-593C-2E77-C3F76D632A70}"/>
              </a:ext>
            </a:extLst>
          </p:cNvPr>
          <p:cNvSpPr>
            <a:spLocks noGrp="1"/>
          </p:cNvSpPr>
          <p:nvPr>
            <p:ph type="dt" sz="half" idx="10"/>
          </p:nvPr>
        </p:nvSpPr>
        <p:spPr/>
        <p:txBody>
          <a:bodyPr/>
          <a:lstStyle/>
          <a:p>
            <a:fld id="{E16094AC-07CB-4D51-8A3A-37719A004F54}" type="datetimeFigureOut">
              <a:rPr lang="en-IN" smtClean="0"/>
              <a:t>10-12-2023</a:t>
            </a:fld>
            <a:endParaRPr lang="en-IN"/>
          </a:p>
        </p:txBody>
      </p:sp>
      <p:sp>
        <p:nvSpPr>
          <p:cNvPr id="3" name="Footer Placeholder 2">
            <a:extLst>
              <a:ext uri="{FF2B5EF4-FFF2-40B4-BE49-F238E27FC236}">
                <a16:creationId xmlns:a16="http://schemas.microsoft.com/office/drawing/2014/main" id="{4890CE64-3A22-684A-537C-3A3A64A5AB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9CEBE6F-5A13-CA2F-B12F-69A10EBB8835}"/>
              </a:ext>
            </a:extLst>
          </p:cNvPr>
          <p:cNvSpPr>
            <a:spLocks noGrp="1"/>
          </p:cNvSpPr>
          <p:nvPr>
            <p:ph type="sldNum" sz="quarter" idx="12"/>
          </p:nvPr>
        </p:nvSpPr>
        <p:spPr/>
        <p:txBody>
          <a:bodyPr/>
          <a:lstStyle/>
          <a:p>
            <a:fld id="{245C9338-79F3-46BF-B84B-5103B8EB5578}" type="slidenum">
              <a:rPr lang="en-IN" smtClean="0"/>
              <a:t>‹#›</a:t>
            </a:fld>
            <a:endParaRPr lang="en-IN"/>
          </a:p>
        </p:txBody>
      </p:sp>
    </p:spTree>
    <p:extLst>
      <p:ext uri="{BB962C8B-B14F-4D97-AF65-F5344CB8AC3E}">
        <p14:creationId xmlns:p14="http://schemas.microsoft.com/office/powerpoint/2010/main" val="567814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3104-5DA9-0848-DE59-B225A3952B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8081A5-4965-44EC-6C8C-11403BDCB5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B8C948-E084-5563-792B-C8BCE00644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1A9784-0DEC-025A-2336-3DBF71F4E47A}"/>
              </a:ext>
            </a:extLst>
          </p:cNvPr>
          <p:cNvSpPr>
            <a:spLocks noGrp="1"/>
          </p:cNvSpPr>
          <p:nvPr>
            <p:ph type="dt" sz="half" idx="10"/>
          </p:nvPr>
        </p:nvSpPr>
        <p:spPr/>
        <p:txBody>
          <a:bodyPr/>
          <a:lstStyle/>
          <a:p>
            <a:fld id="{E16094AC-07CB-4D51-8A3A-37719A004F54}" type="datetimeFigureOut">
              <a:rPr lang="en-IN" smtClean="0"/>
              <a:t>10-12-2023</a:t>
            </a:fld>
            <a:endParaRPr lang="en-IN"/>
          </a:p>
        </p:txBody>
      </p:sp>
      <p:sp>
        <p:nvSpPr>
          <p:cNvPr id="6" name="Footer Placeholder 5">
            <a:extLst>
              <a:ext uri="{FF2B5EF4-FFF2-40B4-BE49-F238E27FC236}">
                <a16:creationId xmlns:a16="http://schemas.microsoft.com/office/drawing/2014/main" id="{68390E49-9529-532F-A5D3-D1F44F10B2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B360F2-FF4D-365E-CA7C-59EDA52AA8C0}"/>
              </a:ext>
            </a:extLst>
          </p:cNvPr>
          <p:cNvSpPr>
            <a:spLocks noGrp="1"/>
          </p:cNvSpPr>
          <p:nvPr>
            <p:ph type="sldNum" sz="quarter" idx="12"/>
          </p:nvPr>
        </p:nvSpPr>
        <p:spPr/>
        <p:txBody>
          <a:bodyPr/>
          <a:lstStyle/>
          <a:p>
            <a:fld id="{245C9338-79F3-46BF-B84B-5103B8EB5578}" type="slidenum">
              <a:rPr lang="en-IN" smtClean="0"/>
              <a:t>‹#›</a:t>
            </a:fld>
            <a:endParaRPr lang="en-IN"/>
          </a:p>
        </p:txBody>
      </p:sp>
    </p:spTree>
    <p:extLst>
      <p:ext uri="{BB962C8B-B14F-4D97-AF65-F5344CB8AC3E}">
        <p14:creationId xmlns:p14="http://schemas.microsoft.com/office/powerpoint/2010/main" val="1676269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050B-98BE-1E03-5851-3201A1B579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98775A-66E4-989C-DA51-BC603399E0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5EA7A5-364D-8DDC-56D1-1F5518C37A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E3393D-E7BC-B597-A93E-0B7F77644E22}"/>
              </a:ext>
            </a:extLst>
          </p:cNvPr>
          <p:cNvSpPr>
            <a:spLocks noGrp="1"/>
          </p:cNvSpPr>
          <p:nvPr>
            <p:ph type="dt" sz="half" idx="10"/>
          </p:nvPr>
        </p:nvSpPr>
        <p:spPr/>
        <p:txBody>
          <a:bodyPr/>
          <a:lstStyle/>
          <a:p>
            <a:fld id="{E16094AC-07CB-4D51-8A3A-37719A004F54}" type="datetimeFigureOut">
              <a:rPr lang="en-IN" smtClean="0"/>
              <a:t>10-12-2023</a:t>
            </a:fld>
            <a:endParaRPr lang="en-IN"/>
          </a:p>
        </p:txBody>
      </p:sp>
      <p:sp>
        <p:nvSpPr>
          <p:cNvPr id="6" name="Footer Placeholder 5">
            <a:extLst>
              <a:ext uri="{FF2B5EF4-FFF2-40B4-BE49-F238E27FC236}">
                <a16:creationId xmlns:a16="http://schemas.microsoft.com/office/drawing/2014/main" id="{F43F2424-E8F6-FE58-F4F1-B336C07762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385C70-26E6-F18D-FA33-1C87A82E6169}"/>
              </a:ext>
            </a:extLst>
          </p:cNvPr>
          <p:cNvSpPr>
            <a:spLocks noGrp="1"/>
          </p:cNvSpPr>
          <p:nvPr>
            <p:ph type="sldNum" sz="quarter" idx="12"/>
          </p:nvPr>
        </p:nvSpPr>
        <p:spPr/>
        <p:txBody>
          <a:bodyPr/>
          <a:lstStyle/>
          <a:p>
            <a:fld id="{245C9338-79F3-46BF-B84B-5103B8EB5578}" type="slidenum">
              <a:rPr lang="en-IN" smtClean="0"/>
              <a:t>‹#›</a:t>
            </a:fld>
            <a:endParaRPr lang="en-IN"/>
          </a:p>
        </p:txBody>
      </p:sp>
    </p:spTree>
    <p:extLst>
      <p:ext uri="{BB962C8B-B14F-4D97-AF65-F5344CB8AC3E}">
        <p14:creationId xmlns:p14="http://schemas.microsoft.com/office/powerpoint/2010/main" val="4105240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C21886-4BBA-F01F-2ACF-A42C25615B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EA42DF-9279-B1A8-BE68-5B4FF37152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D3BB4B-1750-2F98-A768-303FD81DE7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6094AC-07CB-4D51-8A3A-37719A004F54}" type="datetimeFigureOut">
              <a:rPr lang="en-IN" smtClean="0"/>
              <a:t>10-12-2023</a:t>
            </a:fld>
            <a:endParaRPr lang="en-IN"/>
          </a:p>
        </p:txBody>
      </p:sp>
      <p:sp>
        <p:nvSpPr>
          <p:cNvPr id="5" name="Footer Placeholder 4">
            <a:extLst>
              <a:ext uri="{FF2B5EF4-FFF2-40B4-BE49-F238E27FC236}">
                <a16:creationId xmlns:a16="http://schemas.microsoft.com/office/drawing/2014/main" id="{9F99816A-C447-BA74-42BA-D4C9ACD63A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854E62-85D8-F5BF-9E37-1975CF11A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5C9338-79F3-46BF-B84B-5103B8EB5578}" type="slidenum">
              <a:rPr lang="en-IN" smtClean="0"/>
              <a:t>‹#›</a:t>
            </a:fld>
            <a:endParaRPr lang="en-IN"/>
          </a:p>
        </p:txBody>
      </p:sp>
    </p:spTree>
    <p:extLst>
      <p:ext uri="{BB962C8B-B14F-4D97-AF65-F5344CB8AC3E}">
        <p14:creationId xmlns:p14="http://schemas.microsoft.com/office/powerpoint/2010/main" val="4265086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7E3A77C7-694F-4F15-891B-7B6924F96BC1}"/>
              </a:ext>
            </a:extLst>
          </p:cNvPr>
          <p:cNvSpPr>
            <a:spLocks noGrp="1"/>
          </p:cNvSpPr>
          <p:nvPr>
            <p:ph type="ctrTitle"/>
          </p:nvPr>
        </p:nvSpPr>
        <p:spPr>
          <a:xfrm>
            <a:off x="1325215" y="4916557"/>
            <a:ext cx="10065027" cy="159026"/>
          </a:xfrm>
        </p:spPr>
        <p:txBody>
          <a:bodyPr>
            <a:noAutofit/>
          </a:bodyPr>
          <a:lstStyle/>
          <a:p>
            <a:pPr algn="l"/>
            <a:r>
              <a:rPr lang="en-US" sz="2400" b="1" dirty="0">
                <a:solidFill>
                  <a:srgbClr val="211D1E"/>
                </a:solidFill>
                <a:latin typeface="+mn-lt"/>
                <a:cs typeface="Calibri" panose="020F0502020204030204" pitchFamily="34" charset="0"/>
              </a:rPr>
              <a:t>Chronic Disease Risk Prediction </a:t>
            </a:r>
            <a:endParaRPr lang="en-US" sz="2400" b="1" dirty="0">
              <a:latin typeface="+mn-lt"/>
              <a:cs typeface="Calibri" panose="020F0502020204030204" pitchFamily="34" charset="0"/>
            </a:endParaRPr>
          </a:p>
        </p:txBody>
      </p:sp>
      <p:sp>
        <p:nvSpPr>
          <p:cNvPr id="6" name="부제목 5">
            <a:extLst>
              <a:ext uri="{FF2B5EF4-FFF2-40B4-BE49-F238E27FC236}">
                <a16:creationId xmlns:a16="http://schemas.microsoft.com/office/drawing/2014/main" id="{873168C5-9C20-4F23-93E9-B269DBC03BBB}"/>
              </a:ext>
            </a:extLst>
          </p:cNvPr>
          <p:cNvSpPr>
            <a:spLocks noGrp="1"/>
          </p:cNvSpPr>
          <p:nvPr>
            <p:ph type="subTitle" idx="1"/>
          </p:nvPr>
        </p:nvSpPr>
        <p:spPr>
          <a:xfrm>
            <a:off x="1325215" y="5471398"/>
            <a:ext cx="7234655" cy="807691"/>
          </a:xfrm>
        </p:spPr>
        <p:txBody>
          <a:bodyPr>
            <a:normAutofit fontScale="92500"/>
          </a:bodyPr>
          <a:lstStyle/>
          <a:p>
            <a:r>
              <a:rPr lang="en-US" dirty="0">
                <a:latin typeface="Arial Nova" panose="020B0504020202020204" pitchFamily="34" charset="0"/>
              </a:rPr>
              <a:t>Presented By: Group-9</a:t>
            </a:r>
          </a:p>
          <a:p>
            <a:r>
              <a:rPr lang="en-US" dirty="0">
                <a:latin typeface="Arial Nova" panose="020B0504020202020204" pitchFamily="34" charset="0"/>
              </a:rPr>
              <a:t>Harikrishna Yarraguntla, Divya Sai Sundru, Navaneeth Gopireddy</a:t>
            </a:r>
          </a:p>
        </p:txBody>
      </p:sp>
    </p:spTree>
    <p:extLst>
      <p:ext uri="{BB962C8B-B14F-4D97-AF65-F5344CB8AC3E}">
        <p14:creationId xmlns:p14="http://schemas.microsoft.com/office/powerpoint/2010/main" val="3644365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9"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C2FBD933-9804-3B58-C41A-91F9E6347C6C}"/>
              </a:ext>
            </a:extLst>
          </p:cNvPr>
          <p:cNvSpPr>
            <a:spLocks noGrp="1"/>
          </p:cNvSpPr>
          <p:nvPr>
            <p:ph type="title"/>
          </p:nvPr>
        </p:nvSpPr>
        <p:spPr>
          <a:xfrm>
            <a:off x="558639" y="309691"/>
            <a:ext cx="10477109" cy="1003532"/>
          </a:xfrm>
        </p:spPr>
        <p:txBody>
          <a:bodyPr anchor="ctr">
            <a:normAutofit/>
          </a:bodyPr>
          <a:lstStyle/>
          <a:p>
            <a:r>
              <a:rPr lang="en-IN" sz="3200" dirty="0">
                <a:solidFill>
                  <a:srgbClr val="FFFFFF"/>
                </a:solidFill>
              </a:rPr>
              <a:t>Model Pre-processing</a:t>
            </a:r>
          </a:p>
        </p:txBody>
      </p:sp>
      <p:sp>
        <p:nvSpPr>
          <p:cNvPr id="4" name="Content Placeholder 3">
            <a:extLst>
              <a:ext uri="{FF2B5EF4-FFF2-40B4-BE49-F238E27FC236}">
                <a16:creationId xmlns:a16="http://schemas.microsoft.com/office/drawing/2014/main" id="{DF595EEB-E47D-2B56-919D-D6483F463E52}"/>
              </a:ext>
            </a:extLst>
          </p:cNvPr>
          <p:cNvSpPr>
            <a:spLocks noGrp="1"/>
          </p:cNvSpPr>
          <p:nvPr>
            <p:ph idx="1"/>
          </p:nvPr>
        </p:nvSpPr>
        <p:spPr>
          <a:xfrm>
            <a:off x="838200" y="1837657"/>
            <a:ext cx="10515600" cy="4351338"/>
          </a:xfrm>
        </p:spPr>
        <p:txBody>
          <a:bodyPr>
            <a:normAutofit/>
          </a:bodyPr>
          <a:lstStyle/>
          <a:p>
            <a:r>
              <a:rPr lang="en-IN" sz="1400" b="1" dirty="0"/>
              <a:t>Data Splitting: </a:t>
            </a:r>
            <a:r>
              <a:rPr lang="en-IN" sz="1400" dirty="0"/>
              <a:t> The data is split into train and test sets with 80% and 20% of the data, respectively. </a:t>
            </a:r>
            <a:r>
              <a:rPr lang="en-US" sz="1400" b="0" i="0" dirty="0">
                <a:effectLst/>
              </a:rPr>
              <a:t>The training set is used to train the model, while the testing set evaluates the model's performance on unseen data</a:t>
            </a:r>
          </a:p>
          <a:p>
            <a:endParaRPr lang="en-US" sz="1400" dirty="0"/>
          </a:p>
          <a:p>
            <a:r>
              <a:rPr lang="en-US" sz="1400" b="1" i="0" dirty="0">
                <a:effectLst/>
              </a:rPr>
              <a:t>One-Hot Encoding:</a:t>
            </a:r>
            <a:r>
              <a:rPr lang="en-US" sz="1400" b="0" i="0" dirty="0">
                <a:solidFill>
                  <a:srgbClr val="374151"/>
                </a:solidFill>
                <a:effectLst/>
              </a:rPr>
              <a:t> </a:t>
            </a:r>
            <a:r>
              <a:rPr lang="en-US" sz="1400" b="0" i="0" dirty="0">
                <a:effectLst/>
              </a:rPr>
              <a:t>Transforming categorical variables into a binary format to allow for better interpretation by the model. For instance, converting gender categories (male/female) into binary representations (0/1).</a:t>
            </a:r>
          </a:p>
          <a:p>
            <a:endParaRPr lang="en-US" sz="1400" dirty="0"/>
          </a:p>
          <a:p>
            <a:r>
              <a:rPr lang="en-US" sz="1400" b="1" i="0" dirty="0">
                <a:effectLst/>
              </a:rPr>
              <a:t>Standard Scaling:</a:t>
            </a:r>
            <a:r>
              <a:rPr lang="en-US" sz="1400" b="0" i="0" dirty="0">
                <a:solidFill>
                  <a:srgbClr val="374151"/>
                </a:solidFill>
                <a:effectLst/>
              </a:rPr>
              <a:t> </a:t>
            </a:r>
            <a:r>
              <a:rPr lang="en-US" sz="1400" b="0" i="0" dirty="0">
                <a:effectLst/>
              </a:rPr>
              <a:t>Normalizing numerical features to a standard scale, usually mean of 0 and standard deviation of 1. This ensures that all features contribute equally to the model and prevents certain features from dominating due to larger scales. This also improves the modelling efficiency to run the models in shorter time</a:t>
            </a:r>
          </a:p>
          <a:p>
            <a:endParaRPr lang="en-US" sz="1400" dirty="0">
              <a:solidFill>
                <a:srgbClr val="374151"/>
              </a:solidFill>
            </a:endParaRPr>
          </a:p>
          <a:p>
            <a:endParaRPr lang="en-IN" sz="1400" b="1" dirty="0"/>
          </a:p>
        </p:txBody>
      </p:sp>
    </p:spTree>
    <p:extLst>
      <p:ext uri="{BB962C8B-B14F-4D97-AF65-F5344CB8AC3E}">
        <p14:creationId xmlns:p14="http://schemas.microsoft.com/office/powerpoint/2010/main" val="785941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9"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C2FBD933-9804-3B58-C41A-91F9E6347C6C}"/>
              </a:ext>
            </a:extLst>
          </p:cNvPr>
          <p:cNvSpPr>
            <a:spLocks noGrp="1"/>
          </p:cNvSpPr>
          <p:nvPr>
            <p:ph type="title"/>
          </p:nvPr>
        </p:nvSpPr>
        <p:spPr>
          <a:xfrm>
            <a:off x="558639" y="309691"/>
            <a:ext cx="10477109" cy="1003532"/>
          </a:xfrm>
        </p:spPr>
        <p:txBody>
          <a:bodyPr anchor="ctr">
            <a:normAutofit/>
          </a:bodyPr>
          <a:lstStyle/>
          <a:p>
            <a:r>
              <a:rPr lang="en-IN" sz="3200" dirty="0">
                <a:solidFill>
                  <a:srgbClr val="FFFFFF"/>
                </a:solidFill>
              </a:rPr>
              <a:t>Initial Model Building</a:t>
            </a:r>
          </a:p>
        </p:txBody>
      </p:sp>
      <p:graphicFrame>
        <p:nvGraphicFramePr>
          <p:cNvPr id="12" name="Content Placeholder 11">
            <a:extLst>
              <a:ext uri="{FF2B5EF4-FFF2-40B4-BE49-F238E27FC236}">
                <a16:creationId xmlns:a16="http://schemas.microsoft.com/office/drawing/2014/main" id="{14F59858-A3AE-6B89-34E8-8B221F6980C0}"/>
              </a:ext>
            </a:extLst>
          </p:cNvPr>
          <p:cNvGraphicFramePr>
            <a:graphicFrameLocks noGrp="1"/>
          </p:cNvGraphicFramePr>
          <p:nvPr>
            <p:ph idx="1"/>
            <p:extLst>
              <p:ext uri="{D42A27DB-BD31-4B8C-83A1-F6EECF244321}">
                <p14:modId xmlns:p14="http://schemas.microsoft.com/office/powerpoint/2010/main" val="2227257382"/>
              </p:ext>
            </p:extLst>
          </p:nvPr>
        </p:nvGraphicFramePr>
        <p:xfrm>
          <a:off x="558640" y="2352261"/>
          <a:ext cx="8669581" cy="2657061"/>
        </p:xfrm>
        <a:graphic>
          <a:graphicData uri="http://schemas.openxmlformats.org/drawingml/2006/table">
            <a:tbl>
              <a:tblPr/>
              <a:tblGrid>
                <a:gridCol w="3039016">
                  <a:extLst>
                    <a:ext uri="{9D8B030D-6E8A-4147-A177-3AD203B41FA5}">
                      <a16:colId xmlns:a16="http://schemas.microsoft.com/office/drawing/2014/main" val="2063362170"/>
                    </a:ext>
                  </a:extLst>
                </a:gridCol>
                <a:gridCol w="1994935">
                  <a:extLst>
                    <a:ext uri="{9D8B030D-6E8A-4147-A177-3AD203B41FA5}">
                      <a16:colId xmlns:a16="http://schemas.microsoft.com/office/drawing/2014/main" val="1570421230"/>
                    </a:ext>
                  </a:extLst>
                </a:gridCol>
                <a:gridCol w="1640695">
                  <a:extLst>
                    <a:ext uri="{9D8B030D-6E8A-4147-A177-3AD203B41FA5}">
                      <a16:colId xmlns:a16="http://schemas.microsoft.com/office/drawing/2014/main" val="2328146227"/>
                    </a:ext>
                  </a:extLst>
                </a:gridCol>
                <a:gridCol w="1994935">
                  <a:extLst>
                    <a:ext uri="{9D8B030D-6E8A-4147-A177-3AD203B41FA5}">
                      <a16:colId xmlns:a16="http://schemas.microsoft.com/office/drawing/2014/main" val="2196359530"/>
                    </a:ext>
                  </a:extLst>
                </a:gridCol>
              </a:tblGrid>
              <a:tr h="327016">
                <a:tc>
                  <a:txBody>
                    <a:bodyPr/>
                    <a:lstStyle/>
                    <a:p>
                      <a:pPr algn="ctr" fontAlgn="ctr"/>
                      <a:r>
                        <a:rPr lang="en-IN" sz="1100" b="1" i="0" u="none" strike="noStrike">
                          <a:solidFill>
                            <a:srgbClr val="000000"/>
                          </a:solidFill>
                          <a:effectLst/>
                          <a:latin typeface="Calibri" panose="020F0502020204030204" pitchFamily="34" charset="0"/>
                        </a:rPr>
                        <a:t>Model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100" b="1" i="0" u="none" strike="noStrike">
                          <a:solidFill>
                            <a:srgbClr val="000000"/>
                          </a:solidFill>
                          <a:effectLst/>
                          <a:latin typeface="Calibri" panose="020F0502020204030204" pitchFamily="34" charset="0"/>
                        </a:rPr>
                        <a:t>Model Accuracy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100" b="1" i="0" u="none" strike="noStrike">
                          <a:solidFill>
                            <a:srgbClr val="000000"/>
                          </a:solidFill>
                          <a:effectLst/>
                          <a:latin typeface="Calibri" panose="020F0502020204030204" pitchFamily="34" charset="0"/>
                        </a:rPr>
                        <a:t>Model Recall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100" b="1" i="0" u="none" strike="noStrike">
                          <a:solidFill>
                            <a:srgbClr val="000000"/>
                          </a:solidFill>
                          <a:effectLst/>
                          <a:latin typeface="Calibri" panose="020F0502020204030204" pitchFamily="34" charset="0"/>
                        </a:rPr>
                        <a:t>Model F1 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219460741"/>
                  </a:ext>
                </a:extLst>
              </a:tr>
              <a:tr h="327016">
                <a:tc>
                  <a:txBody>
                    <a:bodyPr/>
                    <a:lstStyle/>
                    <a:p>
                      <a:pPr algn="ctr" fontAlgn="ctr"/>
                      <a:r>
                        <a:rPr lang="en-IN" sz="1100" b="0" i="0" u="none" strike="noStrike">
                          <a:solidFill>
                            <a:srgbClr val="000000"/>
                          </a:solidFill>
                          <a:effectLst/>
                          <a:latin typeface="Calibri" panose="020F0502020204030204" pitchFamily="34" charset="0"/>
                        </a:rPr>
                        <a:t>Logistcic 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9227161"/>
                  </a:ext>
                </a:extLst>
              </a:tr>
              <a:tr h="327016">
                <a:tc>
                  <a:txBody>
                    <a:bodyPr/>
                    <a:lstStyle/>
                    <a:p>
                      <a:pPr algn="ctr" fontAlgn="ctr"/>
                      <a:r>
                        <a:rPr lang="en-IN" sz="1100" b="0" i="0" u="none" strike="noStrike">
                          <a:solidFill>
                            <a:srgbClr val="000000"/>
                          </a:solidFill>
                          <a:effectLst/>
                          <a:latin typeface="Calibri" panose="020F0502020204030204" pitchFamily="34" charset="0"/>
                        </a:rPr>
                        <a:t>Decision Tree 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0441316"/>
                  </a:ext>
                </a:extLst>
              </a:tr>
              <a:tr h="327016">
                <a:tc>
                  <a:txBody>
                    <a:bodyPr/>
                    <a:lstStyle/>
                    <a:p>
                      <a:pPr algn="ctr" fontAlgn="ctr"/>
                      <a:r>
                        <a:rPr lang="en-IN" sz="1100" b="0" i="0" u="none" strike="noStrike">
                          <a:solidFill>
                            <a:srgbClr val="000000"/>
                          </a:solidFill>
                          <a:effectLst/>
                          <a:latin typeface="Calibri" panose="020F0502020204030204" pitchFamily="34" charset="0"/>
                        </a:rPr>
                        <a:t>Random Forest 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9803568"/>
                  </a:ext>
                </a:extLst>
              </a:tr>
              <a:tr h="327016">
                <a:tc>
                  <a:txBody>
                    <a:bodyPr/>
                    <a:lstStyle/>
                    <a:p>
                      <a:pPr algn="ctr" fontAlgn="ctr"/>
                      <a:r>
                        <a:rPr lang="en-IN" sz="1100" b="0" i="0" u="none" strike="noStrike">
                          <a:solidFill>
                            <a:srgbClr val="000000"/>
                          </a:solidFill>
                          <a:effectLst/>
                          <a:latin typeface="Calibri" panose="020F0502020204030204" pitchFamily="34" charset="0"/>
                        </a:rPr>
                        <a:t>Kneighbors 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5813960"/>
                  </a:ext>
                </a:extLst>
              </a:tr>
              <a:tr h="327016">
                <a:tc>
                  <a:txBody>
                    <a:bodyPr/>
                    <a:lstStyle/>
                    <a:p>
                      <a:pPr algn="ctr" fontAlgn="ctr"/>
                      <a:r>
                        <a:rPr lang="en-IN" sz="1100" b="0" i="0" u="none" strike="noStrike">
                          <a:solidFill>
                            <a:srgbClr val="000000"/>
                          </a:solidFill>
                          <a:effectLst/>
                          <a:latin typeface="Calibri" panose="020F0502020204030204" pitchFamily="34" charset="0"/>
                        </a:rPr>
                        <a:t>Suppot Vector Machine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4177244"/>
                  </a:ext>
                </a:extLst>
              </a:tr>
              <a:tr h="694965">
                <a:tc>
                  <a:txBody>
                    <a:bodyPr/>
                    <a:lstStyle/>
                    <a:p>
                      <a:pPr algn="ctr" fontAlgn="ctr"/>
                      <a:r>
                        <a:rPr lang="en-IN" sz="1100" b="0" i="0" u="none" strike="noStrike">
                          <a:solidFill>
                            <a:srgbClr val="000000"/>
                          </a:solidFill>
                          <a:effectLst/>
                          <a:latin typeface="Calibri" panose="020F0502020204030204" pitchFamily="34" charset="0"/>
                        </a:rPr>
                        <a:t>Neural Networks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662748"/>
                  </a:ext>
                </a:extLst>
              </a:tr>
            </a:tbl>
          </a:graphicData>
        </a:graphic>
      </p:graphicFrame>
      <p:sp>
        <p:nvSpPr>
          <p:cNvPr id="13" name="TextBox 12">
            <a:extLst>
              <a:ext uri="{FF2B5EF4-FFF2-40B4-BE49-F238E27FC236}">
                <a16:creationId xmlns:a16="http://schemas.microsoft.com/office/drawing/2014/main" id="{4881B7E3-7431-1F71-E07A-C73E44571B86}"/>
              </a:ext>
            </a:extLst>
          </p:cNvPr>
          <p:cNvSpPr txBox="1"/>
          <p:nvPr/>
        </p:nvSpPr>
        <p:spPr>
          <a:xfrm>
            <a:off x="558639" y="1659314"/>
            <a:ext cx="6773779" cy="523220"/>
          </a:xfrm>
          <a:prstGeom prst="rect">
            <a:avLst/>
          </a:prstGeom>
          <a:noFill/>
        </p:spPr>
        <p:txBody>
          <a:bodyPr wrap="square" rtlCol="0">
            <a:spAutoFit/>
          </a:bodyPr>
          <a:lstStyle/>
          <a:p>
            <a:r>
              <a:rPr lang="en-IN" sz="1400" dirty="0"/>
              <a:t>Initial models are run using the training dataset and performance metrics are evaluated using test dataset</a:t>
            </a:r>
          </a:p>
        </p:txBody>
      </p:sp>
    </p:spTree>
    <p:extLst>
      <p:ext uri="{BB962C8B-B14F-4D97-AF65-F5344CB8AC3E}">
        <p14:creationId xmlns:p14="http://schemas.microsoft.com/office/powerpoint/2010/main" val="394053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9"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C2FBD933-9804-3B58-C41A-91F9E6347C6C}"/>
              </a:ext>
            </a:extLst>
          </p:cNvPr>
          <p:cNvSpPr>
            <a:spLocks noGrp="1"/>
          </p:cNvSpPr>
          <p:nvPr>
            <p:ph type="title"/>
          </p:nvPr>
        </p:nvSpPr>
        <p:spPr>
          <a:xfrm>
            <a:off x="558639" y="309691"/>
            <a:ext cx="10477109" cy="1003532"/>
          </a:xfrm>
        </p:spPr>
        <p:txBody>
          <a:bodyPr anchor="ctr">
            <a:normAutofit/>
          </a:bodyPr>
          <a:lstStyle/>
          <a:p>
            <a:r>
              <a:rPr lang="en-IN" sz="3200" dirty="0">
                <a:solidFill>
                  <a:srgbClr val="FFFFFF"/>
                </a:solidFill>
              </a:rPr>
              <a:t>Forward Selection</a:t>
            </a:r>
          </a:p>
        </p:txBody>
      </p:sp>
      <p:graphicFrame>
        <p:nvGraphicFramePr>
          <p:cNvPr id="5" name="Content Placeholder 4">
            <a:extLst>
              <a:ext uri="{FF2B5EF4-FFF2-40B4-BE49-F238E27FC236}">
                <a16:creationId xmlns:a16="http://schemas.microsoft.com/office/drawing/2014/main" id="{90BBAB92-C832-E210-DC52-B20F5E42DEC7}"/>
              </a:ext>
            </a:extLst>
          </p:cNvPr>
          <p:cNvGraphicFramePr>
            <a:graphicFrameLocks noGrp="1"/>
          </p:cNvGraphicFramePr>
          <p:nvPr>
            <p:ph idx="1"/>
            <p:extLst>
              <p:ext uri="{D42A27DB-BD31-4B8C-83A1-F6EECF244321}">
                <p14:modId xmlns:p14="http://schemas.microsoft.com/office/powerpoint/2010/main" val="2017314656"/>
              </p:ext>
            </p:extLst>
          </p:nvPr>
        </p:nvGraphicFramePr>
        <p:xfrm>
          <a:off x="613611" y="2669267"/>
          <a:ext cx="8382161" cy="2684784"/>
        </p:xfrm>
        <a:graphic>
          <a:graphicData uri="http://schemas.openxmlformats.org/drawingml/2006/table">
            <a:tbl>
              <a:tblPr/>
              <a:tblGrid>
                <a:gridCol w="2283497">
                  <a:extLst>
                    <a:ext uri="{9D8B030D-6E8A-4147-A177-3AD203B41FA5}">
                      <a16:colId xmlns:a16="http://schemas.microsoft.com/office/drawing/2014/main" val="780847816"/>
                    </a:ext>
                  </a:extLst>
                </a:gridCol>
                <a:gridCol w="1867890">
                  <a:extLst>
                    <a:ext uri="{9D8B030D-6E8A-4147-A177-3AD203B41FA5}">
                      <a16:colId xmlns:a16="http://schemas.microsoft.com/office/drawing/2014/main" val="3943209844"/>
                    </a:ext>
                  </a:extLst>
                </a:gridCol>
                <a:gridCol w="1498983">
                  <a:extLst>
                    <a:ext uri="{9D8B030D-6E8A-4147-A177-3AD203B41FA5}">
                      <a16:colId xmlns:a16="http://schemas.microsoft.com/office/drawing/2014/main" val="190294260"/>
                    </a:ext>
                  </a:extLst>
                </a:gridCol>
                <a:gridCol w="1232808">
                  <a:extLst>
                    <a:ext uri="{9D8B030D-6E8A-4147-A177-3AD203B41FA5}">
                      <a16:colId xmlns:a16="http://schemas.microsoft.com/office/drawing/2014/main" val="2940127196"/>
                    </a:ext>
                  </a:extLst>
                </a:gridCol>
                <a:gridCol w="1498983">
                  <a:extLst>
                    <a:ext uri="{9D8B030D-6E8A-4147-A177-3AD203B41FA5}">
                      <a16:colId xmlns:a16="http://schemas.microsoft.com/office/drawing/2014/main" val="343988612"/>
                    </a:ext>
                  </a:extLst>
                </a:gridCol>
              </a:tblGrid>
              <a:tr h="447464">
                <a:tc>
                  <a:txBody>
                    <a:bodyPr/>
                    <a:lstStyle/>
                    <a:p>
                      <a:pPr algn="ctr" fontAlgn="ctr"/>
                      <a:r>
                        <a:rPr lang="en-IN" sz="1100" b="1" i="0" u="none" strike="noStrike" dirty="0">
                          <a:solidFill>
                            <a:srgbClr val="000000"/>
                          </a:solidFill>
                          <a:effectLst/>
                          <a:latin typeface="Calibri" panose="020F0502020204030204" pitchFamily="34" charset="0"/>
                        </a:rPr>
                        <a:t>Model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100" b="1" i="0" u="none" strike="noStrike" dirty="0">
                          <a:solidFill>
                            <a:srgbClr val="000000"/>
                          </a:solidFill>
                          <a:effectLst/>
                          <a:latin typeface="Calibri" panose="020F0502020204030204" pitchFamily="34" charset="0"/>
                        </a:rPr>
                        <a:t>Features Eliminated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100" b="1" i="0" u="none" strike="noStrike">
                          <a:solidFill>
                            <a:srgbClr val="000000"/>
                          </a:solidFill>
                          <a:effectLst/>
                          <a:latin typeface="Calibri" panose="020F0502020204030204" pitchFamily="34" charset="0"/>
                        </a:rPr>
                        <a:t>Model Accuracy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100" b="1" i="0" u="none" strike="noStrike">
                          <a:solidFill>
                            <a:srgbClr val="000000"/>
                          </a:solidFill>
                          <a:effectLst/>
                          <a:latin typeface="Calibri" panose="020F0502020204030204" pitchFamily="34" charset="0"/>
                        </a:rPr>
                        <a:t>Model Recall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100" b="1" i="0" u="none" strike="noStrike">
                          <a:solidFill>
                            <a:srgbClr val="000000"/>
                          </a:solidFill>
                          <a:effectLst/>
                          <a:latin typeface="Calibri" panose="020F0502020204030204" pitchFamily="34" charset="0"/>
                        </a:rPr>
                        <a:t>Model F1 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1514778128"/>
                  </a:ext>
                </a:extLst>
              </a:tr>
              <a:tr h="447464">
                <a:tc>
                  <a:txBody>
                    <a:bodyPr/>
                    <a:lstStyle/>
                    <a:p>
                      <a:pPr algn="ctr" fontAlgn="ctr"/>
                      <a:r>
                        <a:rPr lang="en-IN" sz="1100" b="0" i="0" u="none" strike="noStrike">
                          <a:solidFill>
                            <a:srgbClr val="000000"/>
                          </a:solidFill>
                          <a:effectLst/>
                          <a:latin typeface="Calibri" panose="020F0502020204030204" pitchFamily="34" charset="0"/>
                        </a:rPr>
                        <a:t>Logistcic 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0635103"/>
                  </a:ext>
                </a:extLst>
              </a:tr>
              <a:tr h="447464">
                <a:tc>
                  <a:txBody>
                    <a:bodyPr/>
                    <a:lstStyle/>
                    <a:p>
                      <a:pPr algn="ctr" fontAlgn="ctr"/>
                      <a:r>
                        <a:rPr lang="en-IN" sz="1100" b="0" i="0" u="none" strike="noStrike">
                          <a:solidFill>
                            <a:srgbClr val="000000"/>
                          </a:solidFill>
                          <a:effectLst/>
                          <a:latin typeface="Calibri" panose="020F0502020204030204" pitchFamily="34" charset="0"/>
                        </a:rPr>
                        <a:t>Decision Tree 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0067802"/>
                  </a:ext>
                </a:extLst>
              </a:tr>
              <a:tr h="447464">
                <a:tc>
                  <a:txBody>
                    <a:bodyPr/>
                    <a:lstStyle/>
                    <a:p>
                      <a:pPr algn="ctr" fontAlgn="ctr"/>
                      <a:r>
                        <a:rPr lang="en-IN" sz="1100" b="0" i="0" u="none" strike="noStrike">
                          <a:solidFill>
                            <a:srgbClr val="000000"/>
                          </a:solidFill>
                          <a:effectLst/>
                          <a:latin typeface="Calibri" panose="020F0502020204030204" pitchFamily="34" charset="0"/>
                        </a:rPr>
                        <a:t>Random Forest 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9339955"/>
                  </a:ext>
                </a:extLst>
              </a:tr>
              <a:tr h="447464">
                <a:tc>
                  <a:txBody>
                    <a:bodyPr/>
                    <a:lstStyle/>
                    <a:p>
                      <a:pPr algn="ctr" fontAlgn="ctr"/>
                      <a:r>
                        <a:rPr lang="en-IN" sz="1100" b="0" i="0" u="none" strike="noStrike">
                          <a:solidFill>
                            <a:srgbClr val="000000"/>
                          </a:solidFill>
                          <a:effectLst/>
                          <a:latin typeface="Calibri" panose="020F0502020204030204" pitchFamily="34" charset="0"/>
                        </a:rPr>
                        <a:t>KNeighborsClassifier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6640960"/>
                  </a:ext>
                </a:extLst>
              </a:tr>
              <a:tr h="447464">
                <a:tc>
                  <a:txBody>
                    <a:bodyPr/>
                    <a:lstStyle/>
                    <a:p>
                      <a:pPr algn="ctr" fontAlgn="ctr"/>
                      <a:r>
                        <a:rPr lang="en-IN" sz="1100" b="0" i="0" u="none" strike="noStrike">
                          <a:solidFill>
                            <a:srgbClr val="000000"/>
                          </a:solidFill>
                          <a:effectLst/>
                          <a:latin typeface="Calibri" panose="020F0502020204030204" pitchFamily="34" charset="0"/>
                        </a:rPr>
                        <a:t>Suppot Vector Machine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8476985"/>
                  </a:ext>
                </a:extLst>
              </a:tr>
            </a:tbl>
          </a:graphicData>
        </a:graphic>
      </p:graphicFrame>
      <p:sp>
        <p:nvSpPr>
          <p:cNvPr id="13" name="TextBox 12">
            <a:extLst>
              <a:ext uri="{FF2B5EF4-FFF2-40B4-BE49-F238E27FC236}">
                <a16:creationId xmlns:a16="http://schemas.microsoft.com/office/drawing/2014/main" id="{03827BF7-6989-09B4-DA8E-A460502F7145}"/>
              </a:ext>
            </a:extLst>
          </p:cNvPr>
          <p:cNvSpPr txBox="1"/>
          <p:nvPr/>
        </p:nvSpPr>
        <p:spPr>
          <a:xfrm>
            <a:off x="558639" y="1754238"/>
            <a:ext cx="7513721" cy="738664"/>
          </a:xfrm>
          <a:prstGeom prst="rect">
            <a:avLst/>
          </a:prstGeom>
          <a:noFill/>
        </p:spPr>
        <p:txBody>
          <a:bodyPr wrap="square" rtlCol="0">
            <a:spAutoFit/>
          </a:bodyPr>
          <a:lstStyle/>
          <a:p>
            <a:r>
              <a:rPr lang="en-US" sz="1400" dirty="0"/>
              <a:t>F</a:t>
            </a:r>
            <a:r>
              <a:rPr lang="en-US" sz="1400" b="0" i="0" dirty="0">
                <a:effectLst/>
              </a:rPr>
              <a:t>orward selection is employed to build predictive models by sequentially adding the variables. Starting with an empty model, we iteratively include variables that best predict chronic disease risks based on their significance. Finally, we would arrive at feature set which has less complexity.</a:t>
            </a:r>
            <a:endParaRPr lang="en-IN" sz="1400" dirty="0"/>
          </a:p>
        </p:txBody>
      </p:sp>
      <p:sp>
        <p:nvSpPr>
          <p:cNvPr id="14" name="TextBox 13">
            <a:extLst>
              <a:ext uri="{FF2B5EF4-FFF2-40B4-BE49-F238E27FC236}">
                <a16:creationId xmlns:a16="http://schemas.microsoft.com/office/drawing/2014/main" id="{E6B19E48-3199-7EDB-5AF6-BF3AD7CE31DB}"/>
              </a:ext>
            </a:extLst>
          </p:cNvPr>
          <p:cNvSpPr txBox="1"/>
          <p:nvPr/>
        </p:nvSpPr>
        <p:spPr>
          <a:xfrm>
            <a:off x="729917" y="5464342"/>
            <a:ext cx="7513721" cy="523220"/>
          </a:xfrm>
          <a:prstGeom prst="rect">
            <a:avLst/>
          </a:prstGeom>
          <a:noFill/>
        </p:spPr>
        <p:txBody>
          <a:bodyPr wrap="square" rtlCol="0">
            <a:spAutoFit/>
          </a:bodyPr>
          <a:lstStyle/>
          <a:p>
            <a:r>
              <a:rPr lang="en-IN" sz="1400" dirty="0"/>
              <a:t>We eliminated around 18 distinguish features for each model reducing the complexity, but it was not really helping in boosting the accuracy of the model</a:t>
            </a:r>
          </a:p>
        </p:txBody>
      </p:sp>
    </p:spTree>
    <p:extLst>
      <p:ext uri="{BB962C8B-B14F-4D97-AF65-F5344CB8AC3E}">
        <p14:creationId xmlns:p14="http://schemas.microsoft.com/office/powerpoint/2010/main" val="2175589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9"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C2FBD933-9804-3B58-C41A-91F9E6347C6C}"/>
              </a:ext>
            </a:extLst>
          </p:cNvPr>
          <p:cNvSpPr>
            <a:spLocks noGrp="1"/>
          </p:cNvSpPr>
          <p:nvPr>
            <p:ph type="title"/>
          </p:nvPr>
        </p:nvSpPr>
        <p:spPr>
          <a:xfrm>
            <a:off x="558639" y="309691"/>
            <a:ext cx="10477109" cy="1003532"/>
          </a:xfrm>
        </p:spPr>
        <p:txBody>
          <a:bodyPr anchor="ctr">
            <a:normAutofit/>
          </a:bodyPr>
          <a:lstStyle/>
          <a:p>
            <a:r>
              <a:rPr lang="en-IN" sz="3200" dirty="0">
                <a:solidFill>
                  <a:srgbClr val="FFFFFF"/>
                </a:solidFill>
              </a:rPr>
              <a:t>Hyper Parameter Tuning</a:t>
            </a:r>
          </a:p>
        </p:txBody>
      </p:sp>
      <p:graphicFrame>
        <p:nvGraphicFramePr>
          <p:cNvPr id="6" name="Content Placeholder 5">
            <a:extLst>
              <a:ext uri="{FF2B5EF4-FFF2-40B4-BE49-F238E27FC236}">
                <a16:creationId xmlns:a16="http://schemas.microsoft.com/office/drawing/2014/main" id="{F47E88A1-F699-83E0-9BF1-24964E85063D}"/>
              </a:ext>
            </a:extLst>
          </p:cNvPr>
          <p:cNvGraphicFramePr>
            <a:graphicFrameLocks noGrp="1"/>
          </p:cNvGraphicFramePr>
          <p:nvPr>
            <p:ph idx="1"/>
            <p:extLst>
              <p:ext uri="{D42A27DB-BD31-4B8C-83A1-F6EECF244321}">
                <p14:modId xmlns:p14="http://schemas.microsoft.com/office/powerpoint/2010/main" val="1372027259"/>
              </p:ext>
            </p:extLst>
          </p:nvPr>
        </p:nvGraphicFramePr>
        <p:xfrm>
          <a:off x="558639" y="2652162"/>
          <a:ext cx="8728911" cy="3259557"/>
        </p:xfrm>
        <a:graphic>
          <a:graphicData uri="http://schemas.openxmlformats.org/drawingml/2006/table">
            <a:tbl>
              <a:tblPr/>
              <a:tblGrid>
                <a:gridCol w="1914956">
                  <a:extLst>
                    <a:ext uri="{9D8B030D-6E8A-4147-A177-3AD203B41FA5}">
                      <a16:colId xmlns:a16="http://schemas.microsoft.com/office/drawing/2014/main" val="2689661966"/>
                    </a:ext>
                  </a:extLst>
                </a:gridCol>
                <a:gridCol w="3265999">
                  <a:extLst>
                    <a:ext uri="{9D8B030D-6E8A-4147-A177-3AD203B41FA5}">
                      <a16:colId xmlns:a16="http://schemas.microsoft.com/office/drawing/2014/main" val="2012459622"/>
                    </a:ext>
                  </a:extLst>
                </a:gridCol>
                <a:gridCol w="1257057">
                  <a:extLst>
                    <a:ext uri="{9D8B030D-6E8A-4147-A177-3AD203B41FA5}">
                      <a16:colId xmlns:a16="http://schemas.microsoft.com/office/drawing/2014/main" val="1410500220"/>
                    </a:ext>
                  </a:extLst>
                </a:gridCol>
                <a:gridCol w="1033842">
                  <a:extLst>
                    <a:ext uri="{9D8B030D-6E8A-4147-A177-3AD203B41FA5}">
                      <a16:colId xmlns:a16="http://schemas.microsoft.com/office/drawing/2014/main" val="2548368152"/>
                    </a:ext>
                  </a:extLst>
                </a:gridCol>
                <a:gridCol w="1257057">
                  <a:extLst>
                    <a:ext uri="{9D8B030D-6E8A-4147-A177-3AD203B41FA5}">
                      <a16:colId xmlns:a16="http://schemas.microsoft.com/office/drawing/2014/main" val="865679986"/>
                    </a:ext>
                  </a:extLst>
                </a:gridCol>
              </a:tblGrid>
              <a:tr h="262188">
                <a:tc>
                  <a:txBody>
                    <a:bodyPr/>
                    <a:lstStyle/>
                    <a:p>
                      <a:pPr algn="ctr" fontAlgn="ctr"/>
                      <a:r>
                        <a:rPr lang="en-IN" sz="1100" b="1" i="0" u="none" strike="noStrike">
                          <a:solidFill>
                            <a:srgbClr val="000000"/>
                          </a:solidFill>
                          <a:effectLst/>
                          <a:latin typeface="Calibri" panose="020F0502020204030204" pitchFamily="34" charset="0"/>
                        </a:rPr>
                        <a:t>Model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100" b="1" i="0" u="none" strike="noStrike">
                          <a:solidFill>
                            <a:srgbClr val="000000"/>
                          </a:solidFill>
                          <a:effectLst/>
                          <a:latin typeface="Calibri" panose="020F0502020204030204" pitchFamily="34" charset="0"/>
                        </a:rPr>
                        <a:t>Parameters Tuned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100" b="1" i="0" u="none" strike="noStrike">
                          <a:solidFill>
                            <a:srgbClr val="000000"/>
                          </a:solidFill>
                          <a:effectLst/>
                          <a:latin typeface="Calibri" panose="020F0502020204030204" pitchFamily="34" charset="0"/>
                        </a:rPr>
                        <a:t>Model Accuracy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100" b="1" i="0" u="none" strike="noStrike">
                          <a:solidFill>
                            <a:srgbClr val="000000"/>
                          </a:solidFill>
                          <a:effectLst/>
                          <a:latin typeface="Calibri" panose="020F0502020204030204" pitchFamily="34" charset="0"/>
                        </a:rPr>
                        <a:t>Model Recall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100" b="1" i="0" u="none" strike="noStrike">
                          <a:solidFill>
                            <a:srgbClr val="000000"/>
                          </a:solidFill>
                          <a:effectLst/>
                          <a:latin typeface="Calibri" panose="020F0502020204030204" pitchFamily="34" charset="0"/>
                        </a:rPr>
                        <a:t>Model F1 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148575704"/>
                  </a:ext>
                </a:extLst>
              </a:tr>
              <a:tr h="375486">
                <a:tc>
                  <a:txBody>
                    <a:bodyPr/>
                    <a:lstStyle/>
                    <a:p>
                      <a:pPr algn="ctr" fontAlgn="ctr"/>
                      <a:r>
                        <a:rPr lang="en-IN" sz="1100" b="0" i="0" u="none" strike="noStrike" dirty="0">
                          <a:solidFill>
                            <a:srgbClr val="000000"/>
                          </a:solidFill>
                          <a:effectLst/>
                          <a:latin typeface="Calibri" panose="020F0502020204030204" pitchFamily="34" charset="0"/>
                        </a:rPr>
                        <a:t>Logistic 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C: 0.1, penalty: l2, solver: </a:t>
                      </a:r>
                      <a:r>
                        <a:rPr lang="en-US" sz="1100" b="0" i="0" u="none" strike="noStrike" dirty="0" err="1">
                          <a:solidFill>
                            <a:srgbClr val="000000"/>
                          </a:solidFill>
                          <a:effectLst/>
                          <a:latin typeface="Calibri" panose="020F0502020204030204" pitchFamily="34" charset="0"/>
                        </a:rPr>
                        <a:t>liblinear</a:t>
                      </a:r>
                      <a:endParaRPr lang="en-US"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3582135"/>
                  </a:ext>
                </a:extLst>
              </a:tr>
              <a:tr h="1048752">
                <a:tc>
                  <a:txBody>
                    <a:bodyPr/>
                    <a:lstStyle/>
                    <a:p>
                      <a:pPr algn="ctr" fontAlgn="ctr"/>
                      <a:r>
                        <a:rPr lang="en-IN" sz="1100" b="0" i="0" u="none" strike="noStrike" dirty="0">
                          <a:solidFill>
                            <a:srgbClr val="000000"/>
                          </a:solidFill>
                          <a:effectLst/>
                          <a:latin typeface="Calibri" panose="020F0502020204030204" pitchFamily="34" charset="0"/>
                        </a:rPr>
                        <a:t>Decision Tree 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criterion: </a:t>
                      </a:r>
                      <a:r>
                        <a:rPr lang="en-IN" sz="1100" b="0" i="0" u="none" strike="noStrike" dirty="0" err="1">
                          <a:solidFill>
                            <a:srgbClr val="000000"/>
                          </a:solidFill>
                          <a:effectLst/>
                          <a:latin typeface="Calibri" panose="020F0502020204030204" pitchFamily="34" charset="0"/>
                        </a:rPr>
                        <a:t>gini</a:t>
                      </a:r>
                      <a:r>
                        <a:rPr lang="en-IN" sz="1100" b="0" i="0" u="none" strike="noStrike" dirty="0">
                          <a:solidFill>
                            <a:srgbClr val="000000"/>
                          </a:solidFill>
                          <a:effectLst/>
                          <a:latin typeface="Calibri" panose="020F0502020204030204" pitchFamily="34" charset="0"/>
                        </a:rPr>
                        <a:t>, </a:t>
                      </a:r>
                      <a:r>
                        <a:rPr lang="en-IN" sz="1100" b="0" i="0" u="none" strike="noStrike" dirty="0" err="1">
                          <a:solidFill>
                            <a:srgbClr val="000000"/>
                          </a:solidFill>
                          <a:effectLst/>
                          <a:latin typeface="Calibri" panose="020F0502020204030204" pitchFamily="34" charset="0"/>
                        </a:rPr>
                        <a:t>max_depth</a:t>
                      </a:r>
                      <a:r>
                        <a:rPr lang="en-IN" sz="1100" b="0" i="0" u="none" strike="noStrike" dirty="0">
                          <a:solidFill>
                            <a:srgbClr val="000000"/>
                          </a:solidFill>
                          <a:effectLst/>
                          <a:latin typeface="Calibri" panose="020F0502020204030204" pitchFamily="34" charset="0"/>
                        </a:rPr>
                        <a:t>: 5, </a:t>
                      </a:r>
                      <a:r>
                        <a:rPr lang="en-IN" sz="1100" b="0" i="0" u="none" strike="noStrike" dirty="0" err="1">
                          <a:solidFill>
                            <a:srgbClr val="000000"/>
                          </a:solidFill>
                          <a:effectLst/>
                          <a:latin typeface="Calibri" panose="020F0502020204030204" pitchFamily="34" charset="0"/>
                        </a:rPr>
                        <a:t>max_features</a:t>
                      </a:r>
                      <a:r>
                        <a:rPr lang="en-IN" sz="1100" b="0" i="0" u="none" strike="noStrike" dirty="0">
                          <a:solidFill>
                            <a:srgbClr val="000000"/>
                          </a:solidFill>
                          <a:effectLst/>
                          <a:latin typeface="Calibri" panose="020F0502020204030204" pitchFamily="34" charset="0"/>
                        </a:rPr>
                        <a:t>: log2, </a:t>
                      </a:r>
                      <a:br>
                        <a:rPr lang="en-IN" sz="1100" b="0" i="0" u="none" strike="noStrike" dirty="0">
                          <a:solidFill>
                            <a:srgbClr val="000000"/>
                          </a:solidFill>
                          <a:effectLst/>
                          <a:latin typeface="Calibri" panose="020F0502020204030204" pitchFamily="34" charset="0"/>
                        </a:rPr>
                      </a:br>
                      <a:r>
                        <a:rPr lang="en-IN" sz="1100" b="0" i="0" u="none" strike="noStrike" dirty="0" err="1">
                          <a:solidFill>
                            <a:srgbClr val="000000"/>
                          </a:solidFill>
                          <a:effectLst/>
                          <a:latin typeface="Calibri" panose="020F0502020204030204" pitchFamily="34" charset="0"/>
                        </a:rPr>
                        <a:t>min_samples_leaf</a:t>
                      </a:r>
                      <a:r>
                        <a:rPr lang="en-IN" sz="1100" b="0" i="0" u="none" strike="noStrike" dirty="0">
                          <a:solidFill>
                            <a:srgbClr val="000000"/>
                          </a:solidFill>
                          <a:effectLst/>
                          <a:latin typeface="Calibri" panose="020F0502020204030204" pitchFamily="34" charset="0"/>
                        </a:rPr>
                        <a:t>: 1, </a:t>
                      </a:r>
                      <a:r>
                        <a:rPr lang="en-IN" sz="1100" b="0" i="0" u="none" strike="noStrike" dirty="0" err="1">
                          <a:solidFill>
                            <a:srgbClr val="000000"/>
                          </a:solidFill>
                          <a:effectLst/>
                          <a:latin typeface="Calibri" panose="020F0502020204030204" pitchFamily="34" charset="0"/>
                        </a:rPr>
                        <a:t>min_samples_split</a:t>
                      </a:r>
                      <a:r>
                        <a:rPr lang="en-IN" sz="1100" b="0" i="0" u="none" strike="noStrike" dirty="0">
                          <a:solidFill>
                            <a:srgbClr val="000000"/>
                          </a:solidFill>
                          <a:effectLst/>
                          <a:latin typeface="Calibri" panose="020F0502020204030204" pitchFamily="34" charset="0"/>
                        </a:rPr>
                        <a:t>: 2, splitter: random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409245"/>
                  </a:ext>
                </a:extLst>
              </a:tr>
              <a:tr h="524377">
                <a:tc>
                  <a:txBody>
                    <a:bodyPr/>
                    <a:lstStyle/>
                    <a:p>
                      <a:pPr algn="ctr" fontAlgn="ctr"/>
                      <a:r>
                        <a:rPr lang="en-IN" sz="1100" b="0" i="0" u="none" strike="noStrike">
                          <a:solidFill>
                            <a:srgbClr val="000000"/>
                          </a:solidFill>
                          <a:effectLst/>
                          <a:latin typeface="Calibri" panose="020F0502020204030204" pitchFamily="34" charset="0"/>
                        </a:rPr>
                        <a:t>Random Forest 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bootstrap: True,  criterion: </a:t>
                      </a:r>
                      <a:r>
                        <a:rPr lang="en-US" sz="1100" b="0" i="0" u="none" strike="noStrike" dirty="0" err="1">
                          <a:solidFill>
                            <a:srgbClr val="000000"/>
                          </a:solidFill>
                          <a:effectLst/>
                          <a:latin typeface="Calibri" panose="020F0502020204030204" pitchFamily="34" charset="0"/>
                        </a:rPr>
                        <a:t>gini</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max_features</a:t>
                      </a:r>
                      <a:r>
                        <a:rPr lang="en-US" sz="1100" b="0" i="0" u="none" strike="noStrike" dirty="0">
                          <a:solidFill>
                            <a:srgbClr val="000000"/>
                          </a:solidFill>
                          <a:effectLst/>
                          <a:latin typeface="Calibri" panose="020F0502020204030204" pitchFamily="34" charset="0"/>
                        </a:rPr>
                        <a:t>: sqrt, </a:t>
                      </a:r>
                      <a:r>
                        <a:rPr lang="en-US" sz="1100" b="0" i="0" u="none" strike="noStrike" dirty="0" err="1">
                          <a:solidFill>
                            <a:srgbClr val="000000"/>
                          </a:solidFill>
                          <a:effectLst/>
                          <a:latin typeface="Calibri" panose="020F0502020204030204" pitchFamily="34" charset="0"/>
                        </a:rPr>
                        <a:t>n_estimators</a:t>
                      </a:r>
                      <a:r>
                        <a:rPr lang="en-US" sz="1100" b="0" i="0" u="none" strike="noStrike" dirty="0">
                          <a:solidFill>
                            <a:srgbClr val="000000"/>
                          </a:solidFill>
                          <a:effectLst/>
                          <a:latin typeface="Calibri" panose="020F0502020204030204" pitchFamily="34" charset="0"/>
                        </a:rPr>
                        <a:t>: 300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8094719"/>
                  </a:ext>
                </a:extLst>
              </a:tr>
              <a:tr h="524377">
                <a:tc>
                  <a:txBody>
                    <a:bodyPr/>
                    <a:lstStyle/>
                    <a:p>
                      <a:pPr algn="ctr" fontAlgn="ctr"/>
                      <a:r>
                        <a:rPr lang="en-IN" sz="1100" b="0" i="0" u="none" strike="noStrike">
                          <a:solidFill>
                            <a:srgbClr val="000000"/>
                          </a:solidFill>
                          <a:effectLst/>
                          <a:latin typeface="Calibri" panose="020F0502020204030204" pitchFamily="34" charset="0"/>
                        </a:rPr>
                        <a:t>KNeighborsClassifier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algorithm: auto, </a:t>
                      </a:r>
                      <a:r>
                        <a:rPr lang="en-US" sz="1100" b="0" i="0" u="none" strike="noStrike" dirty="0" err="1">
                          <a:solidFill>
                            <a:srgbClr val="000000"/>
                          </a:solidFill>
                          <a:effectLst/>
                          <a:latin typeface="Calibri" panose="020F0502020204030204" pitchFamily="34" charset="0"/>
                        </a:rPr>
                        <a:t>leaf_size</a:t>
                      </a:r>
                      <a:r>
                        <a:rPr lang="en-US" sz="1100" b="0" i="0" u="none" strike="noStrike" dirty="0">
                          <a:solidFill>
                            <a:srgbClr val="000000"/>
                          </a:solidFill>
                          <a:effectLst/>
                          <a:latin typeface="Calibri" panose="020F0502020204030204" pitchFamily="34" charset="0"/>
                        </a:rPr>
                        <a:t>: 20, </a:t>
                      </a:r>
                      <a:r>
                        <a:rPr lang="en-US" sz="1100" b="0" i="0" u="none" strike="noStrike" dirty="0" err="1">
                          <a:solidFill>
                            <a:srgbClr val="000000"/>
                          </a:solidFill>
                          <a:effectLst/>
                          <a:latin typeface="Calibri" panose="020F0502020204030204" pitchFamily="34" charset="0"/>
                        </a:rPr>
                        <a:t>n_neighbors</a:t>
                      </a:r>
                      <a:r>
                        <a:rPr lang="en-US" sz="1100" b="0" i="0" u="none" strike="noStrike" dirty="0">
                          <a:solidFill>
                            <a:srgbClr val="000000"/>
                          </a:solidFill>
                          <a:effectLst/>
                          <a:latin typeface="Calibri" panose="020F0502020204030204" pitchFamily="34" charset="0"/>
                        </a:rPr>
                        <a:t>: 9, p: 2, weights: distance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0377745"/>
                  </a:ext>
                </a:extLst>
              </a:tr>
              <a:tr h="524377">
                <a:tc>
                  <a:txBody>
                    <a:bodyPr/>
                    <a:lstStyle/>
                    <a:p>
                      <a:pPr algn="ctr" fontAlgn="ctr"/>
                      <a:r>
                        <a:rPr lang="en-IN" sz="1100" b="0" i="0" u="none" strike="noStrike" dirty="0" err="1">
                          <a:solidFill>
                            <a:srgbClr val="000000"/>
                          </a:solidFill>
                          <a:effectLst/>
                          <a:latin typeface="Calibri" panose="020F0502020204030204" pitchFamily="34" charset="0"/>
                        </a:rPr>
                        <a:t>Suppot</a:t>
                      </a:r>
                      <a:r>
                        <a:rPr lang="en-IN" sz="1100" b="0" i="0" u="none" strike="noStrike" dirty="0">
                          <a:solidFill>
                            <a:srgbClr val="000000"/>
                          </a:solidFill>
                          <a:effectLst/>
                          <a:latin typeface="Calibri" panose="020F0502020204030204" pitchFamily="34" charset="0"/>
                        </a:rPr>
                        <a:t> Vector Machine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C:1, </a:t>
                      </a:r>
                      <a:r>
                        <a:rPr lang="en-IN" sz="1100" b="0" i="0" u="none" strike="noStrike" dirty="0" err="1">
                          <a:solidFill>
                            <a:srgbClr val="000000"/>
                          </a:solidFill>
                          <a:effectLst/>
                          <a:latin typeface="Calibri" panose="020F0502020204030204" pitchFamily="34" charset="0"/>
                        </a:rPr>
                        <a:t>decision_function_shape</a:t>
                      </a:r>
                      <a:r>
                        <a:rPr lang="en-IN" sz="1100" b="0" i="0" u="none" strike="noStrike" dirty="0">
                          <a:solidFill>
                            <a:srgbClr val="000000"/>
                          </a:solidFill>
                          <a:effectLst/>
                          <a:latin typeface="Calibri" panose="020F0502020204030204" pitchFamily="34" charset="0"/>
                        </a:rPr>
                        <a:t>: </a:t>
                      </a:r>
                      <a:r>
                        <a:rPr lang="en-IN" sz="1100" b="0" i="0" u="none" strike="noStrike" dirty="0" err="1">
                          <a:solidFill>
                            <a:srgbClr val="000000"/>
                          </a:solidFill>
                          <a:effectLst/>
                          <a:latin typeface="Calibri" panose="020F0502020204030204" pitchFamily="34" charset="0"/>
                        </a:rPr>
                        <a:t>ovo</a:t>
                      </a:r>
                      <a:r>
                        <a:rPr lang="en-IN" sz="1100" b="0" i="0" u="none" strike="noStrike" dirty="0">
                          <a:solidFill>
                            <a:srgbClr val="000000"/>
                          </a:solidFill>
                          <a:effectLst/>
                          <a:latin typeface="Calibri" panose="020F0502020204030204" pitchFamily="34" charset="0"/>
                        </a:rPr>
                        <a:t>, degree: 2, gamma: scale, kernel: </a:t>
                      </a:r>
                      <a:r>
                        <a:rPr lang="en-IN" sz="1100" b="0" i="0" u="none" strike="noStrike" dirty="0" err="1">
                          <a:solidFill>
                            <a:srgbClr val="000000"/>
                          </a:solidFill>
                          <a:effectLst/>
                          <a:latin typeface="Calibri" panose="020F0502020204030204" pitchFamily="34" charset="0"/>
                        </a:rPr>
                        <a:t>rbf</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5535260"/>
                  </a:ext>
                </a:extLst>
              </a:tr>
            </a:tbl>
          </a:graphicData>
        </a:graphic>
      </p:graphicFrame>
      <p:sp>
        <p:nvSpPr>
          <p:cNvPr id="7" name="TextBox 6">
            <a:extLst>
              <a:ext uri="{FF2B5EF4-FFF2-40B4-BE49-F238E27FC236}">
                <a16:creationId xmlns:a16="http://schemas.microsoft.com/office/drawing/2014/main" id="{C7FE9396-528B-D7E6-1268-479948572E51}"/>
              </a:ext>
            </a:extLst>
          </p:cNvPr>
          <p:cNvSpPr txBox="1"/>
          <p:nvPr/>
        </p:nvSpPr>
        <p:spPr>
          <a:xfrm>
            <a:off x="498481" y="1706723"/>
            <a:ext cx="8613782" cy="584775"/>
          </a:xfrm>
          <a:prstGeom prst="rect">
            <a:avLst/>
          </a:prstGeom>
          <a:noFill/>
        </p:spPr>
        <p:txBody>
          <a:bodyPr wrap="square" rtlCol="0">
            <a:spAutoFit/>
          </a:bodyPr>
          <a:lstStyle/>
          <a:p>
            <a:r>
              <a:rPr lang="en-IN" sz="1400" dirty="0"/>
              <a:t>Optimized parameters for each model are determined using Grid Search. It optimizes models by testing various hyper parameter combinations, based on accuracy final parameters would be determined</a:t>
            </a:r>
            <a:r>
              <a:rPr lang="en-IN" dirty="0"/>
              <a:t> </a:t>
            </a:r>
          </a:p>
        </p:txBody>
      </p:sp>
    </p:spTree>
    <p:extLst>
      <p:ext uri="{BB962C8B-B14F-4D97-AF65-F5344CB8AC3E}">
        <p14:creationId xmlns:p14="http://schemas.microsoft.com/office/powerpoint/2010/main" val="300023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9"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C2FBD933-9804-3B58-C41A-91F9E6347C6C}"/>
              </a:ext>
            </a:extLst>
          </p:cNvPr>
          <p:cNvSpPr>
            <a:spLocks noGrp="1"/>
          </p:cNvSpPr>
          <p:nvPr>
            <p:ph type="title"/>
          </p:nvPr>
        </p:nvSpPr>
        <p:spPr>
          <a:xfrm>
            <a:off x="558639" y="309691"/>
            <a:ext cx="10477109" cy="1003532"/>
          </a:xfrm>
        </p:spPr>
        <p:txBody>
          <a:bodyPr anchor="ctr">
            <a:normAutofit/>
          </a:bodyPr>
          <a:lstStyle/>
          <a:p>
            <a:r>
              <a:rPr lang="en-IN" sz="3200" dirty="0">
                <a:solidFill>
                  <a:srgbClr val="FFFFFF"/>
                </a:solidFill>
              </a:rPr>
              <a:t>Model result Evaluation</a:t>
            </a:r>
          </a:p>
        </p:txBody>
      </p:sp>
      <p:sp>
        <p:nvSpPr>
          <p:cNvPr id="4" name="Content Placeholder 3">
            <a:extLst>
              <a:ext uri="{FF2B5EF4-FFF2-40B4-BE49-F238E27FC236}">
                <a16:creationId xmlns:a16="http://schemas.microsoft.com/office/drawing/2014/main" id="{13E109D4-19BD-E5F5-C9DA-45A06CAB400E}"/>
              </a:ext>
            </a:extLst>
          </p:cNvPr>
          <p:cNvSpPr>
            <a:spLocks noGrp="1"/>
          </p:cNvSpPr>
          <p:nvPr>
            <p:ph idx="1"/>
          </p:nvPr>
        </p:nvSpPr>
        <p:spPr/>
        <p:txBody>
          <a:bodyPr>
            <a:normAutofit/>
          </a:bodyPr>
          <a:lstStyle/>
          <a:p>
            <a:pPr marL="0" indent="0">
              <a:buNone/>
            </a:pPr>
            <a:r>
              <a:rPr lang="en-IN" sz="1400" u="sng" dirty="0"/>
              <a:t>Final Model:</a:t>
            </a:r>
            <a:r>
              <a:rPr lang="en-IN" sz="1400" dirty="0"/>
              <a:t>  Based on the mode results, Logistic Regression model with parameters </a:t>
            </a:r>
            <a:r>
              <a:rPr lang="en-US" sz="1400" b="0" i="0" u="none" strike="noStrike" dirty="0">
                <a:solidFill>
                  <a:srgbClr val="000000"/>
                </a:solidFill>
                <a:effectLst/>
                <a:latin typeface="Calibri" panose="020F0502020204030204" pitchFamily="34" charset="0"/>
              </a:rPr>
              <a:t>C: 0.1, penalty: l2, solver: ‘</a:t>
            </a:r>
            <a:r>
              <a:rPr lang="en-US" sz="1400" b="0" i="0" u="none" strike="noStrike" dirty="0" err="1">
                <a:solidFill>
                  <a:srgbClr val="000000"/>
                </a:solidFill>
                <a:effectLst/>
                <a:latin typeface="Calibri" panose="020F0502020204030204" pitchFamily="34" charset="0"/>
              </a:rPr>
              <a:t>liblinear</a:t>
            </a:r>
            <a:r>
              <a:rPr lang="en-US" sz="1400" b="0" i="0" u="none" strike="noStrike" dirty="0">
                <a:solidFill>
                  <a:srgbClr val="000000"/>
                </a:solidFill>
                <a:effectLst/>
                <a:latin typeface="Calibri" panose="020F0502020204030204" pitchFamily="34" charset="0"/>
              </a:rPr>
              <a:t>’ is being selected as 	the final model, as it </a:t>
            </a:r>
            <a:r>
              <a:rPr lang="en-US" sz="1400" dirty="0">
                <a:solidFill>
                  <a:srgbClr val="000000"/>
                </a:solidFill>
                <a:latin typeface="Calibri" panose="020F0502020204030204" pitchFamily="34" charset="0"/>
              </a:rPr>
              <a:t>has the better accuracy of 67%  among all other models and is simple.</a:t>
            </a:r>
          </a:p>
          <a:p>
            <a:pPr marL="0" indent="0">
              <a:buNone/>
            </a:pPr>
            <a:endParaRPr lang="en-US" sz="1400" b="0" i="0" u="none" strike="noStrike" dirty="0">
              <a:solidFill>
                <a:srgbClr val="000000"/>
              </a:solidFill>
              <a:effectLst/>
              <a:latin typeface="Calibri" panose="020F0502020204030204" pitchFamily="34" charset="0"/>
            </a:endParaRPr>
          </a:p>
          <a:p>
            <a:pPr marL="0" indent="0">
              <a:buNone/>
            </a:pPr>
            <a:endParaRPr lang="en-US" sz="1400" b="0" i="0" u="none" strike="noStrike" dirty="0">
              <a:solidFill>
                <a:srgbClr val="000000"/>
              </a:solidFill>
              <a:effectLst/>
              <a:latin typeface="Calibri" panose="020F0502020204030204" pitchFamily="34" charset="0"/>
            </a:endParaRPr>
          </a:p>
          <a:p>
            <a:pPr marL="0" indent="0">
              <a:buNone/>
            </a:pPr>
            <a:r>
              <a:rPr lang="en-IN" sz="1400" dirty="0"/>
              <a:t> </a:t>
            </a:r>
          </a:p>
        </p:txBody>
      </p:sp>
      <p:pic>
        <p:nvPicPr>
          <p:cNvPr id="7" name="Picture 6">
            <a:extLst>
              <a:ext uri="{FF2B5EF4-FFF2-40B4-BE49-F238E27FC236}">
                <a16:creationId xmlns:a16="http://schemas.microsoft.com/office/drawing/2014/main" id="{447CD05A-21BD-A9D2-9059-545F1E5F944E}"/>
              </a:ext>
            </a:extLst>
          </p:cNvPr>
          <p:cNvPicPr>
            <a:picLocks noChangeAspect="1"/>
          </p:cNvPicPr>
          <p:nvPr/>
        </p:nvPicPr>
        <p:blipFill>
          <a:blip r:embed="rId2"/>
          <a:stretch>
            <a:fillRect/>
          </a:stretch>
        </p:blipFill>
        <p:spPr>
          <a:xfrm>
            <a:off x="2795127" y="2716694"/>
            <a:ext cx="4566456" cy="3266631"/>
          </a:xfrm>
          <a:prstGeom prst="rect">
            <a:avLst/>
          </a:prstGeom>
        </p:spPr>
      </p:pic>
    </p:spTree>
    <p:extLst>
      <p:ext uri="{BB962C8B-B14F-4D97-AF65-F5344CB8AC3E}">
        <p14:creationId xmlns:p14="http://schemas.microsoft.com/office/powerpoint/2010/main" val="429061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9"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C2FBD933-9804-3B58-C41A-91F9E6347C6C}"/>
              </a:ext>
            </a:extLst>
          </p:cNvPr>
          <p:cNvSpPr>
            <a:spLocks noGrp="1"/>
          </p:cNvSpPr>
          <p:nvPr>
            <p:ph type="title"/>
          </p:nvPr>
        </p:nvSpPr>
        <p:spPr>
          <a:xfrm>
            <a:off x="558639" y="309691"/>
            <a:ext cx="10477109" cy="1003532"/>
          </a:xfrm>
        </p:spPr>
        <p:txBody>
          <a:bodyPr anchor="ctr">
            <a:normAutofit/>
          </a:bodyPr>
          <a:lstStyle/>
          <a:p>
            <a:r>
              <a:rPr lang="en-IN" sz="3200" dirty="0">
                <a:solidFill>
                  <a:srgbClr val="FFFFFF"/>
                </a:solidFill>
              </a:rPr>
              <a:t>Dashboard Development</a:t>
            </a:r>
          </a:p>
        </p:txBody>
      </p:sp>
      <p:sp>
        <p:nvSpPr>
          <p:cNvPr id="4" name="Content Placeholder 3">
            <a:extLst>
              <a:ext uri="{FF2B5EF4-FFF2-40B4-BE49-F238E27FC236}">
                <a16:creationId xmlns:a16="http://schemas.microsoft.com/office/drawing/2014/main" id="{13E109D4-19BD-E5F5-C9DA-45A06CAB400E}"/>
              </a:ext>
            </a:extLst>
          </p:cNvPr>
          <p:cNvSpPr>
            <a:spLocks noGrp="1"/>
          </p:cNvSpPr>
          <p:nvPr>
            <p:ph idx="1"/>
          </p:nvPr>
        </p:nvSpPr>
        <p:spPr/>
        <p:txBody>
          <a:bodyPr>
            <a:normAutofit/>
          </a:bodyPr>
          <a:lstStyle/>
          <a:p>
            <a:pPr marL="0" indent="0">
              <a:buNone/>
            </a:pPr>
            <a:r>
              <a:rPr lang="en-US" sz="1400" b="0" i="0" dirty="0">
                <a:solidFill>
                  <a:srgbClr val="374151"/>
                </a:solidFill>
                <a:effectLst/>
              </a:rPr>
              <a:t>A dashboard is being developed using Dash, utilizing the features from the finalized model. This dashboard takes user-inputted features, employs the model to predict the disease outcome, and displays the resulting output.</a:t>
            </a:r>
          </a:p>
          <a:p>
            <a:pPr marL="0" indent="0">
              <a:buNone/>
            </a:pPr>
            <a:endParaRPr lang="en-IN" sz="1400" dirty="0"/>
          </a:p>
        </p:txBody>
      </p:sp>
      <p:pic>
        <p:nvPicPr>
          <p:cNvPr id="5" name="Picture 4">
            <a:extLst>
              <a:ext uri="{FF2B5EF4-FFF2-40B4-BE49-F238E27FC236}">
                <a16:creationId xmlns:a16="http://schemas.microsoft.com/office/drawing/2014/main" id="{C1C269F7-24AE-8B57-4E7B-B5E696358300}"/>
              </a:ext>
            </a:extLst>
          </p:cNvPr>
          <p:cNvPicPr>
            <a:picLocks noChangeAspect="1"/>
          </p:cNvPicPr>
          <p:nvPr/>
        </p:nvPicPr>
        <p:blipFill>
          <a:blip r:embed="rId2"/>
          <a:stretch>
            <a:fillRect/>
          </a:stretch>
        </p:blipFill>
        <p:spPr>
          <a:xfrm>
            <a:off x="1133060" y="2418522"/>
            <a:ext cx="9336157" cy="3558208"/>
          </a:xfrm>
          <a:prstGeom prst="rect">
            <a:avLst/>
          </a:prstGeom>
        </p:spPr>
      </p:pic>
    </p:spTree>
    <p:extLst>
      <p:ext uri="{BB962C8B-B14F-4D97-AF65-F5344CB8AC3E}">
        <p14:creationId xmlns:p14="http://schemas.microsoft.com/office/powerpoint/2010/main" val="926159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9"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C2FBD933-9804-3B58-C41A-91F9E6347C6C}"/>
              </a:ext>
            </a:extLst>
          </p:cNvPr>
          <p:cNvSpPr>
            <a:spLocks noGrp="1"/>
          </p:cNvSpPr>
          <p:nvPr>
            <p:ph type="title"/>
          </p:nvPr>
        </p:nvSpPr>
        <p:spPr>
          <a:xfrm>
            <a:off x="558639" y="309691"/>
            <a:ext cx="10477109" cy="1003532"/>
          </a:xfrm>
        </p:spPr>
        <p:txBody>
          <a:bodyPr anchor="ctr">
            <a:normAutofit/>
          </a:bodyPr>
          <a:lstStyle/>
          <a:p>
            <a:r>
              <a:rPr lang="en-IN" sz="3200" dirty="0">
                <a:solidFill>
                  <a:srgbClr val="FFFFFF"/>
                </a:solidFill>
              </a:rPr>
              <a:t>Limitations</a:t>
            </a:r>
          </a:p>
        </p:txBody>
      </p:sp>
      <p:sp>
        <p:nvSpPr>
          <p:cNvPr id="3" name="TextBox 2">
            <a:extLst>
              <a:ext uri="{FF2B5EF4-FFF2-40B4-BE49-F238E27FC236}">
                <a16:creationId xmlns:a16="http://schemas.microsoft.com/office/drawing/2014/main" id="{A11BF046-6210-D521-5DC8-F3E2BBF3DE59}"/>
              </a:ext>
            </a:extLst>
          </p:cNvPr>
          <p:cNvSpPr txBox="1"/>
          <p:nvPr/>
        </p:nvSpPr>
        <p:spPr>
          <a:xfrm>
            <a:off x="270710" y="2274838"/>
            <a:ext cx="10268953" cy="1877437"/>
          </a:xfrm>
          <a:prstGeom prst="rect">
            <a:avLst/>
          </a:prstGeom>
          <a:noFill/>
        </p:spPr>
        <p:txBody>
          <a:bodyPr wrap="square" rtlCol="0">
            <a:spAutoFit/>
          </a:bodyPr>
          <a:lstStyle/>
          <a:p>
            <a:pPr algn="l"/>
            <a:r>
              <a:rPr lang="en-US" sz="1400" b="1" i="0" dirty="0">
                <a:solidFill>
                  <a:srgbClr val="374151"/>
                </a:solidFill>
                <a:effectLst/>
              </a:rPr>
              <a:t>Reduced Dataset Size Impacting Accuracy:</a:t>
            </a:r>
            <a:r>
              <a:rPr lang="en-US" sz="1400" b="0" i="0" dirty="0">
                <a:solidFill>
                  <a:srgbClr val="374151"/>
                </a:solidFill>
                <a:effectLst/>
              </a:rPr>
              <a:t> Despite continuous efforts in data cleaning and processing, the real-world complexities resulted in a substantial reduction of available data for analysis. From an initial pool of 15,560 records, our dataset dropped to 5,314 valid records. This significant reduction has adversely affected the model's accuracy levels.</a:t>
            </a:r>
          </a:p>
          <a:p>
            <a:pPr algn="l"/>
            <a:endParaRPr lang="en-US" sz="1400" dirty="0">
              <a:solidFill>
                <a:srgbClr val="374151"/>
              </a:solidFill>
            </a:endParaRPr>
          </a:p>
          <a:p>
            <a:pPr algn="l"/>
            <a:r>
              <a:rPr lang="en-US" sz="1400" b="1" i="0" dirty="0">
                <a:solidFill>
                  <a:srgbClr val="374151"/>
                </a:solidFill>
                <a:effectLst/>
              </a:rPr>
              <a:t>Imbalanced and Diluted Dataset:</a:t>
            </a:r>
            <a:r>
              <a:rPr lang="en-US" sz="1400" b="0" i="0" dirty="0">
                <a:solidFill>
                  <a:srgbClr val="374151"/>
                </a:solidFill>
                <a:effectLst/>
              </a:rPr>
              <a:t> The distribution of the 5,314 records across eight disease classes resulted in an imbalance, with a limited number of records allocated to each class. This imbalance has led to a diluted model, significantly impacting accuracies across all classes, which consistently fall below 70%.</a:t>
            </a:r>
          </a:p>
          <a:p>
            <a:endParaRPr lang="en-IN" dirty="0"/>
          </a:p>
        </p:txBody>
      </p:sp>
    </p:spTree>
    <p:extLst>
      <p:ext uri="{BB962C8B-B14F-4D97-AF65-F5344CB8AC3E}">
        <p14:creationId xmlns:p14="http://schemas.microsoft.com/office/powerpoint/2010/main" val="658657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9"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C2FBD933-9804-3B58-C41A-91F9E6347C6C}"/>
              </a:ext>
            </a:extLst>
          </p:cNvPr>
          <p:cNvSpPr>
            <a:spLocks noGrp="1"/>
          </p:cNvSpPr>
          <p:nvPr>
            <p:ph type="title"/>
          </p:nvPr>
        </p:nvSpPr>
        <p:spPr>
          <a:xfrm>
            <a:off x="558639" y="309691"/>
            <a:ext cx="10477109" cy="1003532"/>
          </a:xfrm>
        </p:spPr>
        <p:txBody>
          <a:bodyPr anchor="ctr">
            <a:normAutofit/>
          </a:bodyPr>
          <a:lstStyle/>
          <a:p>
            <a:r>
              <a:rPr lang="en-IN" sz="3200" dirty="0">
                <a:solidFill>
                  <a:srgbClr val="FFFFFF"/>
                </a:solidFill>
              </a:rPr>
              <a:t>Conclusion</a:t>
            </a:r>
          </a:p>
        </p:txBody>
      </p:sp>
      <p:sp>
        <p:nvSpPr>
          <p:cNvPr id="4" name="Content Placeholder 3">
            <a:extLst>
              <a:ext uri="{FF2B5EF4-FFF2-40B4-BE49-F238E27FC236}">
                <a16:creationId xmlns:a16="http://schemas.microsoft.com/office/drawing/2014/main" id="{13E109D4-19BD-E5F5-C9DA-45A06CAB400E}"/>
              </a:ext>
            </a:extLst>
          </p:cNvPr>
          <p:cNvSpPr>
            <a:spLocks noGrp="1"/>
          </p:cNvSpPr>
          <p:nvPr>
            <p:ph idx="1"/>
          </p:nvPr>
        </p:nvSpPr>
        <p:spPr/>
        <p:txBody>
          <a:bodyPr>
            <a:normAutofit/>
          </a:bodyPr>
          <a:lstStyle/>
          <a:p>
            <a:pPr algn="l">
              <a:buFont typeface="Arial" panose="020B0604020202020204" pitchFamily="34" charset="0"/>
              <a:buChar char="•"/>
            </a:pPr>
            <a:r>
              <a:rPr lang="en-US" sz="1400" b="0" i="0" dirty="0">
                <a:solidFill>
                  <a:srgbClr val="374151"/>
                </a:solidFill>
                <a:effectLst/>
              </a:rPr>
              <a:t>Explored extensive data cleaning, filtering, and integration techniques for a unified analysis framework.</a:t>
            </a:r>
          </a:p>
          <a:p>
            <a:pPr algn="l">
              <a:buFont typeface="Arial" panose="020B0604020202020204" pitchFamily="34" charset="0"/>
              <a:buChar char="•"/>
            </a:pPr>
            <a:r>
              <a:rPr lang="en-US" sz="1400" b="0" i="0" dirty="0">
                <a:solidFill>
                  <a:srgbClr val="374151"/>
                </a:solidFill>
                <a:effectLst/>
              </a:rPr>
              <a:t>Utilized lifestyle features to predict specific chronic diseases using a classification model..</a:t>
            </a:r>
          </a:p>
          <a:p>
            <a:pPr algn="l">
              <a:buFont typeface="Arial" panose="020B0604020202020204" pitchFamily="34" charset="0"/>
              <a:buChar char="•"/>
            </a:pPr>
            <a:r>
              <a:rPr lang="en-US" sz="1400" b="0" i="0" dirty="0">
                <a:solidFill>
                  <a:srgbClr val="374151"/>
                </a:solidFill>
                <a:effectLst/>
              </a:rPr>
              <a:t> Assessed Logistic Regression, Decision Tree , Random Forest, Support Vector Machine, and K-Neighbors Classifier for classifying disease risks, aiming for accuracy while managing data limitations. </a:t>
            </a:r>
          </a:p>
          <a:p>
            <a:pPr algn="l">
              <a:buFont typeface="Arial" panose="020B0604020202020204" pitchFamily="34" charset="0"/>
              <a:buChar char="•"/>
            </a:pPr>
            <a:r>
              <a:rPr lang="en-US" sz="1400" dirty="0">
                <a:solidFill>
                  <a:srgbClr val="374151"/>
                </a:solidFill>
              </a:rPr>
              <a:t>C</a:t>
            </a:r>
            <a:r>
              <a:rPr lang="en-US" sz="1400" b="0" i="0" dirty="0">
                <a:solidFill>
                  <a:srgbClr val="374151"/>
                </a:solidFill>
                <a:effectLst/>
              </a:rPr>
              <a:t>reated a user-friendly dashboard integrating input features for predicting disease outcomes.</a:t>
            </a:r>
          </a:p>
          <a:p>
            <a:pPr marL="0" indent="0">
              <a:buNone/>
            </a:pPr>
            <a:endParaRPr lang="en-IN" sz="1400" dirty="0"/>
          </a:p>
        </p:txBody>
      </p:sp>
    </p:spTree>
    <p:extLst>
      <p:ext uri="{BB962C8B-B14F-4D97-AF65-F5344CB8AC3E}">
        <p14:creationId xmlns:p14="http://schemas.microsoft.com/office/powerpoint/2010/main" val="3234723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16" name="Rectangle 15">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90061A6-4708-BDA0-7C4E-037794ED1DA5}"/>
              </a:ext>
            </a:extLst>
          </p:cNvPr>
          <p:cNvSpPr>
            <a:spLocks noGrp="1"/>
          </p:cNvSpPr>
          <p:nvPr>
            <p:ph type="title"/>
          </p:nvPr>
        </p:nvSpPr>
        <p:spPr>
          <a:xfrm>
            <a:off x="876691" y="301843"/>
            <a:ext cx="10477109" cy="1003532"/>
          </a:xfrm>
        </p:spPr>
        <p:txBody>
          <a:bodyPr anchor="ctr">
            <a:normAutofit/>
          </a:bodyPr>
          <a:lstStyle/>
          <a:p>
            <a:r>
              <a:rPr lang="en-IN" sz="3200" dirty="0">
                <a:solidFill>
                  <a:srgbClr val="FFFFFF"/>
                </a:solidFill>
              </a:rPr>
              <a:t>Introduction</a:t>
            </a:r>
          </a:p>
        </p:txBody>
      </p:sp>
      <p:sp>
        <p:nvSpPr>
          <p:cNvPr id="3" name="Content Placeholder 2">
            <a:extLst>
              <a:ext uri="{FF2B5EF4-FFF2-40B4-BE49-F238E27FC236}">
                <a16:creationId xmlns:a16="http://schemas.microsoft.com/office/drawing/2014/main" id="{C1351D58-075F-6C9C-7CFE-F9AD224C1FB4}"/>
              </a:ext>
            </a:extLst>
          </p:cNvPr>
          <p:cNvSpPr>
            <a:spLocks noGrp="1"/>
          </p:cNvSpPr>
          <p:nvPr>
            <p:ph idx="1"/>
          </p:nvPr>
        </p:nvSpPr>
        <p:spPr>
          <a:xfrm>
            <a:off x="876691" y="1762539"/>
            <a:ext cx="9085844" cy="4219161"/>
          </a:xfrm>
        </p:spPr>
        <p:txBody>
          <a:bodyPr>
            <a:normAutofit/>
          </a:bodyPr>
          <a:lstStyle/>
          <a:p>
            <a:pPr algn="l">
              <a:buFont typeface="Wingdings" panose="05000000000000000000" pitchFamily="2" charset="2"/>
              <a:buChar char="Ø"/>
            </a:pPr>
            <a:r>
              <a:rPr lang="en-US" sz="1400" b="0" i="0" dirty="0">
                <a:effectLst/>
              </a:rPr>
              <a:t>Chronic diseases are long-lasting medical conditions that persist for prolonged period, often lasting for years or a lifetime.</a:t>
            </a:r>
          </a:p>
          <a:p>
            <a:pPr algn="l">
              <a:buFont typeface="Wingdings" panose="05000000000000000000" pitchFamily="2" charset="2"/>
              <a:buChar char="Ø"/>
            </a:pPr>
            <a:r>
              <a:rPr lang="en-US" sz="1400" b="0" i="0" dirty="0">
                <a:effectLst/>
              </a:rPr>
              <a:t>These conditions are usually non-contagious, controllable, but not always curable.</a:t>
            </a:r>
          </a:p>
          <a:p>
            <a:pPr algn="l">
              <a:buFont typeface="Wingdings" panose="05000000000000000000" pitchFamily="2" charset="2"/>
              <a:buChar char="Ø"/>
            </a:pPr>
            <a:r>
              <a:rPr lang="en-US" sz="1400" b="0" i="0" dirty="0">
                <a:effectLst/>
              </a:rPr>
              <a:t>Examples of chronic diseases include heart disease, diabetes, cancer, and respiratory diseases, which significantly impact an individual’s quality of life and contribute to healthcare costs.</a:t>
            </a:r>
          </a:p>
          <a:p>
            <a:pPr algn="l">
              <a:buFont typeface="Wingdings" panose="05000000000000000000" pitchFamily="2" charset="2"/>
              <a:buChar char="Ø"/>
            </a:pPr>
            <a:r>
              <a:rPr lang="en-US" sz="1400" b="0" i="0" dirty="0">
                <a:effectLst/>
              </a:rPr>
              <a:t>It's crucial to highlight preventive measures and early interventions to manage and reduce the impact of chronic diseases on individuals and healthcare systems.</a:t>
            </a:r>
          </a:p>
          <a:p>
            <a:pPr algn="l">
              <a:buFont typeface="Wingdings" panose="05000000000000000000" pitchFamily="2" charset="2"/>
              <a:buChar char="Ø"/>
            </a:pPr>
            <a:r>
              <a:rPr lang="en-US" sz="1400" b="0" i="0" dirty="0">
                <a:effectLst/>
              </a:rPr>
              <a:t>For example, diabetes is characterized by high glucose levels in the bloodstream and influenced by genetic, lifestyle, and environmental factors. Key risk factors for diabetes development involve age, physical inactivity, poor diet, smoking, and stress, many of which can be mitigated through lifestyle changes.</a:t>
            </a:r>
          </a:p>
          <a:p>
            <a:pPr algn="l">
              <a:buFont typeface="Wingdings" panose="05000000000000000000" pitchFamily="2" charset="2"/>
              <a:buChar char="Ø"/>
            </a:pPr>
            <a:r>
              <a:rPr lang="en-US" sz="1400" b="0" i="0" dirty="0">
                <a:effectLst/>
              </a:rPr>
              <a:t>Predicting the risk of diseases like diabetes can prompt lifestyle modifications, emphasizing healthy choices such as a balanced diet, regular physical activity, and weight management to reduce the risk of developing these conditions.</a:t>
            </a:r>
          </a:p>
          <a:p>
            <a:pPr algn="l">
              <a:buFont typeface="Wingdings" panose="05000000000000000000" pitchFamily="2" charset="2"/>
              <a:buChar char="Ø"/>
            </a:pPr>
            <a:r>
              <a:rPr lang="en-US" sz="1400" b="1" i="0" dirty="0">
                <a:effectLst/>
              </a:rPr>
              <a:t>Primary Objective:</a:t>
            </a:r>
            <a:r>
              <a:rPr lang="en-US" sz="1400" b="0" i="0" dirty="0">
                <a:effectLst/>
              </a:rPr>
              <a:t> To predict chronic disease risk based on factors like age, physical activity, diet, habits, and medical history, enabling lifestyle changes to prevent these enduring health conditions.</a:t>
            </a:r>
          </a:p>
          <a:p>
            <a:endParaRPr lang="en-IN" sz="2000" dirty="0"/>
          </a:p>
        </p:txBody>
      </p:sp>
    </p:spTree>
    <p:extLst>
      <p:ext uri="{BB962C8B-B14F-4D97-AF65-F5344CB8AC3E}">
        <p14:creationId xmlns:p14="http://schemas.microsoft.com/office/powerpoint/2010/main" val="3248486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9"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49270F4-1614-3339-F0C0-7B5E76FD5B9F}"/>
              </a:ext>
            </a:extLst>
          </p:cNvPr>
          <p:cNvSpPr>
            <a:spLocks noGrp="1"/>
          </p:cNvSpPr>
          <p:nvPr>
            <p:ph type="title"/>
          </p:nvPr>
        </p:nvSpPr>
        <p:spPr>
          <a:xfrm>
            <a:off x="876691" y="301843"/>
            <a:ext cx="10477109" cy="1003532"/>
          </a:xfrm>
        </p:spPr>
        <p:txBody>
          <a:bodyPr anchor="ctr">
            <a:normAutofit/>
          </a:bodyPr>
          <a:lstStyle/>
          <a:p>
            <a:r>
              <a:rPr lang="en-IN" sz="3200" dirty="0">
                <a:solidFill>
                  <a:srgbClr val="FFFFFF"/>
                </a:solidFill>
              </a:rPr>
              <a:t>Dataset</a:t>
            </a:r>
          </a:p>
        </p:txBody>
      </p:sp>
      <p:sp>
        <p:nvSpPr>
          <p:cNvPr id="3" name="Content Placeholder 2">
            <a:extLst>
              <a:ext uri="{FF2B5EF4-FFF2-40B4-BE49-F238E27FC236}">
                <a16:creationId xmlns:a16="http://schemas.microsoft.com/office/drawing/2014/main" id="{0CB9DED8-3C7F-499C-646E-E2B57C73CD76}"/>
              </a:ext>
            </a:extLst>
          </p:cNvPr>
          <p:cNvSpPr>
            <a:spLocks noGrp="1"/>
          </p:cNvSpPr>
          <p:nvPr>
            <p:ph idx="1"/>
          </p:nvPr>
        </p:nvSpPr>
        <p:spPr>
          <a:xfrm>
            <a:off x="876691" y="1683878"/>
            <a:ext cx="9950334" cy="4803061"/>
          </a:xfrm>
        </p:spPr>
        <p:txBody>
          <a:bodyPr>
            <a:normAutofit/>
          </a:bodyPr>
          <a:lstStyle/>
          <a:p>
            <a:pPr marL="0" indent="0">
              <a:buNone/>
            </a:pPr>
            <a:r>
              <a:rPr lang="en-IN" sz="2000" b="1" dirty="0"/>
              <a:t>Source: </a:t>
            </a:r>
            <a:r>
              <a:rPr lang="en-IN" sz="2000" dirty="0"/>
              <a:t>National Health and Nutrition Examination Survey – NHANES (Jan 2017 – March 2020)</a:t>
            </a:r>
            <a:endParaRPr lang="en-IN" sz="2000" b="1" dirty="0"/>
          </a:p>
        </p:txBody>
      </p:sp>
      <p:pic>
        <p:nvPicPr>
          <p:cNvPr id="7" name="Picture 6" descr="A screenshot of a computer&#10;&#10;Description automatically generated">
            <a:extLst>
              <a:ext uri="{FF2B5EF4-FFF2-40B4-BE49-F238E27FC236}">
                <a16:creationId xmlns:a16="http://schemas.microsoft.com/office/drawing/2014/main" id="{E4C4CB11-A1DE-6543-4274-AC53D5571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157" y="2256453"/>
            <a:ext cx="5420138" cy="2435864"/>
          </a:xfrm>
          <a:prstGeom prst="rect">
            <a:avLst/>
          </a:prstGeom>
        </p:spPr>
      </p:pic>
      <p:sp>
        <p:nvSpPr>
          <p:cNvPr id="13" name="TextBox 12">
            <a:extLst>
              <a:ext uri="{FF2B5EF4-FFF2-40B4-BE49-F238E27FC236}">
                <a16:creationId xmlns:a16="http://schemas.microsoft.com/office/drawing/2014/main" id="{86066853-0BFA-ECF8-2751-59A59941223D}"/>
              </a:ext>
            </a:extLst>
          </p:cNvPr>
          <p:cNvSpPr txBox="1"/>
          <p:nvPr/>
        </p:nvSpPr>
        <p:spPr>
          <a:xfrm>
            <a:off x="1238468" y="5004852"/>
            <a:ext cx="8362732" cy="1169551"/>
          </a:xfrm>
          <a:prstGeom prst="rect">
            <a:avLst/>
          </a:prstGeom>
          <a:noFill/>
        </p:spPr>
        <p:txBody>
          <a:bodyPr wrap="square" rtlCol="0">
            <a:spAutoFit/>
          </a:bodyPr>
          <a:lstStyle/>
          <a:p>
            <a:pPr marL="285750" indent="-285750">
              <a:buFont typeface="Arial" panose="020B0604020202020204" pitchFamily="34" charset="0"/>
              <a:buChar char="•"/>
            </a:pPr>
            <a:r>
              <a:rPr lang="en-IN" sz="1400" dirty="0"/>
              <a:t>The Survey </a:t>
            </a:r>
            <a:r>
              <a:rPr lang="en-US" sz="1400" dirty="0"/>
              <a:t>supervised by National Centre for Health Statistics, </a:t>
            </a:r>
            <a:r>
              <a:rPr lang="en-US" sz="1400" b="0" i="0" dirty="0">
                <a:effectLst/>
              </a:rPr>
              <a:t>evaluates the health and nutritional status of adults and children in the United States.</a:t>
            </a:r>
          </a:p>
          <a:p>
            <a:pPr marL="285750" indent="-285750">
              <a:buFont typeface="Arial" panose="020B0604020202020204" pitchFamily="34" charset="0"/>
              <a:buChar char="•"/>
            </a:pPr>
            <a:r>
              <a:rPr lang="en-IN" sz="1400" dirty="0"/>
              <a:t>The survey consists of 15,560 participants</a:t>
            </a:r>
          </a:p>
          <a:p>
            <a:pPr marL="285750" indent="-285750">
              <a:buFont typeface="Arial" panose="020B0604020202020204" pitchFamily="34" charset="0"/>
              <a:buChar char="•"/>
            </a:pPr>
            <a:r>
              <a:rPr lang="en-IN" sz="1400" dirty="0"/>
              <a:t>The data is available on the CDC portal, and it </a:t>
            </a:r>
            <a:r>
              <a:rPr lang="en-US" sz="1400" b="0" i="0" dirty="0">
                <a:effectLst/>
              </a:rPr>
              <a:t>encompasses a wide range of factors that contribute to a understanding of health-related issues among the surveyed participants.</a:t>
            </a:r>
            <a:endParaRPr lang="en-IN" sz="1400" dirty="0"/>
          </a:p>
        </p:txBody>
      </p:sp>
    </p:spTree>
    <p:extLst>
      <p:ext uri="{BB962C8B-B14F-4D97-AF65-F5344CB8AC3E}">
        <p14:creationId xmlns:p14="http://schemas.microsoft.com/office/powerpoint/2010/main" val="2898713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9"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DE988AE-6C30-3E65-B111-2DDF62F1A1B6}"/>
              </a:ext>
            </a:extLst>
          </p:cNvPr>
          <p:cNvSpPr>
            <a:spLocks noGrp="1"/>
          </p:cNvSpPr>
          <p:nvPr>
            <p:ph type="title"/>
          </p:nvPr>
        </p:nvSpPr>
        <p:spPr>
          <a:xfrm>
            <a:off x="876691" y="301843"/>
            <a:ext cx="10477109" cy="1003532"/>
          </a:xfrm>
        </p:spPr>
        <p:txBody>
          <a:bodyPr anchor="ctr">
            <a:normAutofit/>
          </a:bodyPr>
          <a:lstStyle/>
          <a:p>
            <a:r>
              <a:rPr lang="en-IN" sz="3200" dirty="0">
                <a:solidFill>
                  <a:srgbClr val="FFFFFF"/>
                </a:solidFill>
              </a:rPr>
              <a:t>Dataset Description</a:t>
            </a:r>
          </a:p>
        </p:txBody>
      </p:sp>
      <p:sp>
        <p:nvSpPr>
          <p:cNvPr id="3" name="Content Placeholder 2">
            <a:extLst>
              <a:ext uri="{FF2B5EF4-FFF2-40B4-BE49-F238E27FC236}">
                <a16:creationId xmlns:a16="http://schemas.microsoft.com/office/drawing/2014/main" id="{7EF574AC-E7B3-A878-8EA3-22EE807F77C4}"/>
              </a:ext>
            </a:extLst>
          </p:cNvPr>
          <p:cNvSpPr>
            <a:spLocks noGrp="1"/>
          </p:cNvSpPr>
          <p:nvPr>
            <p:ph idx="1"/>
          </p:nvPr>
        </p:nvSpPr>
        <p:spPr>
          <a:xfrm>
            <a:off x="876692" y="1900989"/>
            <a:ext cx="9085844" cy="4080711"/>
          </a:xfrm>
        </p:spPr>
        <p:txBody>
          <a:bodyPr>
            <a:normAutofit/>
          </a:bodyPr>
          <a:lstStyle/>
          <a:p>
            <a:pPr marL="0" indent="0">
              <a:buNone/>
            </a:pPr>
            <a:endParaRPr lang="en-IN" sz="1400" dirty="0"/>
          </a:p>
          <a:p>
            <a:pPr marL="0" indent="0">
              <a:buNone/>
            </a:pPr>
            <a:r>
              <a:rPr lang="en-IN" sz="1400" dirty="0"/>
              <a:t>The survey data for the 15,560 participants is split into five categories:</a:t>
            </a:r>
          </a:p>
          <a:p>
            <a:pPr marL="0" indent="0">
              <a:buNone/>
            </a:pPr>
            <a:endParaRPr lang="en-IN" sz="1400" dirty="0"/>
          </a:p>
        </p:txBody>
      </p:sp>
      <p:graphicFrame>
        <p:nvGraphicFramePr>
          <p:cNvPr id="4" name="Table 3">
            <a:extLst>
              <a:ext uri="{FF2B5EF4-FFF2-40B4-BE49-F238E27FC236}">
                <a16:creationId xmlns:a16="http://schemas.microsoft.com/office/drawing/2014/main" id="{9F35600A-4A08-F6E2-BE0F-0BAC9AD86C3E}"/>
              </a:ext>
            </a:extLst>
          </p:cNvPr>
          <p:cNvGraphicFramePr>
            <a:graphicFrameLocks noGrp="1"/>
          </p:cNvGraphicFramePr>
          <p:nvPr>
            <p:extLst>
              <p:ext uri="{D42A27DB-BD31-4B8C-83A1-F6EECF244321}">
                <p14:modId xmlns:p14="http://schemas.microsoft.com/office/powerpoint/2010/main" val="3604618119"/>
              </p:ext>
            </p:extLst>
          </p:nvPr>
        </p:nvGraphicFramePr>
        <p:xfrm>
          <a:off x="985254" y="2686829"/>
          <a:ext cx="8128000" cy="2225040"/>
        </p:xfrm>
        <a:graphic>
          <a:graphicData uri="http://schemas.openxmlformats.org/drawingml/2006/table">
            <a:tbl>
              <a:tblPr firstRow="1" bandRow="1">
                <a:tableStyleId>{5940675A-B579-460E-94D1-54222C63F5DA}</a:tableStyleId>
              </a:tblPr>
              <a:tblGrid>
                <a:gridCol w="2233194">
                  <a:extLst>
                    <a:ext uri="{9D8B030D-6E8A-4147-A177-3AD203B41FA5}">
                      <a16:colId xmlns:a16="http://schemas.microsoft.com/office/drawing/2014/main" val="2657191660"/>
                    </a:ext>
                  </a:extLst>
                </a:gridCol>
                <a:gridCol w="5894806">
                  <a:extLst>
                    <a:ext uri="{9D8B030D-6E8A-4147-A177-3AD203B41FA5}">
                      <a16:colId xmlns:a16="http://schemas.microsoft.com/office/drawing/2014/main" val="3838637305"/>
                    </a:ext>
                  </a:extLst>
                </a:gridCol>
              </a:tblGrid>
              <a:tr h="370840">
                <a:tc>
                  <a:txBody>
                    <a:bodyPr/>
                    <a:lstStyle/>
                    <a:p>
                      <a:pPr algn="ctr"/>
                      <a:r>
                        <a:rPr lang="en-IN" sz="1100" b="1" dirty="0"/>
                        <a:t>Category</a:t>
                      </a:r>
                    </a:p>
                  </a:txBody>
                  <a:tcPr anchor="ctr"/>
                </a:tc>
                <a:tc>
                  <a:txBody>
                    <a:bodyPr/>
                    <a:lstStyle/>
                    <a:p>
                      <a:pPr algn="ctr"/>
                      <a:r>
                        <a:rPr lang="en-IN" sz="1100" b="1" dirty="0"/>
                        <a:t>Description</a:t>
                      </a:r>
                    </a:p>
                  </a:txBody>
                  <a:tcPr anchor="ctr"/>
                </a:tc>
                <a:extLst>
                  <a:ext uri="{0D108BD9-81ED-4DB2-BD59-A6C34878D82A}">
                    <a16:rowId xmlns:a16="http://schemas.microsoft.com/office/drawing/2014/main" val="3029707019"/>
                  </a:ext>
                </a:extLst>
              </a:tr>
              <a:tr h="370840">
                <a:tc>
                  <a:txBody>
                    <a:bodyPr/>
                    <a:lstStyle/>
                    <a:p>
                      <a:pPr algn="ctr"/>
                      <a:r>
                        <a:rPr lang="en-IN" sz="1100" dirty="0"/>
                        <a:t>Demographics</a:t>
                      </a:r>
                    </a:p>
                  </a:txBody>
                  <a:tcPr anchor="ctr"/>
                </a:tc>
                <a:tc>
                  <a:txBody>
                    <a:bodyPr/>
                    <a:lstStyle/>
                    <a:p>
                      <a:pPr algn="ctr"/>
                      <a:r>
                        <a:rPr lang="en-IN" sz="1100" dirty="0"/>
                        <a:t>Includes details such as gender, age, race, education, marital status, country of birth etc.</a:t>
                      </a:r>
                    </a:p>
                  </a:txBody>
                  <a:tcPr anchor="ctr"/>
                </a:tc>
                <a:extLst>
                  <a:ext uri="{0D108BD9-81ED-4DB2-BD59-A6C34878D82A}">
                    <a16:rowId xmlns:a16="http://schemas.microsoft.com/office/drawing/2014/main" val="3424677600"/>
                  </a:ext>
                </a:extLst>
              </a:tr>
              <a:tr h="370840">
                <a:tc>
                  <a:txBody>
                    <a:bodyPr/>
                    <a:lstStyle/>
                    <a:p>
                      <a:pPr algn="ctr"/>
                      <a:r>
                        <a:rPr lang="en-IN" sz="1100" dirty="0"/>
                        <a:t>Dietary</a:t>
                      </a:r>
                    </a:p>
                  </a:txBody>
                  <a:tcPr anchor="ctr"/>
                </a:tc>
                <a:tc>
                  <a:txBody>
                    <a:bodyPr/>
                    <a:lstStyle/>
                    <a:p>
                      <a:pPr algn="ctr"/>
                      <a:r>
                        <a:rPr lang="en-IN" sz="1100" dirty="0"/>
                        <a:t>Encompasses data on food consumption, nutrient intake and vitamin levels</a:t>
                      </a:r>
                    </a:p>
                  </a:txBody>
                  <a:tcPr anchor="ctr"/>
                </a:tc>
                <a:extLst>
                  <a:ext uri="{0D108BD9-81ED-4DB2-BD59-A6C34878D82A}">
                    <a16:rowId xmlns:a16="http://schemas.microsoft.com/office/drawing/2014/main" val="4083885235"/>
                  </a:ext>
                </a:extLst>
              </a:tr>
              <a:tr h="370840">
                <a:tc>
                  <a:txBody>
                    <a:bodyPr/>
                    <a:lstStyle/>
                    <a:p>
                      <a:pPr algn="ctr"/>
                      <a:r>
                        <a:rPr lang="en-IN" sz="1100" dirty="0"/>
                        <a:t>Examination</a:t>
                      </a:r>
                    </a:p>
                  </a:txBody>
                  <a:tcPr anchor="ctr"/>
                </a:tc>
                <a:tc>
                  <a:txBody>
                    <a:bodyPr/>
                    <a:lstStyle/>
                    <a:p>
                      <a:pPr algn="ctr"/>
                      <a:r>
                        <a:rPr lang="en-IN" sz="1100" dirty="0"/>
                        <a:t>Consists of information on health metrics like blood pressure and cholesterol</a:t>
                      </a:r>
                    </a:p>
                  </a:txBody>
                  <a:tcPr anchor="ctr"/>
                </a:tc>
                <a:extLst>
                  <a:ext uri="{0D108BD9-81ED-4DB2-BD59-A6C34878D82A}">
                    <a16:rowId xmlns:a16="http://schemas.microsoft.com/office/drawing/2014/main" val="1540856759"/>
                  </a:ext>
                </a:extLst>
              </a:tr>
              <a:tr h="370840">
                <a:tc>
                  <a:txBody>
                    <a:bodyPr/>
                    <a:lstStyle/>
                    <a:p>
                      <a:pPr algn="ctr"/>
                      <a:r>
                        <a:rPr lang="en-IN" sz="1100" dirty="0"/>
                        <a:t>Laboratory</a:t>
                      </a:r>
                    </a:p>
                  </a:txBody>
                  <a:tcPr anchor="ctr"/>
                </a:tc>
                <a:tc>
                  <a:txBody>
                    <a:bodyPr/>
                    <a:lstStyle/>
                    <a:p>
                      <a:pPr algn="ctr"/>
                      <a:r>
                        <a:rPr lang="en-IN" sz="1100" dirty="0"/>
                        <a:t>Information on chemical components in body from medical examinations</a:t>
                      </a:r>
                    </a:p>
                  </a:txBody>
                  <a:tcPr anchor="ctr"/>
                </a:tc>
                <a:extLst>
                  <a:ext uri="{0D108BD9-81ED-4DB2-BD59-A6C34878D82A}">
                    <a16:rowId xmlns:a16="http://schemas.microsoft.com/office/drawing/2014/main" val="3129211518"/>
                  </a:ext>
                </a:extLst>
              </a:tr>
              <a:tr h="370840">
                <a:tc>
                  <a:txBody>
                    <a:bodyPr/>
                    <a:lstStyle/>
                    <a:p>
                      <a:pPr algn="ctr"/>
                      <a:r>
                        <a:rPr lang="en-IN" sz="1100" dirty="0"/>
                        <a:t>Questionnaire</a:t>
                      </a:r>
                    </a:p>
                  </a:txBody>
                  <a:tcPr anchor="ctr"/>
                </a:tc>
                <a:tc>
                  <a:txBody>
                    <a:bodyPr/>
                    <a:lstStyle/>
                    <a:p>
                      <a:pPr algn="ctr"/>
                      <a:r>
                        <a:rPr lang="en-IN" sz="1100" dirty="0"/>
                        <a:t>Responses of interview questions to the participants and it serves as critical component</a:t>
                      </a:r>
                    </a:p>
                  </a:txBody>
                  <a:tcPr anchor="ctr"/>
                </a:tc>
                <a:extLst>
                  <a:ext uri="{0D108BD9-81ED-4DB2-BD59-A6C34878D82A}">
                    <a16:rowId xmlns:a16="http://schemas.microsoft.com/office/drawing/2014/main" val="235065744"/>
                  </a:ext>
                </a:extLst>
              </a:tr>
            </a:tbl>
          </a:graphicData>
        </a:graphic>
      </p:graphicFrame>
    </p:spTree>
    <p:extLst>
      <p:ext uri="{BB962C8B-B14F-4D97-AF65-F5344CB8AC3E}">
        <p14:creationId xmlns:p14="http://schemas.microsoft.com/office/powerpoint/2010/main" val="3819284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9"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E4C284B-3427-C112-7395-C2B118544CB6}"/>
              </a:ext>
            </a:extLst>
          </p:cNvPr>
          <p:cNvSpPr>
            <a:spLocks noGrp="1"/>
          </p:cNvSpPr>
          <p:nvPr>
            <p:ph type="title"/>
          </p:nvPr>
        </p:nvSpPr>
        <p:spPr>
          <a:xfrm>
            <a:off x="876691" y="301843"/>
            <a:ext cx="10477109" cy="1003532"/>
          </a:xfrm>
        </p:spPr>
        <p:txBody>
          <a:bodyPr anchor="ctr">
            <a:normAutofit/>
          </a:bodyPr>
          <a:lstStyle/>
          <a:p>
            <a:r>
              <a:rPr lang="en-IN" sz="3200" dirty="0">
                <a:solidFill>
                  <a:srgbClr val="FFFFFF"/>
                </a:solidFill>
              </a:rPr>
              <a:t>Research Questions</a:t>
            </a:r>
          </a:p>
        </p:txBody>
      </p:sp>
      <p:sp>
        <p:nvSpPr>
          <p:cNvPr id="3" name="Content Placeholder 2">
            <a:extLst>
              <a:ext uri="{FF2B5EF4-FFF2-40B4-BE49-F238E27FC236}">
                <a16:creationId xmlns:a16="http://schemas.microsoft.com/office/drawing/2014/main" id="{499E7A65-DD50-8079-E616-CFC44E3012A7}"/>
              </a:ext>
            </a:extLst>
          </p:cNvPr>
          <p:cNvSpPr>
            <a:spLocks noGrp="1"/>
          </p:cNvSpPr>
          <p:nvPr>
            <p:ph idx="1"/>
          </p:nvPr>
        </p:nvSpPr>
        <p:spPr>
          <a:xfrm>
            <a:off x="876692" y="1864895"/>
            <a:ext cx="9085844" cy="4116805"/>
          </a:xfrm>
        </p:spPr>
        <p:txBody>
          <a:bodyPr>
            <a:normAutofit/>
          </a:bodyPr>
          <a:lstStyle/>
          <a:p>
            <a:pPr algn="l">
              <a:buFont typeface="+mj-lt"/>
              <a:buAutoNum type="arabicPeriod"/>
            </a:pPr>
            <a:r>
              <a:rPr lang="en-US" sz="1400" b="0" i="0" dirty="0">
                <a:effectLst/>
              </a:rPr>
              <a:t>What are the optimal methods for effectively cleaning and preparing extensive data for modeling?</a:t>
            </a:r>
          </a:p>
          <a:p>
            <a:pPr algn="l">
              <a:buFont typeface="+mj-lt"/>
              <a:buAutoNum type="arabicPeriod"/>
            </a:pPr>
            <a:r>
              <a:rPr lang="en-US" sz="1400" b="0" i="0" dirty="0">
                <a:effectLst/>
              </a:rPr>
              <a:t>Can lifestyle features of a person can be used to predict the risk of chronic disease?</a:t>
            </a:r>
          </a:p>
          <a:p>
            <a:pPr algn="l">
              <a:buFont typeface="+mj-lt"/>
              <a:buAutoNum type="arabicPeriod"/>
            </a:pPr>
            <a:r>
              <a:rPr lang="en-US" sz="1400" b="0" i="0" dirty="0">
                <a:effectLst/>
              </a:rPr>
              <a:t>Which factors in our daily lives significantly contribute to the development of chronic diseases?</a:t>
            </a:r>
          </a:p>
          <a:p>
            <a:pPr algn="l">
              <a:buFont typeface="+mj-lt"/>
              <a:buAutoNum type="arabicPeriod"/>
            </a:pPr>
            <a:r>
              <a:rPr lang="en-US" sz="1400" b="0" i="0" dirty="0">
                <a:effectLst/>
              </a:rPr>
              <a:t>How can we improve feature selection to capture crucial details for predicting the risk of chronic diseases, including lifestyle features, medical history, and social factors?</a:t>
            </a:r>
          </a:p>
          <a:p>
            <a:pPr algn="l">
              <a:buFont typeface="+mj-lt"/>
              <a:buAutoNum type="arabicPeriod"/>
            </a:pPr>
            <a:r>
              <a:rPr lang="en-US" sz="1400" b="0" i="0" dirty="0">
                <a:effectLst/>
              </a:rPr>
              <a:t>Which machine learning models, such as Logistic Regression, Decision Tree, Support Vector Machine, or K-Neighbors Classifier, are most effective in classifying the risk of specific chronic diseases with maximum accuracy and minimal overfitting?</a:t>
            </a:r>
          </a:p>
          <a:p>
            <a:pPr algn="l">
              <a:buFont typeface="+mj-lt"/>
              <a:buAutoNum type="arabicPeriod"/>
            </a:pPr>
            <a:r>
              <a:rPr lang="en-US" sz="1400" b="0" i="0" dirty="0">
                <a:effectLst/>
              </a:rPr>
              <a:t>Is it feasible to develop a user-friendly dashboard for convenient accessibility to this information?</a:t>
            </a:r>
          </a:p>
          <a:p>
            <a:endParaRPr lang="en-IN" sz="2000" dirty="0"/>
          </a:p>
        </p:txBody>
      </p:sp>
    </p:spTree>
    <p:extLst>
      <p:ext uri="{BB962C8B-B14F-4D97-AF65-F5344CB8AC3E}">
        <p14:creationId xmlns:p14="http://schemas.microsoft.com/office/powerpoint/2010/main" val="3853743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9"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3D8DEFD-D848-CB5F-91C9-021980798065}"/>
              </a:ext>
            </a:extLst>
          </p:cNvPr>
          <p:cNvSpPr>
            <a:spLocks noGrp="1"/>
          </p:cNvSpPr>
          <p:nvPr>
            <p:ph type="title"/>
          </p:nvPr>
        </p:nvSpPr>
        <p:spPr>
          <a:xfrm>
            <a:off x="876691" y="301843"/>
            <a:ext cx="10477109" cy="1003532"/>
          </a:xfrm>
        </p:spPr>
        <p:txBody>
          <a:bodyPr anchor="ctr">
            <a:normAutofit/>
          </a:bodyPr>
          <a:lstStyle/>
          <a:p>
            <a:r>
              <a:rPr lang="en-IN" sz="3200" dirty="0">
                <a:solidFill>
                  <a:srgbClr val="FFFFFF"/>
                </a:solidFill>
              </a:rPr>
              <a:t>Methodology</a:t>
            </a:r>
          </a:p>
        </p:txBody>
      </p:sp>
      <p:sp>
        <p:nvSpPr>
          <p:cNvPr id="3" name="Content Placeholder 2">
            <a:extLst>
              <a:ext uri="{FF2B5EF4-FFF2-40B4-BE49-F238E27FC236}">
                <a16:creationId xmlns:a16="http://schemas.microsoft.com/office/drawing/2014/main" id="{B1C26774-2808-DB0E-C5C9-B09DFB53B52D}"/>
              </a:ext>
            </a:extLst>
          </p:cNvPr>
          <p:cNvSpPr>
            <a:spLocks noGrp="1"/>
          </p:cNvSpPr>
          <p:nvPr>
            <p:ph idx="1"/>
          </p:nvPr>
        </p:nvSpPr>
        <p:spPr>
          <a:xfrm>
            <a:off x="876691" y="1749287"/>
            <a:ext cx="9831413" cy="4232413"/>
          </a:xfrm>
        </p:spPr>
        <p:txBody>
          <a:bodyPr>
            <a:normAutofit/>
          </a:bodyPr>
          <a:lstStyle/>
          <a:p>
            <a:pPr>
              <a:buFont typeface="Wingdings" panose="05000000000000000000" pitchFamily="2" charset="2"/>
              <a:buChar char="Ø"/>
            </a:pPr>
            <a:r>
              <a:rPr lang="en-IN" sz="1400" dirty="0"/>
              <a:t>Data Processing and Cleaning</a:t>
            </a:r>
          </a:p>
          <a:p>
            <a:pPr>
              <a:buFont typeface="Wingdings" panose="05000000000000000000" pitchFamily="2" charset="2"/>
              <a:buChar char="Ø"/>
            </a:pPr>
            <a:r>
              <a:rPr lang="en-IN" sz="1400" dirty="0"/>
              <a:t>Data Visualization</a:t>
            </a:r>
          </a:p>
          <a:p>
            <a:pPr>
              <a:buFont typeface="Wingdings" panose="05000000000000000000" pitchFamily="2" charset="2"/>
              <a:buChar char="Ø"/>
            </a:pPr>
            <a:r>
              <a:rPr lang="en-IN" sz="1400" dirty="0"/>
              <a:t>Model Pre-Processing</a:t>
            </a:r>
          </a:p>
          <a:p>
            <a:pPr>
              <a:buFont typeface="Wingdings" panose="05000000000000000000" pitchFamily="2" charset="2"/>
              <a:buChar char="Ø"/>
            </a:pPr>
            <a:r>
              <a:rPr lang="en-IN" sz="1400" dirty="0"/>
              <a:t>Initial Model Building</a:t>
            </a:r>
          </a:p>
          <a:p>
            <a:pPr>
              <a:buFont typeface="Wingdings" panose="05000000000000000000" pitchFamily="2" charset="2"/>
              <a:buChar char="Ø"/>
            </a:pPr>
            <a:r>
              <a:rPr lang="en-IN" sz="1400" dirty="0"/>
              <a:t>Forward Selection</a:t>
            </a:r>
          </a:p>
          <a:p>
            <a:pPr>
              <a:buFont typeface="Wingdings" panose="05000000000000000000" pitchFamily="2" charset="2"/>
              <a:buChar char="Ø"/>
            </a:pPr>
            <a:r>
              <a:rPr lang="en-IN" sz="1400" dirty="0"/>
              <a:t>Hyperparameter Tuning</a:t>
            </a:r>
          </a:p>
          <a:p>
            <a:pPr>
              <a:buFont typeface="Wingdings" panose="05000000000000000000" pitchFamily="2" charset="2"/>
              <a:buChar char="Ø"/>
            </a:pPr>
            <a:r>
              <a:rPr lang="en-IN" sz="1400" dirty="0"/>
              <a:t>Model Results Evaluation</a:t>
            </a:r>
          </a:p>
          <a:p>
            <a:pPr>
              <a:buFont typeface="Wingdings" panose="05000000000000000000" pitchFamily="2" charset="2"/>
              <a:buChar char="Ø"/>
            </a:pPr>
            <a:r>
              <a:rPr lang="en-IN" sz="1400" dirty="0"/>
              <a:t>Dashboard Development</a:t>
            </a:r>
          </a:p>
        </p:txBody>
      </p:sp>
    </p:spTree>
    <p:extLst>
      <p:ext uri="{BB962C8B-B14F-4D97-AF65-F5344CB8AC3E}">
        <p14:creationId xmlns:p14="http://schemas.microsoft.com/office/powerpoint/2010/main" val="3010083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9"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2FBD933-9804-3B58-C41A-91F9E6347C6C}"/>
              </a:ext>
            </a:extLst>
          </p:cNvPr>
          <p:cNvSpPr>
            <a:spLocks noGrp="1"/>
          </p:cNvSpPr>
          <p:nvPr>
            <p:ph type="title"/>
          </p:nvPr>
        </p:nvSpPr>
        <p:spPr>
          <a:xfrm>
            <a:off x="857445" y="321722"/>
            <a:ext cx="10477109" cy="1003532"/>
          </a:xfrm>
        </p:spPr>
        <p:txBody>
          <a:bodyPr anchor="ctr">
            <a:normAutofit/>
          </a:bodyPr>
          <a:lstStyle/>
          <a:p>
            <a:r>
              <a:rPr lang="en-IN" sz="3200" dirty="0">
                <a:solidFill>
                  <a:srgbClr val="FFFFFF"/>
                </a:solidFill>
              </a:rPr>
              <a:t>Data Processing and Cleaning</a:t>
            </a:r>
          </a:p>
        </p:txBody>
      </p:sp>
      <p:sp>
        <p:nvSpPr>
          <p:cNvPr id="3" name="Content Placeholder 2">
            <a:extLst>
              <a:ext uri="{FF2B5EF4-FFF2-40B4-BE49-F238E27FC236}">
                <a16:creationId xmlns:a16="http://schemas.microsoft.com/office/drawing/2014/main" id="{639392E3-981C-4DEB-0DBC-AB7A1F1FCD79}"/>
              </a:ext>
            </a:extLst>
          </p:cNvPr>
          <p:cNvSpPr>
            <a:spLocks noGrp="1"/>
          </p:cNvSpPr>
          <p:nvPr>
            <p:ph idx="1"/>
          </p:nvPr>
        </p:nvSpPr>
        <p:spPr>
          <a:xfrm>
            <a:off x="303992" y="2352415"/>
            <a:ext cx="10360519" cy="3615248"/>
          </a:xfrm>
        </p:spPr>
        <p:txBody>
          <a:bodyPr>
            <a:normAutofit/>
          </a:bodyPr>
          <a:lstStyle/>
          <a:p>
            <a:pPr algn="l"/>
            <a:r>
              <a:rPr lang="en-US" sz="1100" b="1" i="0" dirty="0">
                <a:effectLst/>
              </a:rPr>
              <a:t>Data Acquisition:</a:t>
            </a:r>
            <a:r>
              <a:rPr lang="en-US" sz="1100" b="0" i="0" dirty="0">
                <a:effectLst/>
              </a:rPr>
              <a:t> Commenced by gathering extensive NHANES 2017-2020 survey data, covering demographics, dietary habits, examination results, laboratory findings, and questionnaire responses.</a:t>
            </a:r>
          </a:p>
          <a:p>
            <a:pPr algn="l"/>
            <a:r>
              <a:rPr lang="en-US" sz="1100" b="1" i="0" dirty="0">
                <a:effectLst/>
              </a:rPr>
              <a:t>Complex Dataset:</a:t>
            </a:r>
            <a:r>
              <a:rPr lang="en-US" sz="1100" b="0" i="0" dirty="0">
                <a:effectLst/>
              </a:rPr>
              <a:t> The dataset comprised numerous intricate and detailed variables, posing initial challenges in effectively managing and understanding the data for the project's objectives.</a:t>
            </a:r>
          </a:p>
          <a:p>
            <a:pPr algn="l"/>
            <a:r>
              <a:rPr lang="en-US" sz="1100" b="1" i="0" dirty="0">
                <a:effectLst/>
              </a:rPr>
              <a:t>Data Cleaning and Filtering:</a:t>
            </a:r>
            <a:r>
              <a:rPr lang="en-US" sz="1100" b="0" i="0" dirty="0">
                <a:effectLst/>
              </a:rPr>
              <a:t> Devoted considerable time to meticulously clean and filter the exhaustive NHANES datasets. Evaluated variables' relevance for chronic disease risk prediction, discarding less impactful ones (e.g., Education Level - 'DMDEDUC2' from demographics).</a:t>
            </a:r>
          </a:p>
          <a:p>
            <a:pPr algn="l"/>
            <a:r>
              <a:rPr lang="en-US" sz="1100" b="1" i="0" dirty="0">
                <a:effectLst/>
              </a:rPr>
              <a:t>Predictor Variable Extraction:</a:t>
            </a:r>
            <a:r>
              <a:rPr lang="en-US" sz="1100" b="0" i="0" dirty="0">
                <a:effectLst/>
              </a:rPr>
              <a:t> Extracted key categorical target variables from questionnaire data, serving as predictors for seven chronic diseases. Synthesized these into a unified chronic disease prediction variable, streamlining health risk assessment.</a:t>
            </a:r>
          </a:p>
          <a:p>
            <a:pPr algn="l"/>
            <a:r>
              <a:rPr lang="en-US" sz="1100" b="1" i="0" dirty="0">
                <a:effectLst/>
              </a:rPr>
              <a:t>Data Integration:</a:t>
            </a:r>
            <a:r>
              <a:rPr lang="en-US" sz="1100" b="0" i="0" dirty="0">
                <a:effectLst/>
              </a:rPr>
              <a:t> Integrated diverse datasets into a comprehensive data cube, crucial for combining various health-related factors for unified analysis.</a:t>
            </a:r>
          </a:p>
          <a:p>
            <a:pPr algn="l"/>
            <a:r>
              <a:rPr lang="en-US" sz="1100" b="1" i="0" dirty="0">
                <a:effectLst/>
              </a:rPr>
              <a:t>Variable Transformation:</a:t>
            </a:r>
            <a:r>
              <a:rPr lang="en-US" sz="1100" b="0" i="0" dirty="0">
                <a:effectLst/>
              </a:rPr>
              <a:t> Renamed columns for readability (e.g., RIAGENDR to Gender category). Recoded binary and multicategory variables to ensure consistency in analysis.</a:t>
            </a:r>
          </a:p>
          <a:p>
            <a:pPr algn="l"/>
            <a:r>
              <a:rPr lang="en-US" sz="1100" b="1" i="0" dirty="0">
                <a:effectLst/>
              </a:rPr>
              <a:t>Cleaning Missing Values:</a:t>
            </a:r>
            <a:r>
              <a:rPr lang="en-US" sz="1100" b="0" i="0" dirty="0">
                <a:effectLst/>
              </a:rPr>
              <a:t> After integrating datasets, addressed missing values by removing records with non-overlapping data. This reduction, from 15,560 to 7,086 records, ensured data stability and completeness for accurate chronic disease risk prediction models. Further refinement led to a condensed dataset of 5,314 records by eliminating individuals with multiple diseases and kidney failure instances due to their notably fewer occurrences compared to other disease categories.</a:t>
            </a:r>
            <a:endParaRPr lang="en-US" sz="1100" dirty="0"/>
          </a:p>
          <a:p>
            <a:pPr algn="l"/>
            <a:r>
              <a:rPr lang="en-US" sz="1100" dirty="0"/>
              <a:t>The final dataset from Data Processing and Cleaning constituted of 5,314 records and 44 features. </a:t>
            </a:r>
            <a:endParaRPr lang="en-US" sz="1100" b="0" i="0" dirty="0">
              <a:effectLst/>
            </a:endParaRPr>
          </a:p>
          <a:p>
            <a:pPr algn="l"/>
            <a:endParaRPr lang="en-US" sz="1050" b="0" i="0" dirty="0">
              <a:solidFill>
                <a:srgbClr val="374151"/>
              </a:solidFill>
              <a:effectLst/>
              <a:latin typeface="Söhne"/>
            </a:endParaRPr>
          </a:p>
          <a:p>
            <a:pPr marL="0" indent="0" algn="l">
              <a:buNone/>
            </a:pPr>
            <a:endParaRPr lang="en-US" sz="1050" b="0" i="0" dirty="0">
              <a:solidFill>
                <a:srgbClr val="374151"/>
              </a:solidFill>
              <a:effectLst/>
              <a:latin typeface="Söhne"/>
            </a:endParaRPr>
          </a:p>
          <a:p>
            <a:pPr marL="0" indent="0">
              <a:buNone/>
            </a:pPr>
            <a:endParaRPr lang="en-IN" sz="1400" dirty="0"/>
          </a:p>
        </p:txBody>
      </p:sp>
    </p:spTree>
    <p:extLst>
      <p:ext uri="{BB962C8B-B14F-4D97-AF65-F5344CB8AC3E}">
        <p14:creationId xmlns:p14="http://schemas.microsoft.com/office/powerpoint/2010/main" val="3647739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9"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C2FBD933-9804-3B58-C41A-91F9E6347C6C}"/>
              </a:ext>
            </a:extLst>
          </p:cNvPr>
          <p:cNvSpPr>
            <a:spLocks noGrp="1"/>
          </p:cNvSpPr>
          <p:nvPr>
            <p:ph type="title"/>
          </p:nvPr>
        </p:nvSpPr>
        <p:spPr>
          <a:xfrm>
            <a:off x="857445" y="321722"/>
            <a:ext cx="10477109" cy="1003532"/>
          </a:xfrm>
        </p:spPr>
        <p:txBody>
          <a:bodyPr anchor="ctr">
            <a:normAutofit/>
          </a:bodyPr>
          <a:lstStyle/>
          <a:p>
            <a:r>
              <a:rPr lang="en-IN" sz="3200" dirty="0">
                <a:solidFill>
                  <a:srgbClr val="FFFFFF"/>
                </a:solidFill>
              </a:rPr>
              <a:t>Data Visualization</a:t>
            </a:r>
          </a:p>
        </p:txBody>
      </p:sp>
      <p:pic>
        <p:nvPicPr>
          <p:cNvPr id="15" name="Content Placeholder 14">
            <a:extLst>
              <a:ext uri="{FF2B5EF4-FFF2-40B4-BE49-F238E27FC236}">
                <a16:creationId xmlns:a16="http://schemas.microsoft.com/office/drawing/2014/main" id="{BFCAD224-3EDF-E720-2BEE-5AA70342CD19}"/>
              </a:ext>
            </a:extLst>
          </p:cNvPr>
          <p:cNvPicPr>
            <a:picLocks noGrp="1" noChangeAspect="1"/>
          </p:cNvPicPr>
          <p:nvPr>
            <p:ph idx="1"/>
          </p:nvPr>
        </p:nvPicPr>
        <p:blipFill>
          <a:blip r:embed="rId2"/>
          <a:stretch>
            <a:fillRect/>
          </a:stretch>
        </p:blipFill>
        <p:spPr>
          <a:xfrm>
            <a:off x="1222983" y="2159443"/>
            <a:ext cx="6305000" cy="4351338"/>
          </a:xfrm>
        </p:spPr>
      </p:pic>
      <p:sp>
        <p:nvSpPr>
          <p:cNvPr id="16" name="TextBox 15">
            <a:extLst>
              <a:ext uri="{FF2B5EF4-FFF2-40B4-BE49-F238E27FC236}">
                <a16:creationId xmlns:a16="http://schemas.microsoft.com/office/drawing/2014/main" id="{2BEC6878-0AF2-9711-922D-319D85474AC0}"/>
              </a:ext>
            </a:extLst>
          </p:cNvPr>
          <p:cNvSpPr txBox="1"/>
          <p:nvPr/>
        </p:nvSpPr>
        <p:spPr>
          <a:xfrm>
            <a:off x="1136984" y="1670627"/>
            <a:ext cx="6226342" cy="307777"/>
          </a:xfrm>
          <a:prstGeom prst="rect">
            <a:avLst/>
          </a:prstGeom>
          <a:noFill/>
        </p:spPr>
        <p:txBody>
          <a:bodyPr wrap="square" rtlCol="0">
            <a:spAutoFit/>
          </a:bodyPr>
          <a:lstStyle/>
          <a:p>
            <a:r>
              <a:rPr lang="en-IN" sz="1400" dirty="0"/>
              <a:t>The resulting 5,314 records are split into following classes:</a:t>
            </a:r>
          </a:p>
        </p:txBody>
      </p:sp>
    </p:spTree>
    <p:extLst>
      <p:ext uri="{BB962C8B-B14F-4D97-AF65-F5344CB8AC3E}">
        <p14:creationId xmlns:p14="http://schemas.microsoft.com/office/powerpoint/2010/main" val="4260743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9"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C2FBD933-9804-3B58-C41A-91F9E6347C6C}"/>
              </a:ext>
            </a:extLst>
          </p:cNvPr>
          <p:cNvSpPr>
            <a:spLocks noGrp="1"/>
          </p:cNvSpPr>
          <p:nvPr>
            <p:ph type="title"/>
          </p:nvPr>
        </p:nvSpPr>
        <p:spPr>
          <a:xfrm>
            <a:off x="857445" y="321722"/>
            <a:ext cx="10477109" cy="1003532"/>
          </a:xfrm>
        </p:spPr>
        <p:txBody>
          <a:bodyPr anchor="ctr">
            <a:normAutofit/>
          </a:bodyPr>
          <a:lstStyle/>
          <a:p>
            <a:r>
              <a:rPr lang="en-IN" sz="3200" dirty="0">
                <a:solidFill>
                  <a:srgbClr val="FFFFFF"/>
                </a:solidFill>
              </a:rPr>
              <a:t>Data Visualization</a:t>
            </a:r>
          </a:p>
        </p:txBody>
      </p:sp>
      <p:sp>
        <p:nvSpPr>
          <p:cNvPr id="4" name="Content Placeholder 3">
            <a:extLst>
              <a:ext uri="{FF2B5EF4-FFF2-40B4-BE49-F238E27FC236}">
                <a16:creationId xmlns:a16="http://schemas.microsoft.com/office/drawing/2014/main" id="{F7DB6A66-29DD-9F83-748A-CFA3F4853425}"/>
              </a:ext>
            </a:extLst>
          </p:cNvPr>
          <p:cNvSpPr>
            <a:spLocks noGrp="1"/>
          </p:cNvSpPr>
          <p:nvPr>
            <p:ph idx="1"/>
          </p:nvPr>
        </p:nvSpPr>
        <p:spPr>
          <a:xfrm>
            <a:off x="520148" y="1587086"/>
            <a:ext cx="10515600" cy="4351338"/>
          </a:xfrm>
        </p:spPr>
        <p:txBody>
          <a:bodyPr>
            <a:normAutofit/>
          </a:bodyPr>
          <a:lstStyle/>
          <a:p>
            <a:pPr marL="0" indent="0">
              <a:buNone/>
            </a:pPr>
            <a:r>
              <a:rPr lang="en-IN" sz="2000" b="1" dirty="0"/>
              <a:t>Feature Elimination using correlation analysis:</a:t>
            </a:r>
          </a:p>
          <a:p>
            <a:pPr marL="0" indent="0">
              <a:buNone/>
            </a:pPr>
            <a:endParaRPr lang="en-IN" sz="2000" b="1" dirty="0"/>
          </a:p>
        </p:txBody>
      </p:sp>
      <p:pic>
        <p:nvPicPr>
          <p:cNvPr id="6" name="Picture 5">
            <a:extLst>
              <a:ext uri="{FF2B5EF4-FFF2-40B4-BE49-F238E27FC236}">
                <a16:creationId xmlns:a16="http://schemas.microsoft.com/office/drawing/2014/main" id="{BB361849-E823-D76C-3370-AF3840D20686}"/>
              </a:ext>
            </a:extLst>
          </p:cNvPr>
          <p:cNvPicPr>
            <a:picLocks noChangeAspect="1"/>
          </p:cNvPicPr>
          <p:nvPr/>
        </p:nvPicPr>
        <p:blipFill>
          <a:blip r:embed="rId2"/>
          <a:stretch>
            <a:fillRect/>
          </a:stretch>
        </p:blipFill>
        <p:spPr>
          <a:xfrm>
            <a:off x="1721700" y="2054087"/>
            <a:ext cx="5944684" cy="3624470"/>
          </a:xfrm>
          <a:prstGeom prst="rect">
            <a:avLst/>
          </a:prstGeom>
        </p:spPr>
      </p:pic>
      <p:sp>
        <p:nvSpPr>
          <p:cNvPr id="14" name="Rectangle 3">
            <a:extLst>
              <a:ext uri="{FF2B5EF4-FFF2-40B4-BE49-F238E27FC236}">
                <a16:creationId xmlns:a16="http://schemas.microsoft.com/office/drawing/2014/main" id="{DA7A263F-3EAE-66BF-2832-DBFF639CBF1F}"/>
              </a:ext>
            </a:extLst>
          </p:cNvPr>
          <p:cNvSpPr>
            <a:spLocks noChangeArrowheads="1"/>
          </p:cNvSpPr>
          <p:nvPr/>
        </p:nvSpPr>
        <p:spPr bwMode="auto">
          <a:xfrm>
            <a:off x="520148" y="5697803"/>
            <a:ext cx="7148111" cy="103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rgbClr val="000000"/>
                </a:solidFill>
                <a:effectLst/>
                <a:latin typeface="+mn-lt"/>
              </a:rPr>
              <a:t>The figure suggests a strong correlation between chemical body components and food intake, which is expected. </a:t>
            </a:r>
            <a:endParaRPr lang="en-US" altLang="en-US" sz="1100" dirty="0">
              <a:solidFill>
                <a:srgbClr val="00000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mn-lt"/>
              </a:rPr>
              <a:t>Consequently, to address the high multicollinearity, the chemical component variables were eliminated from the dataset.</a:t>
            </a:r>
            <a:r>
              <a:rPr lang="en-US" altLang="en-US" sz="1100" dirty="0">
                <a:solidFill>
                  <a:srgbClr val="000000"/>
                </a:solidFill>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mn-lt"/>
              </a:rPr>
              <a:t>This reduced the features from 44 to 32</a:t>
            </a:r>
            <a:endParaRPr kumimoji="0" lang="en-US" altLang="en-US" sz="1100" b="0" i="0" u="none" strike="noStrike" cap="none" normalizeH="0" baseline="0" dirty="0">
              <a:ln>
                <a:noFill/>
              </a:ln>
              <a:solidFill>
                <a:srgbClr val="00000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rgbClr val="000000"/>
                </a:solidFill>
                <a:effectLst/>
                <a:latin typeface="+mn-lt"/>
              </a:rPr>
            </a:br>
            <a:endParaRPr kumimoji="0" lang="en-US" altLang="en-US" sz="14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871776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1269</TotalTime>
  <Words>1715</Words>
  <Application>Microsoft Office PowerPoint</Application>
  <PresentationFormat>Widescreen</PresentationFormat>
  <Paragraphs>183</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Nova</vt:lpstr>
      <vt:lpstr>Calibri</vt:lpstr>
      <vt:lpstr>Calibri Light</vt:lpstr>
      <vt:lpstr>Söhne</vt:lpstr>
      <vt:lpstr>Wingdings</vt:lpstr>
      <vt:lpstr>Office Theme</vt:lpstr>
      <vt:lpstr>Chronic Disease Risk Prediction </vt:lpstr>
      <vt:lpstr>Introduction</vt:lpstr>
      <vt:lpstr>Dataset</vt:lpstr>
      <vt:lpstr>Dataset Description</vt:lpstr>
      <vt:lpstr>Research Questions</vt:lpstr>
      <vt:lpstr>Methodology</vt:lpstr>
      <vt:lpstr>Data Processing and Cleaning</vt:lpstr>
      <vt:lpstr>Data Visualization</vt:lpstr>
      <vt:lpstr>Data Visualization</vt:lpstr>
      <vt:lpstr>Model Pre-processing</vt:lpstr>
      <vt:lpstr>Initial Model Building</vt:lpstr>
      <vt:lpstr>Forward Selection</vt:lpstr>
      <vt:lpstr>Hyper Parameter Tuning</vt:lpstr>
      <vt:lpstr>Model result Evaluation</vt:lpstr>
      <vt:lpstr>Dashboard Development</vt:lpstr>
      <vt:lpstr>Limitations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Chronic Disease Risk Prediction </dc:title>
  <dc:creator>Gopireddy, Navaneeth</dc:creator>
  <cp:lastModifiedBy>Gopireddy, Navaneeth</cp:lastModifiedBy>
  <cp:revision>6</cp:revision>
  <dcterms:created xsi:type="dcterms:W3CDTF">2023-12-11T01:23:03Z</dcterms:created>
  <dcterms:modified xsi:type="dcterms:W3CDTF">2023-12-11T22:32:10Z</dcterms:modified>
</cp:coreProperties>
</file>