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Montserrat"/>
      <p:regular r:id="rId41"/>
      <p:bold r:id="rId42"/>
      <p:italic r:id="rId43"/>
      <p:boldItalic r:id="rId44"/>
    </p:embeddedFont>
    <p:embeddedFont>
      <p:font typeface="La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012C89-4006-47D4-803C-E98D0B6D00DE}">
  <a:tblStyle styleId="{3F012C89-4006-47D4-803C-E98D0B6D00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-italic.fntdata"/><Relationship Id="rId24" Type="http://schemas.openxmlformats.org/officeDocument/2006/relationships/slide" Target="slides/slide19.xml"/><Relationship Id="rId46" Type="http://schemas.openxmlformats.org/officeDocument/2006/relationships/font" Target="fonts/Lato-bold.fntdata"/><Relationship Id="rId23" Type="http://schemas.openxmlformats.org/officeDocument/2006/relationships/slide" Target="slides/slide18.xml"/><Relationship Id="rId45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Shape 10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Shape 10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Shape 10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 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Shape 10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Shape 10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Shape 12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Shape 127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b="0" i="0" sz="8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Montserrat"/>
              <a:buNone/>
              <a:defRPr sz="8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Shape 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Shape 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8" name="Shape 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Shape 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Shape 3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36" name="Shape 3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Shape 4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Shape 4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Shape 5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Shape 5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Shape 5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 title and descri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Shape 6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Shape 6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Shape 6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 column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Shape 7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4" name="Shape 7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Shape 7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 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 8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81" name="Shape 8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8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Shape 8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Shape 8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8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Shape 9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underground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n.wikipedia.org/wiki/Linear" TargetMode="External"/><Relationship Id="rId4" Type="http://schemas.openxmlformats.org/officeDocument/2006/relationships/hyperlink" Target="https://en.wikipedia.org/wiki/Dependent_variable" TargetMode="External"/><Relationship Id="rId5" Type="http://schemas.openxmlformats.org/officeDocument/2006/relationships/hyperlink" Target="https://en.wikipedia.org/wiki/Explanatory_variab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en.proft.me/2015/12/24/types-machine-learning-algorithms/" TargetMode="External"/><Relationship Id="rId4" Type="http://schemas.openxmlformats.org/officeDocument/2006/relationships/hyperlink" Target="https://seatemperature.info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434225" y="285750"/>
            <a:ext cx="5405100" cy="21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</a:pPr>
            <a:r>
              <a:rPr lang="en" sz="2800"/>
              <a:t>Impact of temperature variations over the Bay of Bengal on the climate of Eastern coast of India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181600" y="3562350"/>
            <a:ext cx="3470700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Under the guidance of: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Dr. Saritha Chakrasali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Professor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Department of ISE,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BNM Institute of Technology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1052550" y="362375"/>
            <a:ext cx="70389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>
                <a:solidFill>
                  <a:schemeClr val="lt2"/>
                </a:solidFill>
              </a:rPr>
              <a:t>Limitations of existing systems:</a:t>
            </a:r>
            <a:endParaRPr b="0" i="0" sz="2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862475" y="1000475"/>
            <a:ext cx="77781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Absence of any correlation between SST and land temperatures.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linear regression model: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high variance model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unstable without a large dataset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functional regression model: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high bias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requires a larger data set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two days  of data is insufficient to capture any trends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Motivation:</a:t>
            </a:r>
            <a:endParaRPr b="0" i="0" sz="2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Shape 191"/>
          <p:cNvSpPr txBox="1"/>
          <p:nvPr>
            <p:ph idx="4294967295" type="body"/>
          </p:nvPr>
        </p:nvSpPr>
        <p:spPr>
          <a:xfrm>
            <a:off x="1427000" y="1307850"/>
            <a:ext cx="66645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To be able to recognize pattern between sea and land weather.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To consider a larger dataset.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Improving weather forecasting process.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Being able to provide warnings in time to save people as well as property.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Damage control made easy.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355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355"/>
              </a:spcBef>
              <a:spcAft>
                <a:spcPts val="355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1066800" y="514350"/>
            <a:ext cx="7038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br>
              <a:rPr b="0" i="0" lang="en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statement:</a:t>
            </a:r>
            <a:br>
              <a:rPr b="0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0" i="0" sz="3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297500" y="12382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To analyse the related weather data under  data mining techniques.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To obtain correlation between sea surface temperature to corresponding coastal temperature.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Implementing supervised machine learning algorithm on the available dataset.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To forecast the weather conditions.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1066800" y="36195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>
                <a:solidFill>
                  <a:schemeClr val="lt2"/>
                </a:solidFill>
              </a:rPr>
              <a:t>System</a:t>
            </a:r>
            <a:r>
              <a:rPr b="0" i="0" lang="en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requirements:</a:t>
            </a:r>
            <a:endParaRPr b="0" i="0" sz="2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 sz="1800"/>
              <a:t>Hardware requirements:</a:t>
            </a:r>
            <a:endParaRPr sz="18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System:</a:t>
            </a:r>
            <a:r>
              <a:rPr lang="en" sz="1400"/>
              <a:t>Intel core 7th Gen i7 Processor.</a:t>
            </a:r>
            <a:endParaRPr sz="1400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Hard Disk:</a:t>
            </a:r>
            <a:r>
              <a:rPr lang="en" sz="1400"/>
              <a:t> 150Gb Solid State Drive 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/>
              <a:t>RAM:</a:t>
            </a:r>
            <a:r>
              <a:rPr lang="en" sz="1400"/>
              <a:t> 8Gb recommended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/>
              <a:t>Monitor:</a:t>
            </a:r>
            <a:r>
              <a:rPr lang="en" sz="1400"/>
              <a:t> 	15 VGA Colour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/>
              <a:t>GPU: </a:t>
            </a:r>
            <a:r>
              <a:rPr lang="en" sz="1400"/>
              <a:t>Nvidia GT 630M 1Gb VRAM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" sz="1800"/>
              <a:t>Software requirements:</a:t>
            </a:r>
            <a:endParaRPr sz="1800"/>
          </a:p>
          <a:p>
            <a:pPr indent="-317500" lvl="0" marL="457200" rtl="0" algn="just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/>
              <a:t>O/S: 	</a:t>
            </a:r>
            <a:r>
              <a:rPr lang="en" sz="1400"/>
              <a:t>Windows 7 and above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" sz="1400"/>
              <a:t>Language:</a:t>
            </a:r>
            <a:r>
              <a:rPr lang="en" sz="1400"/>
              <a:t> python and MATLAB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Additional packages:</a:t>
            </a:r>
            <a:r>
              <a:rPr lang="en" sz="1400"/>
              <a:t> python scikit,  python anaconda, tensorflow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Timeline of the project: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198" cy="2306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823850" y="1997400"/>
            <a:ext cx="4837200" cy="12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1: 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Collection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 collection: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1003600" y="1031825"/>
            <a:ext cx="78249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Required weather data is obtained from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https://www.wunderground.com/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using the following code:  </a:t>
            </a:r>
            <a:r>
              <a:rPr lang="en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weatherApi.py</a:t>
            </a: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#importing required lib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datetime import datetime, timedelta 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 time 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collections import namedtuple 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 pandas as pd 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 requests 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 matplotlib.pyplot as plt 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 pickle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#api and baseurl for making request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API_KEY = '98912e10038ad211' 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BASE_URL = "http://api.wunderground.com/api/{}/history_{}/q/IN/chennai.json"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/>
        </p:nvSpPr>
        <p:spPr>
          <a:xfrm>
            <a:off x="313625" y="310500"/>
            <a:ext cx="8452200" cy="4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#date and time to begin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target_date = datetime(2015, 1, 1) 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 = ["date", "meantempm", "meandewptm", "meanpressurem", "maxhumidity", "minhumidity", "maxtempm", 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"mintempm", "maxdewptm", "mindewptm", "maxpressurem", "minpressurem", "precipm"]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DailySummary = namedtuple("DailySummary", features)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#function that extracts the data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 extract_weather_data(url, api_key, target_date, days): 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records = [ ]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for _ in range(days):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request = BASE_URL.format(API_KEY, target_date.strftime('%Y%m%d'))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response = requests.get(request)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if response.status_code == 200: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data = response.json()['history']['dailysummary'][0]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329300" y="310500"/>
            <a:ext cx="8436600" cy="4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records.append(DailySummary(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date=target_date,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meantempm=data['meantempm'],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meandewptm=data['meandewptm'],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meanpressurem=data['meanpressurem'],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maxhumidity=data['maxhumidity'],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minhumidity=data['minhumidity'],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maxtempm=data['maxtempm'],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mintempm=data['mintempm'],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maxdewptm=data['maxdewptm'],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mindewptm=data['mindewptm'],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maxpressurem=data['maxpressurem'],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minpressurem=data['minpressurem'],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precipm=data['precipm']))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time.sleep(6)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target_date += timedelta(days=1)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return records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/>
        </p:nvSpPr>
        <p:spPr>
          <a:xfrm>
            <a:off x="360675" y="373225"/>
            <a:ext cx="8311200" cy="4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#we will use pickle to store the tuple values into the file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records = extract_weather_data(BASE_URL, API_KEY, target_date, 500) 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with open('firstDay.pickle', 'wb') as handle: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pickle.dump(records, handle, protocol=pickle.HIGHEST_PROTOCOL)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print(records)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Abstract of the project:</a:t>
            </a:r>
            <a:endParaRPr b="0" i="0" sz="2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003600" y="1188650"/>
            <a:ext cx="7574100" cy="3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Weather forecasting: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traditionally done by physical models of the atmosphere.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Unstable to perturbations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Inaccurate for large periods of time.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Weather is a continuous, data-intensive, multidimensional and dynamic.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These properties make weather prediction a big challenge.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Machine Learning techniques are more robust to perturbations.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Artificial Intelligence and Machine Learning has given rise to numerous weather prediction models.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355"/>
              </a:spcBef>
              <a:spcAft>
                <a:spcPts val="355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Potentially helpful to generate more accurate forecasts of weather for large periods of time.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/>
        </p:nvSpPr>
        <p:spPr>
          <a:xfrm>
            <a:off x="1489725" y="1925675"/>
            <a:ext cx="61470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*insert few points for explanation of code*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/>
        </p:nvSpPr>
        <p:spPr>
          <a:xfrm>
            <a:off x="360675" y="373225"/>
            <a:ext cx="8405100" cy="4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wunderground.py: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 requests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pyquery import PyQuery as pq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import csv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= 0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idx = 0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fname = [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"2010.csv",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"2011.csv",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"2012.csv",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"2013.csv",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"2014.csv",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"2015.csv",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"2016.csv",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423400" y="341850"/>
            <a:ext cx="8232600" cy="43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BaseUrl = "https://www.wunderground.com/history/airport/VOMM"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StartYear = [2010,2011,2012,2013,2014,2015,2016]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EndYear = [2010,2011,2012,2013,2014,2015,2016]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StartDayMonth = "/1/1/"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EndDate = "CustomHistory.html?dayend=31&amp;monthend=12"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YearEnd = "&amp;yearend="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UrlEnd = "&amp;req_city=&amp;req_state=&amp;req_statename=&amp;reqdb.zip=&amp;reqdb.magic=&amp;reqdb.wmo="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value in StartYear: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url = BaseUrl+str(StartYear[idx])+StartDayMonth+EndDate+YearEnd+str(EndYear[idx])+UrlEnd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/>
        </p:nvSpPr>
        <p:spPr>
          <a:xfrm>
            <a:off x="376350" y="373225"/>
            <a:ext cx="8342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response = requests.get(url)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fh = open(fname[idx],"w")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doc = pq(response.content)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tablehead = [th.text() for th in doc('#observations_details td:not(:nth-child(21))').items()]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for item in tablehead: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i = i+1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fh.write("%s," % item)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if(i%20 == 0):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fh.write('\n')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idx = idx + 1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print("Done bro")</a:t>
            </a:r>
            <a:b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fh.close()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896250" y="2142900"/>
            <a:ext cx="73515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*insert few lines of explanation*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2: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filtering and cleaning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3: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selection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823850" y="866775"/>
            <a:ext cx="58095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4: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Implementing linear regression model</a:t>
            </a:r>
            <a:endParaRPr sz="3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/>
          <p:nvPr>
            <p:ph idx="4294967295" type="title"/>
          </p:nvPr>
        </p:nvSpPr>
        <p:spPr>
          <a:xfrm>
            <a:off x="611575" y="236925"/>
            <a:ext cx="70389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Linear Regression: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611575" y="937750"/>
            <a:ext cx="82170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a </a:t>
            </a:r>
            <a:r>
              <a:rPr lang="en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linear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approach for modelling the relationship between a scalar </a:t>
            </a:r>
            <a:r>
              <a:rPr lang="en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dependent variable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one or more </a:t>
            </a:r>
            <a:r>
              <a:rPr lang="en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explanatory variables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(or independent variables) denoted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 has many practical uses. Most applications fall into one of the following two broad categories: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685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If the goal is prediction, or forecasting, or error reduction, linear regression can be used to fit a predictive model to an observed data set of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values. After developing such a model, if an additional value of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then given without its accompanying value of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the fitted model can be used to make a prediction of the value of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685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Given a variable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and a number of variables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...,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that may be related to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linear regression analysis can be applied to quantify the strength of the relationship between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and the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to assess which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may have no relationship with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at all, and to identify which subsets of the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aseline="-25000"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contain redundant information about 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 [14]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1297500" y="393750"/>
            <a:ext cx="7038900" cy="26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*insert formula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*insert 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1052550" y="362375"/>
            <a:ext cx="70389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Introduction:</a:t>
            </a:r>
            <a:endParaRPr b="0" i="0" sz="2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62475" y="1000475"/>
            <a:ext cx="77781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Artificial intelligence (AI)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creation of human-like intelligence.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learn, reason, plan, perceive, or process natural language.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machine learning.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instructions that allow model to learn from data without step-by-step instructions by the programmer.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Data analytics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qualitative and quantitative techniques and processes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to enhance productivity and business gain.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 Data is extracted and categorized to identify and analyze behavioral data and patterns.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5: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Testing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Module 6:</a:t>
            </a:r>
            <a:endParaRPr sz="36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Expected model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457200" y="36195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0" i="0" sz="3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Shape 301"/>
          <p:cNvSpPr txBox="1"/>
          <p:nvPr>
            <p:ph idx="4294967295" type="body"/>
          </p:nvPr>
        </p:nvSpPr>
        <p:spPr>
          <a:xfrm>
            <a:off x="4495800" y="2647950"/>
            <a:ext cx="41148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1" i="0" lang="en" sz="1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Submitted by: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Bhavana – 1BG14IS008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 Sudhanva – 1BG14IS017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Sai Navaneeth V – 1BG14IS041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Satish Kumar M S – 1BG14IS045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219200" y="514350"/>
            <a:ext cx="7315200" cy="608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References:</a:t>
            </a:r>
            <a:endParaRPr b="0" i="0" sz="2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Shape 307"/>
          <p:cNvSpPr txBox="1"/>
          <p:nvPr/>
        </p:nvSpPr>
        <p:spPr>
          <a:xfrm>
            <a:off x="1089750" y="1123050"/>
            <a:ext cx="75741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[1]</a:t>
            </a: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Mark Holmstrom, Dylan Liu, Christopher Vo. Machine Learning Applied to Weather Forecasting. Stanford University.  2016.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[2]	Siddharth S. Bhatkhande, Roopa G. Hubballi. Weather Prediction Based on Decision Tree Algorithm Using Data Mining Techniques.</a:t>
            </a:r>
            <a:r>
              <a:rPr i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IJARCCE 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(2016). ISSN (Online) 2278-1021 ISSN (Print) 2319 5940.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[3]	Aditya Grover, Ashish Kapoor and Eric Horvitz. A Deep Hybrid Model for Weather Forecasting.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[4]	John K. Williams and D. A. Ahijevych, C. J. Kessinger, T. R. Saxen, M. Steiner and S. Dettling.  A machine learning approach to finding weather regimes and skillful predictor combinations for short-term storm forecasting . National Center for Atmospheric Research, Boulder, Colorado.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/>
        </p:nvSpPr>
        <p:spPr>
          <a:xfrm>
            <a:off x="1066350" y="429600"/>
            <a:ext cx="7338900" cy="42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[5]	Aastha Sharma, Setu Chaturvedi and Bhupesh Gour. A Semi- Supervised Technique for Weather Condition Prediction using DBSCAN and KNN.International Journal of Computer Applications (0975 – 8887) Volume 95– No. 10, June 2014 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[6]	Mrs. C. Beulah Christalin Latha, Dr. (Mrs.) Sujni Paul, Dr.E.Kirubakaran and Mr. Sathianarayanan. A Service Oriented Architecture for Weather Forecasting Using Data Mining.Int. J. of Advanced Networking and Applications. Volume: 02, Issue:02, Pages:608-613.  2010.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[7]	C. Johansson , M. Bergkvist , O. De Somer, D. Geysen , N. Lavesson and D. Vanhoudt. Operational demand forecasting in district heating systems using ensembles of online machine learning algorithms.The 15th International Symposium on District Heating and Cooling September 4-7, 2016, Seoul, Republic of Korea (South Korea).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/>
        </p:nvSpPr>
        <p:spPr>
          <a:xfrm>
            <a:off x="1082000" y="577050"/>
            <a:ext cx="7351500" cy="4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[8]	Daniel Bejarano and Adriano Quiroga. Wind Prediction: Physical model improvement through support vector regression.Stanford University. December 2013.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[9]	Emilcy Hern ́andez Victor Sanchez-Anguix Vicente Julian Javier Palanca and N ́estor Duque.Rainfall prediction: A Deep Learning approach.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[10]	Kiran Kumar. R 1, Usha Rani. R.Weather Prediction through Machine Learning.Dept of Computer science, Krishna University, Machilipatnam. AP, India.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[11]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http://en.proft.me/2015/12/24/types-machine-learning-algorithms/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[12] https://www.wunderground.com/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[13] </a:t>
            </a: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https://seatemperature.info/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[14] https://en.wikipedia.org/wiki/Linear_regression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1140700" y="660150"/>
            <a:ext cx="70389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Weather - condition of air on earth at a given place and time.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application of science and technology are to predict the state of the atmosphere in future time.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Extremely important considering its effects on human life and property.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355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Today, weather forecasts are made by collecting quantitative data about the current state of the atmosphere using scientific understanding of atmospheric processes to project how the atmosphere will evolve.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355"/>
              </a:spcBef>
              <a:spcAft>
                <a:spcPts val="355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chaotic nature of the atmosphere implies the need of massive computational power required.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823850" y="2053000"/>
            <a:ext cx="60258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"/>
              <a:buNone/>
            </a:pPr>
            <a:r>
              <a:rPr b="0" i="0" lang="en" sz="3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1052550" y="362375"/>
            <a:ext cx="70389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lang="en">
                <a:solidFill>
                  <a:schemeClr val="lt2"/>
                </a:solidFill>
              </a:rPr>
              <a:t>Base Papers:</a:t>
            </a:r>
            <a:endParaRPr b="0" i="0" sz="2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862475" y="820425"/>
            <a:ext cx="7778100" cy="4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“ Machine Learning Applied to Weather Forecasting” </a:t>
            </a: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Stanford University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,  (2016).[1] -Mark Holmstrom et al.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explores prediction of maximum temperature and the temperature for seven days, given weather data for the past two days, using linear regression model.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The linear regression model implemented in this paper is the base algorithm used in this project.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“ Weather Prediction Based on Decision Tree Algorithm Using Data Mining Techniques’.</a:t>
            </a: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 IJARCCE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(2016).[2] -Siddharth S. Bhatkande et al.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 investigate forecasting maximum temperature, minimum temperature using Decision Tree algorithms on meteorological data collected between 2012 and 2015 from the different cities.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*base paper proper details*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idx="4294967295" type="title"/>
          </p:nvPr>
        </p:nvSpPr>
        <p:spPr>
          <a:xfrm>
            <a:off x="552600" y="158525"/>
            <a:ext cx="7038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i="0" lang="en" sz="2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Reference papers:</a:t>
            </a:r>
            <a:endParaRPr b="0" i="0" sz="24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74" name="Shape 174"/>
          <p:cNvGraphicFramePr/>
          <p:nvPr/>
        </p:nvGraphicFramePr>
        <p:xfrm>
          <a:off x="242875" y="83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{3F012C89-4006-47D4-803C-E98D0B6D00DE}</a:tableStyleId>
              </a:tblPr>
              <a:tblGrid>
                <a:gridCol w="4470250"/>
                <a:gridCol w="4188000"/>
              </a:tblGrid>
              <a:tr h="1806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</a:t>
                      </a:r>
                      <a:r>
                        <a:rPr i="1"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Operational demand forecasting in district heating systems using ensembles of online machine learning algorithms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”[7] -C. Johansson  et al. 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Heat demand forecasting is in one form or another an integrated part of most optimisation solutions for district heating and cooling 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“A Semi- Supervised Technique for Weather Condition Prediction using DBSCAN and KNN”[5] -Aastha Sharma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semi-supervised weather prediction technique to validate the predictions done for certain atmospheric parameters taken for four years on a day wise basis in a certain city.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1981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“A Deep Hybrid Model for Weather Forecasting”[3] -Aditya Grover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making predictions via a hybrid approach that combines discriminatively trained predictive models with a deep neural network that models the joint statistics of a set of weather-related variables.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 A machine learning approach to finding weather regimes and skillful predictor combinations for short-term storm forecasting”[4] -John K. Williams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 machine learning approach provides a tool for identifying a set of skillful predictors for thunderstorm initiation as well as providing a performance benchmark.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" name="Shape 179"/>
          <p:cNvGraphicFramePr/>
          <p:nvPr/>
        </p:nvGraphicFramePr>
        <p:xfrm>
          <a:off x="458488" y="517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{3F012C89-4006-47D4-803C-E98D0B6D00DE}</a:tableStyleId>
              </a:tblPr>
              <a:tblGrid>
                <a:gridCol w="4144875"/>
                <a:gridCol w="4082150"/>
              </a:tblGrid>
              <a:tr h="170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“A Service Oriented Architecture for Weather Forecasting Using Data Mining”[6] -Mrs. C. Beulah Christalin Latha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proposes a novel method to develop a service oriented architecture for a weather information system and forecast weather using data mining techniques.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“Wind Prediction: Physical model improvement through support vector regression”[8] -Daniel Bejarano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concentrates on wind speed prediction through the combination of support vector regression and the weather research and forecast model was explored.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158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“Rainfall prediction: A Deep Learning approach”[9] -Emilcy Hern´andez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introduces an architecture based on Deep Learning for the prediction of the accumulated daily precipitation for the next day. 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Includes an autoencoder for reducing and capturing non-linear relationships between attributes, and a multilayer perceptron for the prediction task.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“Weather Prediction through Machine Learning”[10] -Kiran Kumar. R  et al.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-30480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Montserrat"/>
                        <a:buChar char="●"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 an effective rainfall prediction agent model using support vector machine and multiple linear regressions.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