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64"/>
  </p:notesMasterIdLst>
  <p:sldIdLst>
    <p:sldId id="300" r:id="rId2"/>
    <p:sldId id="332" r:id="rId3"/>
    <p:sldId id="297" r:id="rId4"/>
    <p:sldId id="333" r:id="rId5"/>
    <p:sldId id="334" r:id="rId6"/>
    <p:sldId id="314" r:id="rId7"/>
    <p:sldId id="335" r:id="rId8"/>
    <p:sldId id="336" r:id="rId9"/>
    <p:sldId id="337" r:id="rId10"/>
    <p:sldId id="266" r:id="rId11"/>
    <p:sldId id="296" r:id="rId12"/>
    <p:sldId id="338" r:id="rId13"/>
    <p:sldId id="322" r:id="rId14"/>
    <p:sldId id="339" r:id="rId15"/>
    <p:sldId id="298" r:id="rId16"/>
    <p:sldId id="299" r:id="rId17"/>
    <p:sldId id="290" r:id="rId18"/>
    <p:sldId id="292" r:id="rId19"/>
    <p:sldId id="340" r:id="rId20"/>
    <p:sldId id="291" r:id="rId21"/>
    <p:sldId id="270" r:id="rId22"/>
    <p:sldId id="271" r:id="rId23"/>
    <p:sldId id="287" r:id="rId24"/>
    <p:sldId id="343" r:id="rId25"/>
    <p:sldId id="315" r:id="rId26"/>
    <p:sldId id="272" r:id="rId27"/>
    <p:sldId id="288" r:id="rId28"/>
    <p:sldId id="305" r:id="rId29"/>
    <p:sldId id="293" r:id="rId30"/>
    <p:sldId id="294" r:id="rId31"/>
    <p:sldId id="295" r:id="rId32"/>
    <p:sldId id="302" r:id="rId33"/>
    <p:sldId id="303" r:id="rId34"/>
    <p:sldId id="304" r:id="rId35"/>
    <p:sldId id="306" r:id="rId36"/>
    <p:sldId id="307" r:id="rId37"/>
    <p:sldId id="308" r:id="rId38"/>
    <p:sldId id="309" r:id="rId39"/>
    <p:sldId id="310" r:id="rId40"/>
    <p:sldId id="311" r:id="rId41"/>
    <p:sldId id="313" r:id="rId42"/>
    <p:sldId id="312" r:id="rId43"/>
    <p:sldId id="316" r:id="rId44"/>
    <p:sldId id="317" r:id="rId45"/>
    <p:sldId id="318" r:id="rId46"/>
    <p:sldId id="320" r:id="rId47"/>
    <p:sldId id="319" r:id="rId48"/>
    <p:sldId id="279" r:id="rId49"/>
    <p:sldId id="321" r:id="rId50"/>
    <p:sldId id="323" r:id="rId51"/>
    <p:sldId id="324" r:id="rId52"/>
    <p:sldId id="325" r:id="rId53"/>
    <p:sldId id="326" r:id="rId54"/>
    <p:sldId id="328" r:id="rId55"/>
    <p:sldId id="327" r:id="rId56"/>
    <p:sldId id="329" r:id="rId57"/>
    <p:sldId id="330" r:id="rId58"/>
    <p:sldId id="342" r:id="rId59"/>
    <p:sldId id="346" r:id="rId60"/>
    <p:sldId id="344" r:id="rId61"/>
    <p:sldId id="345" r:id="rId62"/>
    <p:sldId id="341" r:id="rId63"/>
  </p:sldIdLst>
  <p:sldSz cx="9144000" cy="5143500" type="screen16x9"/>
  <p:notesSz cx="6858000" cy="9144000"/>
  <p:embeddedFontLst>
    <p:embeddedFont>
      <p:font typeface="Montserrat" panose="020B0604020202020204" charset="0"/>
      <p:regular r:id="rId65"/>
      <p:bold r:id="rId66"/>
      <p:italic r:id="rId67"/>
      <p:boldItalic r:id="rId68"/>
    </p:embeddedFont>
    <p:embeddedFont>
      <p:font typeface="Lato" panose="020B0604020202020204" charset="0"/>
      <p:regular r:id="rId69"/>
      <p:bold r:id="rId70"/>
      <p:italic r:id="rId71"/>
      <p:boldItalic r:id="rId72"/>
    </p:embeddedFont>
    <p:embeddedFont>
      <p:font typeface="Wingdings 3" panose="05040102010807070707" pitchFamily="18" charset="2"/>
      <p:regular r:id="rId73"/>
    </p:embeddedFont>
    <p:embeddedFont>
      <p:font typeface="English111 Vivace BT" panose="03030702030607090B03" pitchFamily="66" charset="0"/>
      <p:regular r:id="rId74"/>
    </p:embeddedFont>
    <p:embeddedFont>
      <p:font typeface="Century Gothic" panose="020B0502020202020204" pitchFamily="34" charset="0"/>
      <p:regular r:id="rId75"/>
      <p:bold r:id="rId76"/>
      <p:italic r:id="rId77"/>
      <p:boldItalic r:id="rId7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vaneeth vijay" initials="Nv" lastIdx="1" clrIdx="0">
    <p:extLst>
      <p:ext uri="{19B8F6BF-5375-455C-9EA6-DF929625EA0E}">
        <p15:presenceInfo xmlns:p15="http://schemas.microsoft.com/office/powerpoint/2012/main" userId="20de4d5d462fef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79A78E-DDDF-4128-B11E-8B001FB4DA72}">
  <a:tblStyle styleId="{A779A78E-DDDF-4128-B11E-8B001FB4DA7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4.fntdata"/><Relationship Id="rId76" Type="http://schemas.openxmlformats.org/officeDocument/2006/relationships/font" Target="fonts/font12.fntdata"/><Relationship Id="rId7" Type="http://schemas.openxmlformats.org/officeDocument/2006/relationships/slide" Target="slides/slide6.xml"/><Relationship Id="rId71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2.fntdata"/><Relationship Id="rId74" Type="http://schemas.openxmlformats.org/officeDocument/2006/relationships/font" Target="fonts/font10.fntdata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1.fntdata"/><Relationship Id="rId73" Type="http://schemas.openxmlformats.org/officeDocument/2006/relationships/font" Target="fonts/font9.fntdata"/><Relationship Id="rId78" Type="http://schemas.openxmlformats.org/officeDocument/2006/relationships/font" Target="fonts/font14.fntdata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77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8.fntdata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6.fntdata"/><Relationship Id="rId75" Type="http://schemas.openxmlformats.org/officeDocument/2006/relationships/font" Target="fonts/font11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7T13:47:23.799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5440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8203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4575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8153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5166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241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205370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607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88480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702248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31336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409048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281874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615249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7747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0474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727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186207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8" name="Shape 2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163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93711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56182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07493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800505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938661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85651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8432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077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http://upload.wikimedia.org/wikipedia/en/6/6f/Vtu.jpe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E93C2-197A-4B13-A8F8-A2A1F1D75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5977" y="2178581"/>
            <a:ext cx="5976931" cy="893958"/>
          </a:xfrm>
        </p:spPr>
        <p:txBody>
          <a:bodyPr anchor="ctr"/>
          <a:lstStyle/>
          <a:p>
            <a:pPr algn="ctr"/>
            <a:r>
              <a:rPr lang="en" sz="18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Impact of temperature variations over the Bay of Bengal on the climate of Eastern coast of India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E09B4-62A0-47F7-B4C0-4C80BE28FC48}"/>
              </a:ext>
            </a:extLst>
          </p:cNvPr>
          <p:cNvSpPr txBox="1"/>
          <p:nvPr/>
        </p:nvSpPr>
        <p:spPr>
          <a:xfrm>
            <a:off x="2266406" y="1939685"/>
            <a:ext cx="328530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three seminar presentation</a:t>
            </a:r>
          </a:p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E6F025-874E-48A7-96CC-30C9B54367A8}"/>
              </a:ext>
            </a:extLst>
          </p:cNvPr>
          <p:cNvSpPr txBox="1"/>
          <p:nvPr/>
        </p:nvSpPr>
        <p:spPr>
          <a:xfrm>
            <a:off x="3019237" y="4158748"/>
            <a:ext cx="1973682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 the Guidance of</a:t>
            </a:r>
            <a:b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5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Saritha Chakrasali</a:t>
            </a:r>
            <a:br>
              <a:rPr lang="en-US" sz="135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Professor, Dept. of ISE</a:t>
            </a:r>
            <a:b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B.N.M.I.T </a:t>
            </a:r>
            <a:b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3F86A40-720B-490C-89D6-A0A10BC91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469" y="105912"/>
            <a:ext cx="3638006" cy="577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Arial" panose="020B0604020202020204" pitchFamily="34" charset="0"/>
                <a:ea typeface="Times New Roman" panose="02020603050405020304" pitchFamily="18" charset="0"/>
              </a:rPr>
              <a:t>VISVESVARAYA TECHNOLOGICAL UNIVERSITY</a:t>
            </a:r>
            <a:endParaRPr lang="en-US" altLang="en-US" sz="600" dirty="0">
              <a:latin typeface="Arial" panose="020B0604020202020204" pitchFamily="34" charset="0"/>
            </a:endParaRPr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Jnana Sangama, Machhe, Belagavi, Karnataka 590018</a:t>
            </a:r>
            <a:endParaRPr lang="en-US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350" dirty="0">
              <a:latin typeface="Arial" panose="020B0604020202020204" pitchFamily="34" charset="0"/>
            </a:endParaRPr>
          </a:p>
        </p:txBody>
      </p:sp>
      <p:pic>
        <p:nvPicPr>
          <p:cNvPr id="2049" name="Picture 19" descr="Image:Vtu.jpeg">
            <a:extLst>
              <a:ext uri="{FF2B5EF4-FFF2-40B4-BE49-F238E27FC236}">
                <a16:creationId xmlns:a16="http://schemas.microsoft.com/office/drawing/2014/main" id="{F3EF9F2E-043F-4C7F-AFA7-882FE36EA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619" y="460774"/>
            <a:ext cx="490919" cy="58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544F602C-4E58-4AC3-9583-9DC1D2B4C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7585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2052" name="Picture 20" descr="2logo">
            <a:extLst>
              <a:ext uri="{FF2B5EF4-FFF2-40B4-BE49-F238E27FC236}">
                <a16:creationId xmlns:a16="http://schemas.microsoft.com/office/drawing/2014/main" id="{3136BC81-A124-4672-8A16-688CDA0EB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659" y="884216"/>
            <a:ext cx="789374" cy="65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id="{3DDCB777-5295-41D2-926F-B77B132FD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617" y="904270"/>
            <a:ext cx="3820886" cy="90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indent="342900"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5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	 	                                                 </a:t>
            </a:r>
          </a:p>
          <a:p>
            <a:pPr indent="342900"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00" b="1" dirty="0">
                <a:solidFill>
                  <a:srgbClr val="F79646"/>
                </a:solidFill>
                <a:latin typeface="English111 Vivace BT" panose="03030702030607090B03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B.N.M. Institute of Technology</a:t>
            </a:r>
          </a:p>
          <a:p>
            <a:pPr indent="342900"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00" i="1" dirty="0" err="1">
                <a:solidFill>
                  <a:srgbClr val="4F81BD"/>
                </a:solidFill>
                <a:latin typeface="English111 Vivace BT" panose="03030702030607090B03" pitchFamily="66" charset="0"/>
                <a:ea typeface="Courier New" panose="02070309020205020404" pitchFamily="49" charset="0"/>
                <a:cs typeface="Arial" panose="020B0604020202020204" pitchFamily="34" charset="0"/>
              </a:rPr>
              <a:t>Vidyaya</a:t>
            </a:r>
            <a:r>
              <a:rPr lang="en-US" altLang="en-US" sz="600" i="1" dirty="0">
                <a:solidFill>
                  <a:srgbClr val="4F81BD"/>
                </a:solidFill>
                <a:latin typeface="English111 Vivace BT" panose="03030702030607090B03" pitchFamily="66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600" i="1" dirty="0" err="1">
                <a:solidFill>
                  <a:srgbClr val="4F81BD"/>
                </a:solidFill>
                <a:latin typeface="English111 Vivace BT" panose="03030702030607090B03" pitchFamily="66" charset="0"/>
                <a:ea typeface="Courier New" panose="02070309020205020404" pitchFamily="49" charset="0"/>
                <a:cs typeface="Arial" panose="020B0604020202020204" pitchFamily="34" charset="0"/>
              </a:rPr>
              <a:t>Amrutham</a:t>
            </a:r>
            <a:r>
              <a:rPr lang="en-US" altLang="en-US" sz="600" i="1" dirty="0">
                <a:solidFill>
                  <a:srgbClr val="4F81BD"/>
                </a:solidFill>
                <a:latin typeface="English111 Vivace BT" panose="03030702030607090B03" pitchFamily="66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600" i="1" dirty="0" err="1">
                <a:solidFill>
                  <a:srgbClr val="4F81BD"/>
                </a:solidFill>
                <a:latin typeface="English111 Vivace BT" panose="03030702030607090B03" pitchFamily="66" charset="0"/>
                <a:ea typeface="Courier New" panose="02070309020205020404" pitchFamily="49" charset="0"/>
                <a:cs typeface="Arial" panose="020B0604020202020204" pitchFamily="34" charset="0"/>
              </a:rPr>
              <a:t>Ashnuthe</a:t>
            </a:r>
            <a:r>
              <a:rPr lang="en-US" altLang="en-US" sz="450" dirty="0">
                <a:latin typeface="English111 Vivace BT" panose="03030702030607090B03" pitchFamily="66" charset="0"/>
                <a:cs typeface="Arial" panose="020B0604020202020204" pitchFamily="34" charset="0"/>
              </a:rPr>
              <a:t> </a:t>
            </a:r>
            <a:endParaRPr lang="en-US" altLang="en-US" sz="1050" dirty="0">
              <a:latin typeface="English111 Vivace BT" panose="03030702030607090B03" pitchFamily="66" charset="0"/>
              <a:cs typeface="Arial" panose="020B0604020202020204" pitchFamily="34" charset="0"/>
            </a:endParaRPr>
          </a:p>
          <a:p>
            <a:pPr indent="342900"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342900"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5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12</a:t>
            </a:r>
            <a:r>
              <a:rPr lang="en-US" altLang="en-US" sz="750" baseline="300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th</a:t>
            </a:r>
            <a:r>
              <a:rPr lang="en-US" altLang="en-US" sz="75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Main, 27</a:t>
            </a:r>
            <a:r>
              <a:rPr lang="en-US" altLang="en-US" sz="750" baseline="300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th</a:t>
            </a:r>
            <a:r>
              <a:rPr lang="en-US" altLang="en-US" sz="75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Cross, Banashankari II Stage, Bangalore 560 070.</a:t>
            </a:r>
          </a:p>
          <a:p>
            <a:pPr indent="342900"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Department of Information Science and Engineering2017-2018</a:t>
            </a:r>
            <a:r>
              <a:rPr lang="en-US" alt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261">
            <a:extLst>
              <a:ext uri="{FF2B5EF4-FFF2-40B4-BE49-F238E27FC236}">
                <a16:creationId xmlns:a16="http://schemas.microsoft.com/office/drawing/2014/main" id="{AFFA5A5D-04AF-4F0F-88CA-22F2D27C6781}"/>
              </a:ext>
            </a:extLst>
          </p:cNvPr>
          <p:cNvSpPr txBox="1">
            <a:spLocks/>
          </p:cNvSpPr>
          <p:nvPr/>
        </p:nvSpPr>
        <p:spPr>
          <a:xfrm>
            <a:off x="2041072" y="2965881"/>
            <a:ext cx="4114800" cy="113107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800"/>
              <a:buFont typeface="Lato"/>
              <a:buNone/>
            </a:pP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Submitted by:</a:t>
            </a:r>
            <a:endParaRPr lang="en-US" sz="1200" dirty="0">
              <a:solidFill>
                <a:schemeClr val="accent4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indent="0" algn="ctr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800"/>
              <a:buFont typeface="Lato"/>
              <a:buNone/>
            </a:pP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Sai Navaneeth V – 1BG14IS041</a:t>
            </a:r>
            <a:endParaRPr lang="en-US" sz="1200" dirty="0">
              <a:solidFill>
                <a:schemeClr val="accent4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indent="0" algn="ctr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800"/>
              <a:buFont typeface="Lato"/>
              <a:buNone/>
            </a:pP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Satish Kumar M S – 1BG14IS045</a:t>
            </a:r>
          </a:p>
          <a:p>
            <a:pPr marL="0" indent="0" algn="ctr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800"/>
              <a:buFont typeface="Lato"/>
              <a:buNone/>
            </a:pPr>
            <a:r>
              <a:rPr lang="en-US" sz="1200" dirty="0">
                <a:solidFill>
                  <a:srgbClr val="728653">
                    <a:lumMod val="5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Bhavana – 1BG14IS008</a:t>
            </a:r>
            <a:endParaRPr lang="en-US" sz="1200" dirty="0">
              <a:solidFill>
                <a:srgbClr val="728653">
                  <a:lumMod val="50000"/>
                </a:srgbClr>
              </a:solidFill>
              <a:latin typeface="Lato"/>
              <a:ea typeface="Lato"/>
              <a:cs typeface="Lato"/>
              <a:sym typeface="Lato"/>
            </a:endParaRPr>
          </a:p>
          <a:p>
            <a:pPr marL="0" indent="0" algn="ctr">
              <a:lnSpc>
                <a:spcPct val="115000"/>
              </a:lnSpc>
              <a:spcBef>
                <a:spcPts val="0"/>
              </a:spcBef>
              <a:buClr>
                <a:prstClr val="white"/>
              </a:buClr>
              <a:buSzPts val="1800"/>
              <a:buFont typeface="Wingdings 3" charset="2"/>
              <a:buNone/>
            </a:pPr>
            <a:r>
              <a:rPr lang="en-US" sz="1200" dirty="0">
                <a:solidFill>
                  <a:srgbClr val="728653">
                    <a:lumMod val="5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H </a:t>
            </a:r>
            <a:r>
              <a:rPr lang="en-US" sz="1200" dirty="0" err="1">
                <a:solidFill>
                  <a:srgbClr val="728653">
                    <a:lumMod val="5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Sudhanva</a:t>
            </a:r>
            <a:r>
              <a:rPr lang="en-US" sz="1200" dirty="0">
                <a:solidFill>
                  <a:srgbClr val="728653">
                    <a:lumMod val="50000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 – 1BG14IS017</a:t>
            </a:r>
            <a:endParaRPr lang="en-US" sz="1200" dirty="0">
              <a:solidFill>
                <a:srgbClr val="728653">
                  <a:lumMod val="50000"/>
                </a:srgbClr>
              </a:solidFill>
              <a:latin typeface="Lato"/>
              <a:ea typeface="Lato"/>
              <a:cs typeface="Lato"/>
              <a:sym typeface="Lato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800"/>
              <a:buFont typeface="Lato"/>
              <a:buNone/>
            </a:pPr>
            <a:endParaRPr lang="en-US" sz="1200" dirty="0">
              <a:solidFill>
                <a:schemeClr val="accent4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Lato"/>
              <a:buNone/>
            </a:pPr>
            <a:endParaRPr lang="en-US" sz="12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Lato"/>
              <a:buNone/>
            </a:pPr>
            <a:r>
              <a:rPr lang="en-US" sz="12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9380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995494" y="256415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ts val="2400"/>
            </a:pPr>
            <a:r>
              <a:rPr lang="e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sz="3200" i="0" u="none" strike="noStrike" cap="none" dirty="0">
              <a:solidFill>
                <a:schemeClr val="accent1">
                  <a:lumMod val="60000"/>
                  <a:lumOff val="4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body" idx="4294967295"/>
          </p:nvPr>
        </p:nvSpPr>
        <p:spPr>
          <a:xfrm>
            <a:off x="1522942" y="1428750"/>
            <a:ext cx="6664325" cy="307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To study the correlation between sea surface weather to the corresponding coastal temperature by implementing supervised machine learning algorithm on the available dataset and to forecast the weather conditions.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400"/>
              </a:spcBef>
              <a:buSzPts val="1400"/>
              <a:buNone/>
            </a:pPr>
            <a:endParaRPr lang="en-US" sz="16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961628" y="247949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3200" b="0" i="0" u="none" strike="noStrike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Motivation</a:t>
            </a:r>
            <a:endParaRPr sz="3200" b="0" i="0" u="none" strike="noStrike" cap="none" dirty="0">
              <a:solidFill>
                <a:schemeClr val="accent1">
                  <a:lumMod val="60000"/>
                  <a:lumOff val="4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body" idx="4294967295"/>
          </p:nvPr>
        </p:nvSpPr>
        <p:spPr>
          <a:xfrm>
            <a:off x="1522942" y="1428750"/>
            <a:ext cx="6664325" cy="307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just" rtl="0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Clr>
                <a:schemeClr val="accent4">
                  <a:lumMod val="50000"/>
                </a:schemeClr>
              </a:buClr>
              <a:buSzPts val="1800"/>
              <a:buFont typeface="Montserrat"/>
              <a:buChar char="●"/>
            </a:pPr>
            <a:r>
              <a:rPr lang="en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To be able to recognize pattern between sea </a:t>
            </a:r>
            <a:r>
              <a:rPr lang="en-US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surface temperature and</a:t>
            </a:r>
            <a:r>
              <a:rPr lang="en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land </a:t>
            </a:r>
            <a:r>
              <a:rPr lang="en-US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tem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perature.</a:t>
            </a:r>
            <a:endParaRPr sz="1800" b="0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50000"/>
                </a:schemeClr>
              </a:buClr>
              <a:buSzPts val="1800"/>
              <a:buFont typeface="Montserrat"/>
              <a:buChar char="●"/>
            </a:pPr>
            <a:r>
              <a:rPr lang="en" sz="18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Improving weather forecasting process.</a:t>
            </a:r>
            <a:endParaRPr sz="1800" b="0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355"/>
              </a:spcBef>
              <a:spcAft>
                <a:spcPts val="355"/>
              </a:spcAft>
              <a:buClrTx/>
              <a:buSzPts val="1100"/>
              <a:buFont typeface="Arial"/>
              <a:buNone/>
            </a:pPr>
            <a:endParaRPr sz="1400" b="0" i="0" u="none" strike="noStrike" cap="none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67104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066800" y="361950"/>
            <a:ext cx="7315200" cy="4480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System requirements: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39700">
              <a:lnSpc>
                <a:spcPct val="150000"/>
              </a:lnSpc>
              <a:buClr>
                <a:schemeClr val="accent1"/>
              </a:buClr>
              <a:buSzPts val="1400"/>
            </a:pP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Hardware requirements: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317500">
              <a:lnSpc>
                <a:spcPct val="150000"/>
              </a:lnSpc>
              <a:buClr>
                <a:schemeClr val="accent1"/>
              </a:buClr>
              <a:buSzPts val="1400"/>
              <a:buFont typeface="Montserrat"/>
              <a:buChar char="●"/>
            </a:pP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System:Intel core 7th Gen i7 Processor.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317500">
              <a:lnSpc>
                <a:spcPct val="150000"/>
              </a:lnSpc>
              <a:buClr>
                <a:schemeClr val="accent1"/>
              </a:buClr>
              <a:buSzPts val="1400"/>
              <a:buFont typeface="Montserrat"/>
              <a:buChar char="●"/>
            </a:pP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Hard Disk: 150Gb Solid State Drive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317500">
              <a:lnSpc>
                <a:spcPct val="150000"/>
              </a:lnSpc>
              <a:buClr>
                <a:schemeClr val="accent1"/>
              </a:buClr>
              <a:buSzPts val="1400"/>
              <a:buFont typeface="Montserrat"/>
              <a:buChar char="●"/>
            </a:pP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RAM: 8Gb recommended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317500">
              <a:lnSpc>
                <a:spcPct val="150000"/>
              </a:lnSpc>
              <a:buClr>
                <a:schemeClr val="accent1"/>
              </a:buClr>
              <a:buSzPts val="1400"/>
              <a:buFont typeface="Montserrat"/>
              <a:buChar char="●"/>
            </a:pP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Monitor: 15 VGA Colour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317500">
              <a:lnSpc>
                <a:spcPct val="150000"/>
              </a:lnSpc>
              <a:buClr>
                <a:schemeClr val="accent1"/>
              </a:buClr>
              <a:buSzPts val="1400"/>
              <a:buFont typeface="Montserrat"/>
              <a:buChar char="●"/>
            </a:pP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GPU: Nvidia GT 630M 1Gb VRAM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39700">
              <a:lnSpc>
                <a:spcPct val="150000"/>
              </a:lnSpc>
              <a:buClr>
                <a:schemeClr val="accent1"/>
              </a:buClr>
              <a:buSzPts val="1400"/>
            </a:pP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requirements: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317500">
              <a:lnSpc>
                <a:spcPct val="150000"/>
              </a:lnSpc>
              <a:buClr>
                <a:schemeClr val="accent1"/>
              </a:buClr>
              <a:buSzPts val="1400"/>
              <a:buFont typeface="Montserrat"/>
              <a:buChar char="●"/>
            </a:pP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O/S: 	Windows 7 and above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317500">
              <a:lnSpc>
                <a:spcPct val="150000"/>
              </a:lnSpc>
              <a:buClr>
                <a:schemeClr val="accent1"/>
              </a:buClr>
              <a:buSzPts val="1400"/>
              <a:buFont typeface="Montserrat"/>
              <a:buChar char="●"/>
            </a:pP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Language: python and MATLAB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317500">
              <a:lnSpc>
                <a:spcPct val="150000"/>
              </a:lnSpc>
              <a:buClr>
                <a:schemeClr val="accent1"/>
              </a:buClr>
              <a:buSzPts val="1400"/>
              <a:buFont typeface="Montserrat"/>
              <a:buChar char="●"/>
            </a:pP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Additional packages: python scikit,  python anaconda, tensorflow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5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1013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516021"/>
              </p:ext>
            </p:extLst>
          </p:nvPr>
        </p:nvGraphicFramePr>
        <p:xfrm>
          <a:off x="441612" y="1506860"/>
          <a:ext cx="8330048" cy="1447800"/>
        </p:xfrm>
        <a:graphic>
          <a:graphicData uri="http://schemas.openxmlformats.org/drawingml/2006/table">
            <a:tbl>
              <a:tblPr firstRow="1" bandRow="1">
                <a:tableStyleId>{A779A78E-DDDF-4128-B11E-8B001FB4DA72}</a:tableStyleId>
              </a:tblPr>
              <a:tblGrid>
                <a:gridCol w="1041256">
                  <a:extLst>
                    <a:ext uri="{9D8B030D-6E8A-4147-A177-3AD203B41FA5}">
                      <a16:colId xmlns:a16="http://schemas.microsoft.com/office/drawing/2014/main" val="3780147405"/>
                    </a:ext>
                  </a:extLst>
                </a:gridCol>
                <a:gridCol w="1041256">
                  <a:extLst>
                    <a:ext uri="{9D8B030D-6E8A-4147-A177-3AD203B41FA5}">
                      <a16:colId xmlns:a16="http://schemas.microsoft.com/office/drawing/2014/main" val="2355363993"/>
                    </a:ext>
                  </a:extLst>
                </a:gridCol>
                <a:gridCol w="1041256">
                  <a:extLst>
                    <a:ext uri="{9D8B030D-6E8A-4147-A177-3AD203B41FA5}">
                      <a16:colId xmlns:a16="http://schemas.microsoft.com/office/drawing/2014/main" val="1486690658"/>
                    </a:ext>
                  </a:extLst>
                </a:gridCol>
                <a:gridCol w="1041256">
                  <a:extLst>
                    <a:ext uri="{9D8B030D-6E8A-4147-A177-3AD203B41FA5}">
                      <a16:colId xmlns:a16="http://schemas.microsoft.com/office/drawing/2014/main" val="3465973422"/>
                    </a:ext>
                  </a:extLst>
                </a:gridCol>
                <a:gridCol w="1041256">
                  <a:extLst>
                    <a:ext uri="{9D8B030D-6E8A-4147-A177-3AD203B41FA5}">
                      <a16:colId xmlns:a16="http://schemas.microsoft.com/office/drawing/2014/main" val="532058443"/>
                    </a:ext>
                  </a:extLst>
                </a:gridCol>
                <a:gridCol w="1041256">
                  <a:extLst>
                    <a:ext uri="{9D8B030D-6E8A-4147-A177-3AD203B41FA5}">
                      <a16:colId xmlns:a16="http://schemas.microsoft.com/office/drawing/2014/main" val="967268837"/>
                    </a:ext>
                  </a:extLst>
                </a:gridCol>
                <a:gridCol w="1041256">
                  <a:extLst>
                    <a:ext uri="{9D8B030D-6E8A-4147-A177-3AD203B41FA5}">
                      <a16:colId xmlns:a16="http://schemas.microsoft.com/office/drawing/2014/main" val="3033128924"/>
                    </a:ext>
                  </a:extLst>
                </a:gridCol>
                <a:gridCol w="1041256">
                  <a:extLst>
                    <a:ext uri="{9D8B030D-6E8A-4147-A177-3AD203B41FA5}">
                      <a16:colId xmlns:a16="http://schemas.microsoft.com/office/drawing/2014/main" val="3558858868"/>
                    </a:ext>
                  </a:extLst>
                </a:gridCol>
              </a:tblGrid>
              <a:tr h="8512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  <a:latin typeface="Montserrat" panose="020B0604020202020204" charset="0"/>
                        </a:rPr>
                        <a:t>Software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  <a:latin typeface="Montserrat" panose="020B0604020202020204" charset="0"/>
                        </a:rPr>
                        <a:t>Project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42900" rtl="0" eaLnBrk="1" latinLnBrk="0" hangingPunct="1"/>
                      <a:r>
                        <a:rPr lang="en-US" sz="1400" b="0" i="0" kern="1200" dirty="0">
                          <a:solidFill>
                            <a:sysClr val="windowText" lastClr="000000"/>
                          </a:solidFill>
                          <a:latin typeface="Montserrat" panose="020B0604020202020204" charset="0"/>
                          <a:cs typeface="Arial"/>
                        </a:rPr>
                        <a:t>A</a:t>
                      </a:r>
                    </a:p>
                    <a:p>
                      <a:pPr marL="0" algn="ctr" defTabSz="342900" rtl="0" eaLnBrk="1" latinLnBrk="0" hangingPunct="1"/>
                      <a:r>
                        <a:rPr lang="en-US" sz="1400" b="0" i="0" kern="1200" dirty="0">
                          <a:solidFill>
                            <a:sysClr val="windowText" lastClr="000000"/>
                          </a:solidFill>
                          <a:latin typeface="Montserrat" panose="020B0604020202020204" charset="0"/>
                          <a:cs typeface="Arial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ysClr val="windowText" lastClr="000000"/>
                          </a:solidFill>
                          <a:latin typeface="Montserrat" panose="020B0604020202020204" charset="0"/>
                        </a:rPr>
                        <a:t>B</a:t>
                      </a:r>
                    </a:p>
                    <a:p>
                      <a:pPr algn="ctr"/>
                      <a:r>
                        <a:rPr lang="en-US" sz="1400" b="0" i="0" dirty="0">
                          <a:solidFill>
                            <a:sysClr val="windowText" lastClr="000000"/>
                          </a:solidFill>
                          <a:latin typeface="Montserrat" panose="020B0604020202020204" charset="0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42900" rtl="0" eaLnBrk="1" latinLnBrk="0" hangingPunct="1"/>
                      <a:r>
                        <a:rPr lang="en-US" sz="1400" b="0" i="0" kern="1200" dirty="0">
                          <a:solidFill>
                            <a:sysClr val="windowText" lastClr="000000"/>
                          </a:solidFill>
                          <a:latin typeface="Montserrat" panose="020B0604020202020204" charset="0"/>
                          <a:cs typeface="Arial"/>
                        </a:rPr>
                        <a:t>C</a:t>
                      </a:r>
                    </a:p>
                    <a:p>
                      <a:pPr marL="0" algn="ctr" defTabSz="342900" rtl="0" eaLnBrk="1" latinLnBrk="0" hangingPunct="1"/>
                      <a:r>
                        <a:rPr lang="en-US" sz="1400" b="0" i="0" kern="1200" dirty="0">
                          <a:solidFill>
                            <a:sysClr val="windowText" lastClr="000000"/>
                          </a:solidFill>
                          <a:latin typeface="Montserrat" panose="020B0604020202020204" charset="0"/>
                          <a:cs typeface="Arial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42900" rtl="0" eaLnBrk="1" latinLnBrk="0" hangingPunct="1"/>
                      <a:r>
                        <a:rPr lang="en-US" sz="1400" b="0" i="0" kern="1200" dirty="0">
                          <a:solidFill>
                            <a:sysClr val="windowText" lastClr="000000"/>
                          </a:solidFill>
                          <a:latin typeface="Montserrat" panose="020B0604020202020204" charset="0"/>
                          <a:cs typeface="Arial"/>
                        </a:rPr>
                        <a:t>D</a:t>
                      </a:r>
                    </a:p>
                    <a:p>
                      <a:pPr marL="0" algn="ctr" defTabSz="342900" rtl="0" eaLnBrk="1" latinLnBrk="0" hangingPunct="1"/>
                      <a:r>
                        <a:rPr lang="en-US" sz="1400" b="0" i="0" kern="1200" dirty="0">
                          <a:solidFill>
                            <a:sysClr val="windowText" lastClr="000000"/>
                          </a:solidFill>
                          <a:latin typeface="Montserrat" panose="020B0604020202020204" charset="0"/>
                          <a:cs typeface="Arial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42900" rtl="0" eaLnBrk="1" latinLnBrk="0" hangingPunct="1"/>
                      <a:r>
                        <a:rPr lang="en-US" sz="1400" b="0" i="0" kern="1200" dirty="0">
                          <a:solidFill>
                            <a:sysClr val="windowText" lastClr="000000"/>
                          </a:solidFill>
                          <a:latin typeface="Montserrat" panose="020B0604020202020204" charset="0"/>
                          <a:cs typeface="Arial"/>
                        </a:rPr>
                        <a:t>Effort</a:t>
                      </a:r>
                    </a:p>
                    <a:p>
                      <a:pPr marL="0" algn="ctr" defTabSz="342900" rtl="0" eaLnBrk="1" latinLnBrk="0" hangingPunct="1"/>
                      <a:r>
                        <a:rPr lang="en-US" sz="1400" b="0" i="0" kern="1200" dirty="0">
                          <a:solidFill>
                            <a:sysClr val="windowText" lastClr="000000"/>
                          </a:solidFill>
                          <a:latin typeface="Montserrat" panose="020B0604020202020204" charset="0"/>
                          <a:cs typeface="Arial"/>
                        </a:rPr>
                        <a:t>(in person/month)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42900" rtl="0" eaLnBrk="1" latinLnBrk="0" hangingPunct="1"/>
                      <a:r>
                        <a:rPr lang="en-US" sz="1400" b="0" i="0" kern="1200" dirty="0">
                          <a:solidFill>
                            <a:sysClr val="windowText" lastClr="000000"/>
                          </a:solidFill>
                          <a:latin typeface="Montserrat" panose="020B0604020202020204" charset="0"/>
                          <a:cs typeface="Arial"/>
                        </a:rPr>
                        <a:t>Duration</a:t>
                      </a:r>
                    </a:p>
                    <a:p>
                      <a:pPr marL="0" algn="ctr" defTabSz="342900" rtl="0" eaLnBrk="1" latinLnBrk="0" hangingPunct="1"/>
                      <a:r>
                        <a:rPr lang="en-US" sz="1400" b="0" i="0" kern="1200" dirty="0">
                          <a:solidFill>
                            <a:sysClr val="windowText" lastClr="000000"/>
                          </a:solidFill>
                          <a:latin typeface="Montserrat" panose="020B0604020202020204" charset="0"/>
                          <a:cs typeface="Arial"/>
                        </a:rPr>
                        <a:t>(in months)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42900" rtl="0" eaLnBrk="1" latinLnBrk="0" hangingPunct="1"/>
                      <a:r>
                        <a:rPr lang="en-US" sz="1400" b="0" i="0" kern="1200" dirty="0">
                          <a:solidFill>
                            <a:sysClr val="windowText" lastClr="000000"/>
                          </a:solidFill>
                          <a:latin typeface="Montserrat" panose="020B0604020202020204" charset="0"/>
                          <a:cs typeface="Arial"/>
                        </a:rPr>
                        <a:t>Staffing</a:t>
                      </a:r>
                    </a:p>
                    <a:p>
                      <a:pPr marL="0" algn="ctr" defTabSz="342900" rtl="0" eaLnBrk="1" latinLnBrk="0" hangingPunct="1"/>
                      <a:r>
                        <a:rPr lang="en-US" sz="1400" b="0" i="0" kern="1200" dirty="0">
                          <a:solidFill>
                            <a:sysClr val="windowText" lastClr="000000"/>
                          </a:solidFill>
                          <a:latin typeface="Montserrat" panose="020B0604020202020204" charset="0"/>
                          <a:cs typeface="Arial"/>
                        </a:rPr>
                        <a:t>(recommended)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467823"/>
                  </a:ext>
                </a:extLst>
              </a:tr>
              <a:tr h="4530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Montserrat" panose="020B0604020202020204" charset="0"/>
                        </a:rPr>
                        <a:t>Semi-detached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Montserrat" panose="020B06040202020202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Montserrat" panose="020B0604020202020204" charset="0"/>
                        </a:rPr>
                        <a:t>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Montserrat" panose="020B0604020202020204" charset="0"/>
                        </a:rPr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Montserrat" panose="020B0604020202020204" charset="0"/>
                        </a:rPr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42900" rtl="0" eaLnBrk="1" latinLnBrk="0" hangingPunct="1"/>
                      <a:r>
                        <a:rPr lang="en-US" sz="1350" b="0" i="0" kern="1200" dirty="0">
                          <a:solidFill>
                            <a:sysClr val="windowText" lastClr="000000"/>
                          </a:solidFill>
                          <a:latin typeface="Montserrat" panose="020B0604020202020204" charset="0"/>
                          <a:cs typeface="Arial"/>
                        </a:rPr>
                        <a:t>26.523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42900" rtl="0" eaLnBrk="1" latinLnBrk="0" hangingPunct="1"/>
                      <a:r>
                        <a:rPr lang="en-US" sz="1350" b="0" i="0" kern="1200" dirty="0">
                          <a:solidFill>
                            <a:sysClr val="windowText" lastClr="000000"/>
                          </a:solidFill>
                          <a:latin typeface="Montserrat" panose="020B0604020202020204" charset="0"/>
                          <a:cs typeface="Arial"/>
                        </a:rPr>
                        <a:t>7.87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42900" rtl="0" eaLnBrk="1" latinLnBrk="0" hangingPunct="1"/>
                      <a:r>
                        <a:rPr lang="en-US" sz="1350" b="0" i="0" kern="1200" dirty="0">
                          <a:solidFill>
                            <a:sysClr val="windowText" lastClr="000000"/>
                          </a:solidFill>
                          <a:latin typeface="Montserrat" panose="020B0604020202020204" charset="0"/>
                          <a:cs typeface="Arial"/>
                        </a:rPr>
                        <a:t>3.36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6906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97552" y="493987"/>
            <a:ext cx="6232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Basic COCOMO Estimation: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A0466E-33A3-49D3-8FB0-7ECF50E77775}"/>
              </a:ext>
            </a:extLst>
          </p:cNvPr>
          <p:cNvSpPr txBox="1"/>
          <p:nvPr/>
        </p:nvSpPr>
        <p:spPr>
          <a:xfrm>
            <a:off x="755073" y="3719945"/>
            <a:ext cx="77031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Montserrat" panose="020B0604020202020204" charset="0"/>
              </a:rPr>
              <a:t>Effort </a:t>
            </a:r>
            <a:r>
              <a:rPr lang="en-US" sz="1600" dirty="0">
                <a:latin typeface="Montserrat" panose="020B0604020202020204" charset="0"/>
              </a:rPr>
              <a:t>=a*</a:t>
            </a:r>
            <a:r>
              <a:rPr lang="en-US" sz="1600" dirty="0" err="1">
                <a:latin typeface="Montserrat" panose="020B0604020202020204" charset="0"/>
              </a:rPr>
              <a:t>KLOC</a:t>
            </a:r>
            <a:r>
              <a:rPr lang="en-US" sz="1600" baseline="30000" dirty="0" err="1">
                <a:latin typeface="Montserrat" panose="020B0604020202020204" charset="0"/>
              </a:rPr>
              <a:t>b</a:t>
            </a:r>
            <a:r>
              <a:rPr lang="en-US" sz="1600" dirty="0">
                <a:latin typeface="Montserrat" panose="020B0604020202020204" charset="0"/>
              </a:rPr>
              <a:t>, in person/months, with KLOC = lines of code, (in the thousands), and</a:t>
            </a:r>
          </a:p>
          <a:p>
            <a:r>
              <a:rPr lang="en-US" sz="1600" b="1" dirty="0">
                <a:latin typeface="Montserrat" panose="020B0604020202020204" charset="0"/>
              </a:rPr>
              <a:t>Duration </a:t>
            </a:r>
            <a:r>
              <a:rPr lang="en-US" sz="1600" dirty="0">
                <a:latin typeface="Montserrat" panose="020B0604020202020204" charset="0"/>
              </a:rPr>
              <a:t>=c*</a:t>
            </a:r>
            <a:r>
              <a:rPr lang="en-US" sz="1600" dirty="0" err="1">
                <a:latin typeface="Montserrat" panose="020B0604020202020204" charset="0"/>
              </a:rPr>
              <a:t>effort</a:t>
            </a:r>
            <a:r>
              <a:rPr lang="en-US" sz="1600" baseline="30000" dirty="0" err="1">
                <a:latin typeface="Montserrat" panose="020B0604020202020204" charset="0"/>
              </a:rPr>
              <a:t>d</a:t>
            </a:r>
            <a:r>
              <a:rPr lang="en-US" sz="1600" dirty="0">
                <a:latin typeface="Montserrat" panose="020B0604020202020204" charset="0"/>
              </a:rPr>
              <a:t>, finally:</a:t>
            </a:r>
          </a:p>
          <a:p>
            <a:r>
              <a:rPr lang="en-US" sz="1600" b="1" dirty="0">
                <a:latin typeface="Montserrat" panose="020B0604020202020204" charset="0"/>
              </a:rPr>
              <a:t>Staffing </a:t>
            </a:r>
            <a:r>
              <a:rPr lang="en-US" sz="1600" dirty="0">
                <a:latin typeface="Montserrat" panose="020B0604020202020204" charset="0"/>
              </a:rPr>
              <a:t>=effort/duration</a:t>
            </a:r>
          </a:p>
        </p:txBody>
      </p:sp>
    </p:spTree>
    <p:extLst>
      <p:ext uri="{BB962C8B-B14F-4D97-AF65-F5344CB8AC3E}">
        <p14:creationId xmlns:p14="http://schemas.microsoft.com/office/powerpoint/2010/main" val="2813339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7C8E-C224-4355-97A2-BE39E4F0C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718" y="2114700"/>
            <a:ext cx="7038900" cy="9141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2960577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D029F38-2137-423E-BF6F-CA32B44EA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636" y="470347"/>
            <a:ext cx="7038900" cy="9141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System Design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372262-66D7-48D1-A38D-70AC68F46C11}"/>
              </a:ext>
            </a:extLst>
          </p:cNvPr>
          <p:cNvSpPr/>
          <p:nvPr/>
        </p:nvSpPr>
        <p:spPr>
          <a:xfrm>
            <a:off x="415636" y="1731818"/>
            <a:ext cx="1752600" cy="969818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Collection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949F5C-BF34-4372-A30A-A2225B5F13FD}"/>
              </a:ext>
            </a:extLst>
          </p:cNvPr>
          <p:cNvSpPr/>
          <p:nvPr/>
        </p:nvSpPr>
        <p:spPr>
          <a:xfrm>
            <a:off x="2549236" y="1731818"/>
            <a:ext cx="1752600" cy="969818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Filtering and Cleaning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CF7FDB-49AC-47CD-9EC9-C2CB2ED9DD75}"/>
              </a:ext>
            </a:extLst>
          </p:cNvPr>
          <p:cNvSpPr/>
          <p:nvPr/>
        </p:nvSpPr>
        <p:spPr>
          <a:xfrm>
            <a:off x="4682836" y="1731818"/>
            <a:ext cx="1752600" cy="969818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selection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F73F89-E91A-46AE-9881-CA76CC9D8676}"/>
              </a:ext>
            </a:extLst>
          </p:cNvPr>
          <p:cNvSpPr/>
          <p:nvPr/>
        </p:nvSpPr>
        <p:spPr>
          <a:xfrm>
            <a:off x="6816436" y="1731818"/>
            <a:ext cx="1752600" cy="9698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Model Implementation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909392-0E2D-4D5D-A14F-B47094E411C1}"/>
              </a:ext>
            </a:extLst>
          </p:cNvPr>
          <p:cNvSpPr/>
          <p:nvPr/>
        </p:nvSpPr>
        <p:spPr>
          <a:xfrm>
            <a:off x="1219200" y="3348684"/>
            <a:ext cx="1752600" cy="969818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784B40-CBB3-4C1C-9064-A11E4F42F2A2}"/>
              </a:ext>
            </a:extLst>
          </p:cNvPr>
          <p:cNvSpPr/>
          <p:nvPr/>
        </p:nvSpPr>
        <p:spPr>
          <a:xfrm>
            <a:off x="3602181" y="3334829"/>
            <a:ext cx="1752600" cy="969818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trained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4AB9B6-7E2F-41FE-9088-1F9A8F8AA988}"/>
              </a:ext>
            </a:extLst>
          </p:cNvPr>
          <p:cNvSpPr/>
          <p:nvPr/>
        </p:nvSpPr>
        <p:spPr>
          <a:xfrm>
            <a:off x="5985162" y="3348684"/>
            <a:ext cx="1752600" cy="969818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application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F348B50-AF6C-4167-8354-96169F9B8AB5}"/>
              </a:ext>
            </a:extLst>
          </p:cNvPr>
          <p:cNvSpPr/>
          <p:nvPr/>
        </p:nvSpPr>
        <p:spPr>
          <a:xfrm>
            <a:off x="2168236" y="2085109"/>
            <a:ext cx="381000" cy="270164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7D557BF-72D5-49B9-9567-95EFE0F46A19}"/>
              </a:ext>
            </a:extLst>
          </p:cNvPr>
          <p:cNvSpPr/>
          <p:nvPr/>
        </p:nvSpPr>
        <p:spPr>
          <a:xfrm>
            <a:off x="4301427" y="2099759"/>
            <a:ext cx="381000" cy="270164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B7F0BE4-12F6-4B56-A026-A809DA0CA9A9}"/>
              </a:ext>
            </a:extLst>
          </p:cNvPr>
          <p:cNvSpPr/>
          <p:nvPr/>
        </p:nvSpPr>
        <p:spPr>
          <a:xfrm>
            <a:off x="6435436" y="2099759"/>
            <a:ext cx="381000" cy="270164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EA7B00E-5FC3-4D09-A03C-C1968CD01675}"/>
              </a:ext>
            </a:extLst>
          </p:cNvPr>
          <p:cNvSpPr/>
          <p:nvPr/>
        </p:nvSpPr>
        <p:spPr>
          <a:xfrm>
            <a:off x="2970167" y="3666542"/>
            <a:ext cx="632013" cy="333755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15311B2-F23B-4044-85B7-8DAD44576511}"/>
              </a:ext>
            </a:extLst>
          </p:cNvPr>
          <p:cNvSpPr/>
          <p:nvPr/>
        </p:nvSpPr>
        <p:spPr>
          <a:xfrm>
            <a:off x="5353147" y="3680397"/>
            <a:ext cx="632013" cy="333755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B069302-CA05-4C5E-A3FA-2ABF6C2C36DC}"/>
              </a:ext>
            </a:extLst>
          </p:cNvPr>
          <p:cNvSpPr/>
          <p:nvPr/>
        </p:nvSpPr>
        <p:spPr>
          <a:xfrm>
            <a:off x="1889439" y="2978727"/>
            <a:ext cx="209550" cy="363029"/>
          </a:xfrm>
          <a:prstGeom prst="downArrow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01595E-C79A-4B9A-9128-31A6BE27BF17}"/>
              </a:ext>
            </a:extLst>
          </p:cNvPr>
          <p:cNvSpPr/>
          <p:nvPr/>
        </p:nvSpPr>
        <p:spPr>
          <a:xfrm>
            <a:off x="1936750" y="2882900"/>
            <a:ext cx="6102350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58D750-55A2-4CA1-BC4D-5B96B4EC8084}"/>
              </a:ext>
            </a:extLst>
          </p:cNvPr>
          <p:cNvSpPr/>
          <p:nvPr/>
        </p:nvSpPr>
        <p:spPr>
          <a:xfrm>
            <a:off x="7935132" y="2701636"/>
            <a:ext cx="107067" cy="1812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707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214C6F8C-5F66-438C-A066-11D5BE62E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361" y="483014"/>
            <a:ext cx="7038900" cy="9141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Dataflow diagram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298D87-C363-412F-B5CF-CE896CCF6AFF}"/>
              </a:ext>
            </a:extLst>
          </p:cNvPr>
          <p:cNvSpPr/>
          <p:nvPr/>
        </p:nvSpPr>
        <p:spPr>
          <a:xfrm>
            <a:off x="762711" y="2423604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Raw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0DF9B6-4594-4EE4-B4D4-84968EF7D6F9}"/>
              </a:ext>
            </a:extLst>
          </p:cNvPr>
          <p:cNvSpPr/>
          <p:nvPr/>
        </p:nvSpPr>
        <p:spPr>
          <a:xfrm>
            <a:off x="2383071" y="2420322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Pre-Processing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672B91-77A9-45E9-B072-5A68E713B35B}"/>
              </a:ext>
            </a:extLst>
          </p:cNvPr>
          <p:cNvSpPr/>
          <p:nvPr/>
        </p:nvSpPr>
        <p:spPr>
          <a:xfrm>
            <a:off x="3973941" y="2420322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Learning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376871-6263-4AF9-ADF1-3D160CF5AE98}"/>
              </a:ext>
            </a:extLst>
          </p:cNvPr>
          <p:cNvSpPr/>
          <p:nvPr/>
        </p:nvSpPr>
        <p:spPr>
          <a:xfrm>
            <a:off x="5605845" y="2422245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Evaluation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177BC8-3DF9-45C4-B8AA-CEFEFBCAF0B3}"/>
              </a:ext>
            </a:extLst>
          </p:cNvPr>
          <p:cNvSpPr/>
          <p:nvPr/>
        </p:nvSpPr>
        <p:spPr>
          <a:xfrm>
            <a:off x="7214481" y="2422245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Prediction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583BDE7-E95F-4F9E-8EC5-76C0ECB39085}"/>
              </a:ext>
            </a:extLst>
          </p:cNvPr>
          <p:cNvSpPr/>
          <p:nvPr/>
        </p:nvSpPr>
        <p:spPr>
          <a:xfrm>
            <a:off x="2050491" y="2662311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BF5F708-8BD3-4F89-B51E-65B4E6C0699E}"/>
              </a:ext>
            </a:extLst>
          </p:cNvPr>
          <p:cNvSpPr/>
          <p:nvPr/>
        </p:nvSpPr>
        <p:spPr>
          <a:xfrm>
            <a:off x="3642662" y="2662311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4FEEC44-AE45-49E3-923B-48106333A6D8}"/>
              </a:ext>
            </a:extLst>
          </p:cNvPr>
          <p:cNvSpPr/>
          <p:nvPr/>
        </p:nvSpPr>
        <p:spPr>
          <a:xfrm>
            <a:off x="5246158" y="2664006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BE9802E-286E-4DDA-BD61-B2477CFDE05C}"/>
              </a:ext>
            </a:extLst>
          </p:cNvPr>
          <p:cNvSpPr/>
          <p:nvPr/>
        </p:nvSpPr>
        <p:spPr>
          <a:xfrm>
            <a:off x="6884091" y="2681289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2B3D18-2DCE-4ABC-BF90-B5732C978DD8}"/>
              </a:ext>
            </a:extLst>
          </p:cNvPr>
          <p:cNvSpPr txBox="1"/>
          <p:nvPr/>
        </p:nvSpPr>
        <p:spPr>
          <a:xfrm>
            <a:off x="692372" y="172569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LEVEL-0</a:t>
            </a:r>
          </a:p>
        </p:txBody>
      </p:sp>
    </p:spTree>
    <p:extLst>
      <p:ext uri="{BB962C8B-B14F-4D97-AF65-F5344CB8AC3E}">
        <p14:creationId xmlns:p14="http://schemas.microsoft.com/office/powerpoint/2010/main" val="1218617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27CCD6-122E-4076-BA2E-38411C83E921}"/>
              </a:ext>
            </a:extLst>
          </p:cNvPr>
          <p:cNvSpPr/>
          <p:nvPr/>
        </p:nvSpPr>
        <p:spPr>
          <a:xfrm>
            <a:off x="626368" y="721705"/>
            <a:ext cx="1287780" cy="481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Raw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2A774-9D05-4367-ADDE-488FD9CF835C}"/>
              </a:ext>
            </a:extLst>
          </p:cNvPr>
          <p:cNvSpPr/>
          <p:nvPr/>
        </p:nvSpPr>
        <p:spPr>
          <a:xfrm>
            <a:off x="2383071" y="718423"/>
            <a:ext cx="1287780" cy="481419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50000"/>
                  </a:schemeClr>
                </a:solidFill>
              </a:rPr>
              <a:t>Pre-Processing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18C22B-A5E6-47E9-8D2F-0E92053335A8}"/>
              </a:ext>
            </a:extLst>
          </p:cNvPr>
          <p:cNvSpPr/>
          <p:nvPr/>
        </p:nvSpPr>
        <p:spPr>
          <a:xfrm>
            <a:off x="4254469" y="718422"/>
            <a:ext cx="1287780" cy="481420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50000"/>
                  </a:schemeClr>
                </a:solidFill>
              </a:rPr>
              <a:t>Learning</a:t>
            </a:r>
            <a:endParaRPr lang="en-US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DE0CEE-FF30-4FC3-9544-8BFBD46CBA8B}"/>
              </a:ext>
            </a:extLst>
          </p:cNvPr>
          <p:cNvSpPr/>
          <p:nvPr/>
        </p:nvSpPr>
        <p:spPr>
          <a:xfrm>
            <a:off x="6011301" y="718422"/>
            <a:ext cx="1287780" cy="48334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Evaluation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18BF78-42CD-4845-A0F6-A4FDD68A8C8B}"/>
              </a:ext>
            </a:extLst>
          </p:cNvPr>
          <p:cNvSpPr/>
          <p:nvPr/>
        </p:nvSpPr>
        <p:spPr>
          <a:xfrm>
            <a:off x="7619937" y="718422"/>
            <a:ext cx="1287780" cy="4833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Prediction</a:t>
            </a:r>
            <a:endParaRPr lang="en-US" sz="14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5887B30-200A-4CCA-87A2-5D253A696644}"/>
              </a:ext>
            </a:extLst>
          </p:cNvPr>
          <p:cNvSpPr/>
          <p:nvPr/>
        </p:nvSpPr>
        <p:spPr>
          <a:xfrm>
            <a:off x="1914219" y="844700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A414E5C-41A5-4A4C-97D0-7D1E46A19218}"/>
              </a:ext>
            </a:extLst>
          </p:cNvPr>
          <p:cNvSpPr/>
          <p:nvPr/>
        </p:nvSpPr>
        <p:spPr>
          <a:xfrm>
            <a:off x="3788135" y="844700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4D5FE7A-12F4-4FDC-BD8D-534C99693F65}"/>
              </a:ext>
            </a:extLst>
          </p:cNvPr>
          <p:cNvSpPr/>
          <p:nvPr/>
        </p:nvSpPr>
        <p:spPr>
          <a:xfrm>
            <a:off x="5675475" y="846392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B1202B6-7680-4159-BFB5-B540F6823CDF}"/>
              </a:ext>
            </a:extLst>
          </p:cNvPr>
          <p:cNvSpPr/>
          <p:nvPr/>
        </p:nvSpPr>
        <p:spPr>
          <a:xfrm>
            <a:off x="7289547" y="822114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E0B5DC-30C0-4E8E-8D14-35DF698C3463}"/>
              </a:ext>
            </a:extLst>
          </p:cNvPr>
          <p:cNvSpPr txBox="1"/>
          <p:nvPr/>
        </p:nvSpPr>
        <p:spPr>
          <a:xfrm>
            <a:off x="697271" y="121344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LEVEL-1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528B2B-2C61-4C91-B83F-E156A1FDE46E}"/>
              </a:ext>
            </a:extLst>
          </p:cNvPr>
          <p:cNvSpPr/>
          <p:nvPr/>
        </p:nvSpPr>
        <p:spPr>
          <a:xfrm>
            <a:off x="2383071" y="1396133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Extraction and Scaling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901E98-B13F-491D-9A69-F66FA11A537B}"/>
              </a:ext>
            </a:extLst>
          </p:cNvPr>
          <p:cNvSpPr/>
          <p:nvPr/>
        </p:nvSpPr>
        <p:spPr>
          <a:xfrm>
            <a:off x="2377628" y="2278952"/>
            <a:ext cx="1287780" cy="1373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</a:t>
            </a:r>
            <a:r>
              <a:rPr lang="en-US" sz="1400" dirty="0"/>
              <a:t> </a:t>
            </a:r>
            <a:r>
              <a:rPr lang="en-US" sz="1200" dirty="0"/>
              <a:t>Selection </a:t>
            </a:r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77DFC7-37D0-4F8D-B682-DC5B4DE8308C}"/>
              </a:ext>
            </a:extLst>
          </p:cNvPr>
          <p:cNvSpPr/>
          <p:nvPr/>
        </p:nvSpPr>
        <p:spPr>
          <a:xfrm>
            <a:off x="2383071" y="3834331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Sampling and </a:t>
            </a:r>
          </a:p>
          <a:p>
            <a:pPr algn="ctr"/>
            <a:r>
              <a:rPr lang="en-US" sz="1200" dirty="0"/>
              <a:t>Training Dataset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87C811-C6BD-48E2-8905-041B2D0DD0C8}"/>
              </a:ext>
            </a:extLst>
          </p:cNvPr>
          <p:cNvSpPr/>
          <p:nvPr/>
        </p:nvSpPr>
        <p:spPr>
          <a:xfrm>
            <a:off x="2250375" y="490676"/>
            <a:ext cx="1538734" cy="4226797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88D0C-2C71-4D09-B62B-15115B368C9C}"/>
              </a:ext>
            </a:extLst>
          </p:cNvPr>
          <p:cNvSpPr/>
          <p:nvPr/>
        </p:nvSpPr>
        <p:spPr>
          <a:xfrm>
            <a:off x="4130838" y="503370"/>
            <a:ext cx="1538734" cy="260428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5AE78F-B24A-49C8-A604-42CF975CC4DE}"/>
              </a:ext>
            </a:extLst>
          </p:cNvPr>
          <p:cNvSpPr/>
          <p:nvPr/>
        </p:nvSpPr>
        <p:spPr>
          <a:xfrm>
            <a:off x="4254469" y="1380882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Selection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0F9403-FBD9-43A6-BE4F-D38345C6AB16}"/>
              </a:ext>
            </a:extLst>
          </p:cNvPr>
          <p:cNvSpPr/>
          <p:nvPr/>
        </p:nvSpPr>
        <p:spPr>
          <a:xfrm>
            <a:off x="4254469" y="2252302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Learnt Model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68004280-707F-4847-BF61-193169950044}"/>
              </a:ext>
            </a:extLst>
          </p:cNvPr>
          <p:cNvSpPr/>
          <p:nvPr/>
        </p:nvSpPr>
        <p:spPr>
          <a:xfrm>
            <a:off x="2923308" y="1221627"/>
            <a:ext cx="159327" cy="1763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46233CB4-ACB9-46F7-9C41-610ED27937C3}"/>
              </a:ext>
            </a:extLst>
          </p:cNvPr>
          <p:cNvSpPr/>
          <p:nvPr/>
        </p:nvSpPr>
        <p:spPr>
          <a:xfrm>
            <a:off x="2923307" y="2097173"/>
            <a:ext cx="159327" cy="1763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367E69D9-5C83-47D4-96BF-DBF0D495497A}"/>
              </a:ext>
            </a:extLst>
          </p:cNvPr>
          <p:cNvSpPr/>
          <p:nvPr/>
        </p:nvSpPr>
        <p:spPr>
          <a:xfrm>
            <a:off x="2947297" y="3644076"/>
            <a:ext cx="159327" cy="1763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A2E6DC93-F9AF-4D43-91F1-5ACDC05533EA}"/>
              </a:ext>
            </a:extLst>
          </p:cNvPr>
          <p:cNvSpPr/>
          <p:nvPr/>
        </p:nvSpPr>
        <p:spPr>
          <a:xfrm>
            <a:off x="4817411" y="2078442"/>
            <a:ext cx="159327" cy="1763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42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27CCD6-122E-4076-BA2E-38411C83E921}"/>
              </a:ext>
            </a:extLst>
          </p:cNvPr>
          <p:cNvSpPr/>
          <p:nvPr/>
        </p:nvSpPr>
        <p:spPr>
          <a:xfrm>
            <a:off x="360463" y="707404"/>
            <a:ext cx="1287780" cy="481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Raw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2A774-9D05-4367-ADDE-488FD9CF835C}"/>
              </a:ext>
            </a:extLst>
          </p:cNvPr>
          <p:cNvSpPr/>
          <p:nvPr/>
        </p:nvSpPr>
        <p:spPr>
          <a:xfrm>
            <a:off x="1330045" y="2187003"/>
            <a:ext cx="1410353" cy="48141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50000"/>
                  </a:schemeClr>
                </a:solidFill>
              </a:rPr>
              <a:t>Pre-Processing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18C22B-A5E6-47E9-8D2F-0E92053335A8}"/>
              </a:ext>
            </a:extLst>
          </p:cNvPr>
          <p:cNvSpPr/>
          <p:nvPr/>
        </p:nvSpPr>
        <p:spPr>
          <a:xfrm>
            <a:off x="3324016" y="2187002"/>
            <a:ext cx="1287780" cy="481420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50000"/>
                  </a:schemeClr>
                </a:solidFill>
              </a:rPr>
              <a:t>Learning</a:t>
            </a:r>
            <a:endParaRPr lang="en-US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DE0CEE-FF30-4FC3-9544-8BFBD46CBA8B}"/>
              </a:ext>
            </a:extLst>
          </p:cNvPr>
          <p:cNvSpPr/>
          <p:nvPr/>
        </p:nvSpPr>
        <p:spPr>
          <a:xfrm>
            <a:off x="5197420" y="2201744"/>
            <a:ext cx="1287780" cy="483343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50000"/>
                  </a:schemeClr>
                </a:solidFill>
              </a:rPr>
              <a:t>Evaluation</a:t>
            </a:r>
            <a:endParaRPr lang="en-US" sz="1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18BF78-42CD-4845-A0F6-A4FDD68A8C8B}"/>
              </a:ext>
            </a:extLst>
          </p:cNvPr>
          <p:cNvSpPr/>
          <p:nvPr/>
        </p:nvSpPr>
        <p:spPr>
          <a:xfrm>
            <a:off x="7075255" y="2185078"/>
            <a:ext cx="1287780" cy="483344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50000"/>
                  </a:schemeClr>
                </a:solidFill>
              </a:rPr>
              <a:t>Prediction</a:t>
            </a:r>
            <a:endParaRPr lang="en-US" sz="1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5887B30-200A-4CCA-87A2-5D253A696644}"/>
              </a:ext>
            </a:extLst>
          </p:cNvPr>
          <p:cNvSpPr/>
          <p:nvPr/>
        </p:nvSpPr>
        <p:spPr>
          <a:xfrm>
            <a:off x="1062164" y="2320208"/>
            <a:ext cx="257758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A414E5C-41A5-4A4C-97D0-7D1E46A19218}"/>
              </a:ext>
            </a:extLst>
          </p:cNvPr>
          <p:cNvSpPr/>
          <p:nvPr/>
        </p:nvSpPr>
        <p:spPr>
          <a:xfrm>
            <a:off x="2740398" y="2313280"/>
            <a:ext cx="449864" cy="25847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4D5FE7A-12F4-4FDC-BD8D-534C99693F65}"/>
              </a:ext>
            </a:extLst>
          </p:cNvPr>
          <p:cNvSpPr/>
          <p:nvPr/>
        </p:nvSpPr>
        <p:spPr>
          <a:xfrm>
            <a:off x="4745022" y="2314972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B1202B6-7680-4159-BFB5-B540F6823CDF}"/>
              </a:ext>
            </a:extLst>
          </p:cNvPr>
          <p:cNvSpPr/>
          <p:nvPr/>
        </p:nvSpPr>
        <p:spPr>
          <a:xfrm>
            <a:off x="6608790" y="2290694"/>
            <a:ext cx="332580" cy="2057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E0B5DC-30C0-4E8E-8D14-35DF698C3463}"/>
              </a:ext>
            </a:extLst>
          </p:cNvPr>
          <p:cNvSpPr txBox="1"/>
          <p:nvPr/>
        </p:nvSpPr>
        <p:spPr>
          <a:xfrm>
            <a:off x="697271" y="121344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LEVEL-2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88D0C-2C71-4D09-B62B-15115B368C9C}"/>
              </a:ext>
            </a:extLst>
          </p:cNvPr>
          <p:cNvSpPr/>
          <p:nvPr/>
        </p:nvSpPr>
        <p:spPr>
          <a:xfrm>
            <a:off x="3200385" y="1971950"/>
            <a:ext cx="1538734" cy="1761626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5AE78F-B24A-49C8-A604-42CF975CC4DE}"/>
              </a:ext>
            </a:extLst>
          </p:cNvPr>
          <p:cNvSpPr/>
          <p:nvPr/>
        </p:nvSpPr>
        <p:spPr>
          <a:xfrm>
            <a:off x="3324016" y="2849462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Performance Metric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6C445E-EC85-4871-91CE-EC1DFB47A781}"/>
              </a:ext>
            </a:extLst>
          </p:cNvPr>
          <p:cNvSpPr/>
          <p:nvPr/>
        </p:nvSpPr>
        <p:spPr>
          <a:xfrm>
            <a:off x="5197420" y="2840069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Final Model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5B0D98-A402-43FC-933A-71A0AB78243B}"/>
              </a:ext>
            </a:extLst>
          </p:cNvPr>
          <p:cNvSpPr/>
          <p:nvPr/>
        </p:nvSpPr>
        <p:spPr>
          <a:xfrm>
            <a:off x="7082182" y="2847538"/>
            <a:ext cx="1287780" cy="701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Data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000ABE-E2F8-4D55-9027-763C5A3FDEC8}"/>
              </a:ext>
            </a:extLst>
          </p:cNvPr>
          <p:cNvSpPr/>
          <p:nvPr/>
        </p:nvSpPr>
        <p:spPr>
          <a:xfrm>
            <a:off x="5073829" y="1984644"/>
            <a:ext cx="1538734" cy="1761626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08D2D9-51C5-439B-A4E9-2FAA315D86D2}"/>
              </a:ext>
            </a:extLst>
          </p:cNvPr>
          <p:cNvSpPr/>
          <p:nvPr/>
        </p:nvSpPr>
        <p:spPr>
          <a:xfrm>
            <a:off x="6937334" y="1984644"/>
            <a:ext cx="1538734" cy="1761626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E15085-B743-4933-AE33-3F487FD14BD5}"/>
              </a:ext>
            </a:extLst>
          </p:cNvPr>
          <p:cNvSpPr/>
          <p:nvPr/>
        </p:nvSpPr>
        <p:spPr>
          <a:xfrm>
            <a:off x="978193" y="1168211"/>
            <a:ext cx="83971" cy="130761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24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27AA8-DB73-4966-87F2-D6B9CA4B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991" y="2187914"/>
            <a:ext cx="7038900" cy="9141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185665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691" y="286242"/>
            <a:ext cx="6683765" cy="6701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2400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"/>
                <a:ea typeface="Montserrat"/>
                <a:cs typeface="Montserrat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7691" y="956441"/>
            <a:ext cx="7360768" cy="3476977"/>
          </a:xfrm>
        </p:spPr>
        <p:txBody>
          <a:bodyPr>
            <a:normAutofit fontScale="92500" lnSpcReduction="10000"/>
          </a:bodyPr>
          <a:lstStyle/>
          <a:p>
            <a:pPr marL="457200" lvl="0" indent="-317500" algn="just">
              <a:lnSpc>
                <a:spcPct val="150000"/>
              </a:lnSpc>
              <a:spcBef>
                <a:spcPts val="355"/>
              </a:spcBef>
              <a:buSzPts val="1400"/>
              <a:buFont typeface="Montserrat"/>
              <a:buChar char="●"/>
            </a:pPr>
            <a:r>
              <a:rPr lang="en-US" sz="1400" dirty="0">
                <a:latin typeface="Montserrat"/>
                <a:ea typeface="Montserrat"/>
                <a:cs typeface="Montserrat"/>
                <a:sym typeface="Montserrat"/>
              </a:rPr>
              <a:t>Weather forecasting:</a:t>
            </a:r>
          </a:p>
          <a:p>
            <a:pPr marL="914400" lvl="1" indent="-317500" algn="just">
              <a:lnSpc>
                <a:spcPct val="150000"/>
              </a:lnSpc>
              <a:spcBef>
                <a:spcPts val="0"/>
              </a:spcBef>
              <a:buSzPts val="1400"/>
              <a:buFont typeface="Montserrat"/>
              <a:buChar char="○"/>
            </a:pPr>
            <a:r>
              <a:rPr lang="en-US" sz="1400" dirty="0">
                <a:latin typeface="Montserrat"/>
                <a:ea typeface="Montserrat"/>
                <a:cs typeface="Montserrat"/>
                <a:sym typeface="Montserrat"/>
              </a:rPr>
              <a:t> traditionally done by physical models of the atmosphere.</a:t>
            </a:r>
          </a:p>
          <a:p>
            <a:pPr marL="914400" lvl="1" indent="-317500" algn="just">
              <a:lnSpc>
                <a:spcPct val="150000"/>
              </a:lnSpc>
              <a:spcBef>
                <a:spcPts val="0"/>
              </a:spcBef>
              <a:buSzPts val="1400"/>
              <a:buFont typeface="Montserrat"/>
              <a:buChar char="○"/>
            </a:pPr>
            <a:r>
              <a:rPr lang="en-US" sz="1400" dirty="0">
                <a:latin typeface="Montserrat"/>
                <a:ea typeface="Montserrat"/>
                <a:cs typeface="Montserrat"/>
                <a:sym typeface="Montserrat"/>
              </a:rPr>
              <a:t>Unstable to perturbations</a:t>
            </a:r>
          </a:p>
          <a:p>
            <a:pPr marL="914400" lvl="1" indent="-317500" algn="just">
              <a:lnSpc>
                <a:spcPct val="150000"/>
              </a:lnSpc>
              <a:spcBef>
                <a:spcPts val="0"/>
              </a:spcBef>
              <a:buSzPts val="1400"/>
              <a:buFont typeface="Montserrat"/>
              <a:buChar char="○"/>
            </a:pPr>
            <a:r>
              <a:rPr lang="en-US" sz="1400" dirty="0">
                <a:latin typeface="Montserrat"/>
                <a:ea typeface="Montserrat"/>
                <a:cs typeface="Montserrat"/>
                <a:sym typeface="Montserrat"/>
              </a:rPr>
              <a:t> Inaccurate for large periods of time.</a:t>
            </a:r>
          </a:p>
          <a:p>
            <a:pPr marL="457200" lvl="0" indent="-317500" algn="just">
              <a:lnSpc>
                <a:spcPct val="150000"/>
              </a:lnSpc>
              <a:spcBef>
                <a:spcPts val="355"/>
              </a:spcBef>
              <a:buSzPts val="1400"/>
              <a:buFont typeface="Montserrat"/>
              <a:buChar char="●"/>
            </a:pPr>
            <a:r>
              <a:rPr lang="en-US" sz="1400" dirty="0">
                <a:latin typeface="Montserrat"/>
                <a:ea typeface="Montserrat"/>
                <a:cs typeface="Montserrat"/>
                <a:sym typeface="Montserrat"/>
              </a:rPr>
              <a:t>Weather is a continuous, data-intensive, multidimensional and dynamic.</a:t>
            </a:r>
          </a:p>
          <a:p>
            <a:pPr marL="457200" lvl="0" indent="-317500" algn="just">
              <a:lnSpc>
                <a:spcPct val="150000"/>
              </a:lnSpc>
              <a:spcBef>
                <a:spcPts val="355"/>
              </a:spcBef>
              <a:buSzPts val="1400"/>
              <a:buFont typeface="Montserrat"/>
              <a:buChar char="●"/>
            </a:pPr>
            <a:r>
              <a:rPr lang="en-US" sz="1400" dirty="0">
                <a:latin typeface="Montserrat"/>
                <a:ea typeface="Montserrat"/>
                <a:cs typeface="Montserrat"/>
                <a:sym typeface="Montserrat"/>
              </a:rPr>
              <a:t>These properties make weather prediction a big challenge.</a:t>
            </a:r>
          </a:p>
          <a:p>
            <a:pPr marL="457200" lvl="0" indent="-317500" algn="just">
              <a:lnSpc>
                <a:spcPct val="150000"/>
              </a:lnSpc>
              <a:spcBef>
                <a:spcPts val="355"/>
              </a:spcBef>
              <a:buSzPts val="1400"/>
              <a:buFont typeface="Montserrat"/>
              <a:buChar char="●"/>
            </a:pPr>
            <a:r>
              <a:rPr lang="en-US" sz="1400" dirty="0">
                <a:latin typeface="Montserrat"/>
                <a:ea typeface="Montserrat"/>
                <a:cs typeface="Montserrat"/>
                <a:sym typeface="Montserrat"/>
              </a:rPr>
              <a:t>Machine Learning techniques are more robust to perturbations.</a:t>
            </a:r>
          </a:p>
          <a:p>
            <a:pPr marL="457200" lvl="0" indent="-317500" algn="just">
              <a:lnSpc>
                <a:spcPct val="150000"/>
              </a:lnSpc>
              <a:spcBef>
                <a:spcPts val="355"/>
              </a:spcBef>
              <a:buSzPts val="1400"/>
              <a:buFont typeface="Montserrat"/>
              <a:buChar char="●"/>
            </a:pPr>
            <a:r>
              <a:rPr lang="en-US" sz="1400" dirty="0">
                <a:latin typeface="Montserrat"/>
                <a:ea typeface="Montserrat"/>
                <a:cs typeface="Montserrat"/>
                <a:sym typeface="Montserrat"/>
              </a:rPr>
              <a:t>Artificial Intelligence and Machine Learning has given rise to numerous weather prediction models.</a:t>
            </a:r>
          </a:p>
          <a:p>
            <a:pPr marL="457200" lvl="0" indent="-317500" algn="just">
              <a:lnSpc>
                <a:spcPct val="150000"/>
              </a:lnSpc>
              <a:spcBef>
                <a:spcPts val="355"/>
              </a:spcBef>
              <a:spcAft>
                <a:spcPts val="355"/>
              </a:spcAft>
              <a:buSzPts val="1400"/>
              <a:buFont typeface="Montserrat"/>
              <a:buChar char="●"/>
            </a:pPr>
            <a:r>
              <a:rPr lang="en-US" sz="1400" dirty="0">
                <a:latin typeface="Montserrat"/>
                <a:ea typeface="Montserrat"/>
                <a:cs typeface="Montserrat"/>
                <a:sym typeface="Montserrat"/>
              </a:rPr>
              <a:t>Potentially helpful to generate more accurate forecasts of weather for large periods of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2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6905-9727-4E0A-B3FE-0D24EAAA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300" y="326017"/>
            <a:ext cx="7038900" cy="9141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Implementation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CC381-F8FB-499A-92D4-7C1358FB4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50" y="1113267"/>
            <a:ext cx="7038900" cy="35759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Clr>
                <a:schemeClr val="accent4">
                  <a:lumMod val="50000"/>
                </a:schemeClr>
              </a:buClr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Module-1</a:t>
            </a:r>
          </a:p>
          <a:p>
            <a:pPr marL="146050" indent="0">
              <a:lnSpc>
                <a:spcPct val="150000"/>
              </a:lnSpc>
              <a:buClr>
                <a:schemeClr val="accent4">
                  <a:lumMod val="50000"/>
                </a:schemeClr>
              </a:buClr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		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Data Collection</a:t>
            </a:r>
            <a:endParaRPr lang="en-US" sz="1400" dirty="0">
              <a:solidFill>
                <a:schemeClr val="accent4">
                  <a:lumMod val="50000"/>
                </a:schemeClr>
              </a:solidFill>
              <a:latin typeface="Montserrat" panose="020B0604020202020204" charset="0"/>
            </a:endParaRPr>
          </a:p>
          <a:p>
            <a:pPr>
              <a:lnSpc>
                <a:spcPct val="150000"/>
              </a:lnSpc>
              <a:buClr>
                <a:schemeClr val="accent4">
                  <a:lumMod val="50000"/>
                </a:schemeClr>
              </a:buClr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Module-2</a:t>
            </a:r>
          </a:p>
          <a:p>
            <a:pPr marL="146050" indent="0">
              <a:lnSpc>
                <a:spcPct val="150000"/>
              </a:lnSpc>
              <a:buClr>
                <a:schemeClr val="accent4">
                  <a:lumMod val="50000"/>
                </a:schemeClr>
              </a:buClr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		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Data Cleaning and Filtering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 </a:t>
            </a:r>
          </a:p>
          <a:p>
            <a:pPr>
              <a:lnSpc>
                <a:spcPct val="150000"/>
              </a:lnSpc>
              <a:buClr>
                <a:schemeClr val="accent4">
                  <a:lumMod val="50000"/>
                </a:schemeClr>
              </a:buClr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Module-3</a:t>
            </a:r>
          </a:p>
          <a:p>
            <a:pPr marL="146050" indent="0">
              <a:lnSpc>
                <a:spcPct val="150000"/>
              </a:lnSpc>
              <a:buClr>
                <a:schemeClr val="accent4">
                  <a:lumMod val="50000"/>
                </a:schemeClr>
              </a:buClr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		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Feature Extraction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Montserrat" panose="020B0604020202020204" charset="0"/>
            </a:endParaRPr>
          </a:p>
          <a:p>
            <a:pPr>
              <a:lnSpc>
                <a:spcPct val="150000"/>
              </a:lnSpc>
              <a:buClr>
                <a:schemeClr val="accent4">
                  <a:lumMod val="50000"/>
                </a:schemeClr>
              </a:buClr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Module-4</a:t>
            </a:r>
          </a:p>
          <a:p>
            <a:pPr marL="146050" indent="0">
              <a:lnSpc>
                <a:spcPct val="150000"/>
              </a:lnSpc>
              <a:buClr>
                <a:schemeClr val="accent4">
                  <a:lumMod val="50000"/>
                </a:schemeClr>
              </a:buClr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		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Implementing Regression model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Montserrat" panose="020B0604020202020204" charset="0"/>
            </a:endParaRPr>
          </a:p>
          <a:p>
            <a:pPr>
              <a:lnSpc>
                <a:spcPct val="150000"/>
              </a:lnSpc>
              <a:buClr>
                <a:schemeClr val="accent4">
                  <a:lumMod val="50000"/>
                </a:schemeClr>
              </a:buClr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Module-5</a:t>
            </a:r>
          </a:p>
          <a:p>
            <a:pPr marL="146050" indent="0">
              <a:lnSpc>
                <a:spcPct val="150000"/>
              </a:lnSpc>
              <a:buClr>
                <a:schemeClr val="accent4">
                  <a:lumMod val="50000"/>
                </a:schemeClr>
              </a:buClr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		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Final study</a:t>
            </a:r>
          </a:p>
          <a:p>
            <a:pPr marL="146050" indent="0">
              <a:lnSpc>
                <a:spcPct val="150000"/>
              </a:lnSpc>
              <a:buClr>
                <a:schemeClr val="accent4">
                  <a:lumMod val="50000"/>
                </a:schemeClr>
              </a:buClr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		</a:t>
            </a:r>
          </a:p>
          <a:p>
            <a:pPr>
              <a:lnSpc>
                <a:spcPct val="150000"/>
              </a:lnSpc>
              <a:buClr>
                <a:schemeClr val="accent4">
                  <a:lumMod val="50000"/>
                </a:schemeClr>
              </a:buClr>
            </a:pPr>
            <a:endParaRPr lang="en-US" sz="1600" b="1" dirty="0">
              <a:solidFill>
                <a:schemeClr val="accent4">
                  <a:lumMod val="50000"/>
                </a:schemeClr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520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823850" y="1997400"/>
            <a:ext cx="4837200" cy="12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 sz="3600" b="1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Module 1: </a:t>
            </a:r>
            <a:endParaRPr sz="3600" b="1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 sz="36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Data Collection</a:t>
            </a:r>
            <a:endParaRPr sz="3600" b="0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accent4">
                    <a:lumMod val="50000"/>
                  </a:schemeClr>
                </a:solidFill>
              </a:rPr>
              <a:t>Algorithm 1:</a:t>
            </a:r>
            <a:endParaRPr b="1" u="sng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052550" y="1123950"/>
            <a:ext cx="72183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step 1: 	Initialize base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url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api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key, target date, feature name list.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step 2: 	open a csv file in write mode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        	  set the fieldnames to feature list values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step 3: 	for each in range(days)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        		send a request to the base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url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defined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        		convert the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api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response to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format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        		write the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data to the opened csv file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        		increment the target date to next day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          	end for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step 4: 	end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F3855E-1FB8-4032-91F1-AE85601C4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48" y="464127"/>
            <a:ext cx="7690812" cy="432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81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39B3ED-CCF3-43D9-B2BB-ED158C00F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4" t="20427" r="33812" b="4364"/>
          <a:stretch/>
        </p:blipFill>
        <p:spPr>
          <a:xfrm>
            <a:off x="1372859" y="574964"/>
            <a:ext cx="6398281" cy="41551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D986A0-A802-4CBA-9B38-E4EEA4AE0E72}"/>
              </a:ext>
            </a:extLst>
          </p:cNvPr>
          <p:cNvSpPr/>
          <p:nvPr/>
        </p:nvSpPr>
        <p:spPr>
          <a:xfrm>
            <a:off x="3809999" y="1253836"/>
            <a:ext cx="762000" cy="131791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84009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4065D5-85DF-4673-A2F0-90B8FB2CE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67131"/>
            <a:ext cx="7696200" cy="432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85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823849" y="866775"/>
            <a:ext cx="6463641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 sz="3600" b="1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Module 2:</a:t>
            </a:r>
            <a:endParaRPr sz="3600" b="1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 sz="3600" b="0" i="0" u="none" strike="noStrike" cap="none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Data filtering and cleaning</a:t>
            </a:r>
            <a:endParaRPr sz="3600" b="0" i="0" u="none" strike="noStrike" cap="none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7E6E-CD57-426C-8A33-777E784F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49" y="866775"/>
            <a:ext cx="7301841" cy="35211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Step1:		Make a list containing features to remove</a:t>
            </a:r>
            <a:br>
              <a:rPr lang="en-US" sz="1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Step2: 		Convert the selected feature objects into numerical values</a:t>
            </a:r>
            <a:br>
              <a:rPr lang="en-US" sz="1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       		 Set not available values to 'coerce’.</a:t>
            </a:r>
            <a:br>
              <a:rPr lang="en-US" sz="1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Step3:		We use describe() method and then transpose the  					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</a:rPr>
              <a:t>DataFrame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 Set.</a:t>
            </a:r>
            <a:br>
              <a:rPr lang="en-US" sz="1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Step4: 	Calculate IQR and remove outliers</a:t>
            </a:r>
            <a:br>
              <a:rPr lang="en-US" sz="1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Step5: 		Data visualization using Histogram.</a:t>
            </a:r>
          </a:p>
        </p:txBody>
      </p:sp>
      <p:sp>
        <p:nvSpPr>
          <p:cNvPr id="3" name="Shape 218">
            <a:extLst>
              <a:ext uri="{FF2B5EF4-FFF2-40B4-BE49-F238E27FC236}">
                <a16:creationId xmlns:a16="http://schemas.microsoft.com/office/drawing/2014/main" id="{61A4EFA9-AFFB-4A94-BABA-15FCA73FD432}"/>
              </a:ext>
            </a:extLst>
          </p:cNvPr>
          <p:cNvSpPr txBox="1">
            <a:spLocks/>
          </p:cNvSpPr>
          <p:nvPr/>
        </p:nvSpPr>
        <p:spPr>
          <a:xfrm>
            <a:off x="955319" y="386823"/>
            <a:ext cx="7038900" cy="61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R="0"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kern="1200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b="1" u="sng" dirty="0">
                <a:solidFill>
                  <a:schemeClr val="accent4">
                    <a:lumMod val="50000"/>
                  </a:schemeClr>
                </a:solidFill>
              </a:rPr>
              <a:t>Algorithm 2:</a:t>
            </a:r>
          </a:p>
        </p:txBody>
      </p:sp>
    </p:spTree>
    <p:extLst>
      <p:ext uri="{BB962C8B-B14F-4D97-AF65-F5344CB8AC3E}">
        <p14:creationId xmlns:p14="http://schemas.microsoft.com/office/powerpoint/2010/main" val="31748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07D988-9B6C-4E13-B94F-6EE41A0F5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042" y="117764"/>
            <a:ext cx="6503577" cy="473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23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AA828A-3CE1-4C58-866B-6017E6A6C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42" y="533115"/>
            <a:ext cx="7097115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2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626039" y="23717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ts val="2400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sz="2400" b="0" i="0" u="none" strike="noStrike" cap="none" dirty="0">
              <a:solidFill>
                <a:schemeClr val="accent1">
                  <a:lumMod val="60000"/>
                  <a:lumOff val="4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body" idx="4294967295"/>
          </p:nvPr>
        </p:nvSpPr>
        <p:spPr>
          <a:xfrm>
            <a:off x="1158876" y="961053"/>
            <a:ext cx="7469583" cy="3820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Artificial intelligence (AI) </a:t>
            </a:r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Creation of human-like intelligence.</a:t>
            </a:r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Learn, reason, plan, perceive, or process natural language. </a:t>
            </a:r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Instructions that allow model to learn from data without step-by-step  instructions by the programmer.</a:t>
            </a:r>
          </a:p>
          <a:p>
            <a:pPr marL="457200" indent="-317500" algn="just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Data analytics </a:t>
            </a:r>
          </a:p>
          <a:p>
            <a:pPr marL="914400" lvl="1" indent="-317500" algn="just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Qualitative and quantitative techniques and processes</a:t>
            </a:r>
          </a:p>
          <a:p>
            <a:pPr marL="914400" lvl="1" indent="-317500" algn="just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To enhance productivity and business gain.</a:t>
            </a:r>
          </a:p>
          <a:p>
            <a:pPr marL="914400" lvl="1" indent="-317500" algn="just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Data is extracted and categorized to identify and analyze behavioral data and patterns.</a:t>
            </a:r>
          </a:p>
          <a:p>
            <a:pPr marL="457200" indent="-317500" algn="just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  <a:ea typeface="Montserrat"/>
                <a:cs typeface="Arial" panose="020B0604020202020204" pitchFamily="34" charset="0"/>
                <a:sym typeface="Times New Roman"/>
              </a:rPr>
              <a:t>Weather forecasting.</a:t>
            </a:r>
            <a:endParaRPr lang="en-US" sz="1400" dirty="0">
              <a:solidFill>
                <a:schemeClr val="accent4">
                  <a:lumMod val="50000"/>
                </a:schemeClr>
              </a:solidFill>
              <a:latin typeface="Montserrat" panose="020B0604020202020204" charset="0"/>
              <a:ea typeface="Montserrat"/>
              <a:cs typeface="Arial" panose="020B0604020202020204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623917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ECD680-6E9E-42B3-B5A6-0521CFC67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743" y="390765"/>
            <a:ext cx="6916115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24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183A-5754-4CBA-BC5C-CA9D9AAB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50" y="866775"/>
            <a:ext cx="5703950" cy="3521100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Module 3:</a:t>
            </a:r>
            <a:br>
              <a:rPr lang="en-US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Feature Extraction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723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50F7E7-3292-4472-AFE8-E6F801A53FA1}"/>
              </a:ext>
            </a:extLst>
          </p:cNvPr>
          <p:cNvSpPr txBox="1"/>
          <p:nvPr/>
        </p:nvSpPr>
        <p:spPr>
          <a:xfrm>
            <a:off x="1052945" y="699655"/>
            <a:ext cx="741218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20B0604020202020204" charset="0"/>
              </a:rPr>
              <a:t>Find linear relationship between dependent and each independent variables.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20B0604020202020204" charset="0"/>
              </a:rPr>
              <a:t>Our independent variable is mean temperature.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20B0604020202020204" charset="0"/>
              </a:rPr>
              <a:t>Linearity is calculated using Pearson correlation coefficient.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20B0604020202020204" charset="0"/>
              </a:rPr>
              <a:t>It is the measure of amount of linear correlation.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20B0604020202020204" charset="0"/>
              </a:rPr>
              <a:t>Outputs value ranging -1 to 1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20B0604020202020204" charset="0"/>
              </a:rPr>
              <a:t>0 to 1 represents positive correlation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20B0604020202020204" charset="0"/>
              </a:rPr>
              <a:t>0 to -1 represents negative correlation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73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B4C9B81-AC14-4F00-99D5-743F2D878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783520"/>
              </p:ext>
            </p:extLst>
          </p:nvPr>
        </p:nvGraphicFramePr>
        <p:xfrm>
          <a:off x="2306782" y="955385"/>
          <a:ext cx="3934692" cy="2432052"/>
        </p:xfrm>
        <a:graphic>
          <a:graphicData uri="http://schemas.openxmlformats.org/drawingml/2006/table">
            <a:tbl>
              <a:tblPr firstRow="1" bandRow="1">
                <a:tableStyleId>{A779A78E-DDDF-4128-B11E-8B001FB4DA72}</a:tableStyleId>
              </a:tblPr>
              <a:tblGrid>
                <a:gridCol w="1967346">
                  <a:extLst>
                    <a:ext uri="{9D8B030D-6E8A-4147-A177-3AD203B41FA5}">
                      <a16:colId xmlns:a16="http://schemas.microsoft.com/office/drawing/2014/main" val="63965258"/>
                    </a:ext>
                  </a:extLst>
                </a:gridCol>
                <a:gridCol w="1967346">
                  <a:extLst>
                    <a:ext uri="{9D8B030D-6E8A-4147-A177-3AD203B41FA5}">
                      <a16:colId xmlns:a16="http://schemas.microsoft.com/office/drawing/2014/main" val="2505987666"/>
                    </a:ext>
                  </a:extLst>
                </a:gridCol>
              </a:tblGrid>
              <a:tr h="405342"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>
                          <a:effectLst/>
                          <a:latin typeface="Montserrat" panose="020B0604020202020204" charset="0"/>
                        </a:rPr>
                        <a:t>Correlation Value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>
                          <a:effectLst/>
                          <a:latin typeface="Montserrat" panose="020B0604020202020204" charset="0"/>
                        </a:rPr>
                        <a:t>Interpretation</a:t>
                      </a: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10570597"/>
                  </a:ext>
                </a:extLst>
              </a:tr>
              <a:tr h="405342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  <a:latin typeface="Montserrat" panose="020B0604020202020204" charset="0"/>
                        </a:rPr>
                        <a:t>0.8 - 1.0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  <a:latin typeface="Montserrat" panose="020B0604020202020204" charset="0"/>
                        </a:rPr>
                        <a:t>Very Strong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309068496"/>
                  </a:ext>
                </a:extLst>
              </a:tr>
              <a:tr h="405342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  <a:latin typeface="Montserrat" panose="020B0604020202020204" charset="0"/>
                        </a:rPr>
                        <a:t>0.6 - 0.8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  <a:latin typeface="Montserrat" panose="020B0604020202020204" charset="0"/>
                        </a:rPr>
                        <a:t>Strong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915738837"/>
                  </a:ext>
                </a:extLst>
              </a:tr>
              <a:tr h="405342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  <a:latin typeface="Montserrat" panose="020B0604020202020204" charset="0"/>
                        </a:rPr>
                        <a:t>0.4 - 0.6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  <a:latin typeface="Montserrat" panose="020B0604020202020204" charset="0"/>
                        </a:rPr>
                        <a:t>Moderate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41968004"/>
                  </a:ext>
                </a:extLst>
              </a:tr>
              <a:tr h="405342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  <a:latin typeface="Montserrat" panose="020B0604020202020204" charset="0"/>
                        </a:rPr>
                        <a:t>0.2 - 0.4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  <a:latin typeface="Montserrat" panose="020B0604020202020204" charset="0"/>
                        </a:rPr>
                        <a:t>Weak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329225591"/>
                  </a:ext>
                </a:extLst>
              </a:tr>
              <a:tr h="405342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  <a:latin typeface="Montserrat" panose="020B0604020202020204" charset="0"/>
                        </a:rPr>
                        <a:t>0.0 - 0.2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  <a:latin typeface="Montserrat" panose="020B0604020202020204" charset="0"/>
                        </a:rPr>
                        <a:t>Very Weak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827347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6338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6D0F88-445F-41CC-9011-05A158431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187" y="117764"/>
            <a:ext cx="2462297" cy="4741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E0A2F9-46F9-4049-96E4-83BD7E6B4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021" y="117763"/>
            <a:ext cx="2778042" cy="474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74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F4D1F19-4DB8-448B-92F4-EDE8070BD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10" y="187231"/>
            <a:ext cx="8060499" cy="47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198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183A-5754-4CBA-BC5C-CA9D9AAB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50" y="866775"/>
            <a:ext cx="5703950" cy="3521100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Module 4:</a:t>
            </a:r>
            <a:br>
              <a:rPr lang="en-US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Implementing Regression model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3210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70F8E21-E9BF-4878-8828-BA2F9C7AB539}"/>
              </a:ext>
            </a:extLst>
          </p:cNvPr>
          <p:cNvSpPr txBox="1"/>
          <p:nvPr/>
        </p:nvSpPr>
        <p:spPr>
          <a:xfrm>
            <a:off x="990599" y="443345"/>
            <a:ext cx="7758545" cy="4205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Montserrat" panose="020B0604020202020204" charset="0"/>
              </a:rPr>
              <a:t>Generalized formula for  Linear Regression model</a:t>
            </a:r>
          </a:p>
          <a:p>
            <a:endParaRPr lang="pt-BR" dirty="0"/>
          </a:p>
          <a:p>
            <a:r>
              <a:rPr lang="pt-BR" dirty="0"/>
              <a:t>        	ŷ = β</a:t>
            </a:r>
            <a:r>
              <a:rPr lang="pt-BR" baseline="-25000" dirty="0"/>
              <a:t>0</a:t>
            </a:r>
            <a:r>
              <a:rPr lang="pt-BR" dirty="0"/>
              <a:t> + β</a:t>
            </a:r>
            <a:r>
              <a:rPr lang="pt-BR" baseline="-25000" dirty="0"/>
              <a:t>1</a:t>
            </a:r>
            <a:r>
              <a:rPr lang="pt-BR" dirty="0"/>
              <a:t> * x</a:t>
            </a:r>
            <a:r>
              <a:rPr lang="pt-BR" baseline="-25000" dirty="0"/>
              <a:t>4</a:t>
            </a:r>
            <a:r>
              <a:rPr lang="pt-BR" dirty="0"/>
              <a:t> + β</a:t>
            </a:r>
            <a:r>
              <a:rPr lang="pt-BR" baseline="-25000" dirty="0"/>
              <a:t>2</a:t>
            </a:r>
            <a:r>
              <a:rPr lang="pt-BR" dirty="0"/>
              <a:t> * x</a:t>
            </a:r>
            <a:r>
              <a:rPr lang="pt-BR" baseline="-25000" dirty="0"/>
              <a:t>2</a:t>
            </a:r>
            <a:r>
              <a:rPr lang="pt-BR" dirty="0"/>
              <a:t> + ... + β</a:t>
            </a:r>
            <a:r>
              <a:rPr lang="pt-BR" baseline="-25000" dirty="0"/>
              <a:t>(p-n)</a:t>
            </a:r>
            <a:r>
              <a:rPr lang="pt-BR" dirty="0"/>
              <a:t> x</a:t>
            </a:r>
            <a:r>
              <a:rPr lang="pt-BR" baseline="-25000" dirty="0"/>
              <a:t>(p-n)</a:t>
            </a:r>
            <a:r>
              <a:rPr lang="pt-BR" dirty="0"/>
              <a:t> + Ε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Montserrat" panose="020B0604020202020204" charset="0"/>
              </a:rPr>
              <a:t>ŷ</a:t>
            </a:r>
            <a:r>
              <a:rPr lang="en-US" sz="1600" dirty="0">
                <a:latin typeface="Montserrat" panose="020B0604020202020204" charset="0"/>
              </a:rPr>
              <a:t> is the predicted outcome variable (dependent variable)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x</a:t>
            </a:r>
            <a:r>
              <a:rPr lang="pt-BR" b="1" baseline="-25000" dirty="0"/>
              <a:t>j</a:t>
            </a:r>
            <a:r>
              <a:rPr lang="en-US" sz="1600" dirty="0">
                <a:latin typeface="Montserrat" panose="020B0604020202020204" charset="0"/>
              </a:rPr>
              <a:t> are the predictor variables (independent variables) for j = 1,2,..., p-1 parameters.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dirty="0"/>
              <a:t>β</a:t>
            </a:r>
            <a:r>
              <a:rPr lang="pt-BR" sz="1600" b="1" baseline="-25000" dirty="0"/>
              <a:t>0</a:t>
            </a:r>
            <a:r>
              <a:rPr lang="en-US" sz="1600" dirty="0">
                <a:latin typeface="Montserrat" panose="020B0604020202020204" charset="0"/>
              </a:rPr>
              <a:t> is the intercept or the value of </a:t>
            </a:r>
            <a:r>
              <a:rPr lang="en-US" sz="1600" b="1" dirty="0">
                <a:latin typeface="Montserrat" panose="020B0604020202020204" charset="0"/>
              </a:rPr>
              <a:t>ŷ</a:t>
            </a:r>
            <a:r>
              <a:rPr lang="en-US" sz="1600" dirty="0">
                <a:latin typeface="Montserrat" panose="020B0604020202020204" charset="0"/>
              </a:rPr>
              <a:t> when each </a:t>
            </a:r>
            <a:r>
              <a:rPr lang="pt-BR" sz="1600" b="1" dirty="0"/>
              <a:t>x</a:t>
            </a:r>
            <a:r>
              <a:rPr lang="pt-BR" sz="1600" b="1" baseline="-25000" dirty="0"/>
              <a:t>j</a:t>
            </a:r>
            <a:r>
              <a:rPr lang="pt-BR" sz="1400" baseline="-25000" dirty="0"/>
              <a:t> </a:t>
            </a:r>
            <a:r>
              <a:rPr lang="en-US" sz="1600" baseline="-25000" dirty="0">
                <a:latin typeface="Montserrat" panose="020B0604020202020204" charset="0"/>
              </a:rPr>
              <a:t> </a:t>
            </a:r>
            <a:r>
              <a:rPr lang="en-US" sz="1600" dirty="0">
                <a:latin typeface="Montserrat" panose="020B0604020202020204" charset="0"/>
              </a:rPr>
              <a:t>equals zero.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dirty="0"/>
              <a:t>β</a:t>
            </a:r>
            <a:r>
              <a:rPr lang="pt-BR" sz="1600" b="1" baseline="-25000" dirty="0"/>
              <a:t>j</a:t>
            </a:r>
            <a:r>
              <a:rPr lang="en-US" sz="1600" b="1" dirty="0">
                <a:latin typeface="Montserrat" panose="020B0604020202020204" charset="0"/>
              </a:rPr>
              <a:t> </a:t>
            </a:r>
            <a:r>
              <a:rPr lang="en-US" sz="1600" dirty="0">
                <a:latin typeface="Montserrat" panose="020B0604020202020204" charset="0"/>
              </a:rPr>
              <a:t>is the change in ŷ based on a one unit change in one of the corresponding </a:t>
            </a:r>
            <a:r>
              <a:rPr lang="pt-BR" b="1" dirty="0"/>
              <a:t>x</a:t>
            </a:r>
            <a:r>
              <a:rPr lang="pt-BR" b="1" baseline="-25000" dirty="0"/>
              <a:t>j</a:t>
            </a:r>
            <a:r>
              <a:rPr lang="pt-BR" sz="1600" baseline="-25000" dirty="0"/>
              <a:t> 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Montserrat" panose="020B0604020202020204" charset="0"/>
              </a:rPr>
              <a:t>Ε </a:t>
            </a:r>
            <a:r>
              <a:rPr lang="en-US" sz="1600" dirty="0">
                <a:latin typeface="Montserrat" panose="020B0604020202020204" charset="0"/>
              </a:rPr>
              <a:t>is a random error term associated with the difference between the predicted </a:t>
            </a:r>
            <a:r>
              <a:rPr lang="en-US" sz="1600" b="1" dirty="0" err="1">
                <a:latin typeface="Montserrat" panose="020B0604020202020204" charset="0"/>
              </a:rPr>
              <a:t>ŷ</a:t>
            </a:r>
            <a:r>
              <a:rPr lang="en-US" sz="1600" b="1" baseline="-25000" dirty="0" err="1">
                <a:latin typeface="Montserrat" panose="020B0604020202020204" charset="0"/>
              </a:rPr>
              <a:t>i</a:t>
            </a:r>
            <a:r>
              <a:rPr lang="en-US" sz="1600" dirty="0">
                <a:latin typeface="Montserrat" panose="020B0604020202020204" charset="0"/>
              </a:rPr>
              <a:t> value and the actual </a:t>
            </a:r>
            <a:r>
              <a:rPr lang="en-US" sz="1600" b="1" dirty="0" err="1">
                <a:latin typeface="Montserrat" panose="020B0604020202020204" charset="0"/>
              </a:rPr>
              <a:t>y</a:t>
            </a:r>
            <a:r>
              <a:rPr lang="en-US" sz="1600" b="1" baseline="-25000" dirty="0" err="1">
                <a:latin typeface="Montserrat" panose="020B0604020202020204" charset="0"/>
              </a:rPr>
              <a:t>i</a:t>
            </a:r>
            <a:r>
              <a:rPr lang="en-US" sz="1600" dirty="0">
                <a:latin typeface="Montserrat" panose="020B0604020202020204" charset="0"/>
              </a:rPr>
              <a:t> value.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6AD47E-1996-48F4-A9E7-23868908A5D0}"/>
              </a:ext>
            </a:extLst>
          </p:cNvPr>
          <p:cNvSpPr/>
          <p:nvPr/>
        </p:nvSpPr>
        <p:spPr>
          <a:xfrm>
            <a:off x="1371600" y="1004454"/>
            <a:ext cx="5257800" cy="408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857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78F3D5-91F3-4823-8DE2-3CE9560D2C4D}"/>
              </a:ext>
            </a:extLst>
          </p:cNvPr>
          <p:cNvSpPr txBox="1"/>
          <p:nvPr/>
        </p:nvSpPr>
        <p:spPr>
          <a:xfrm>
            <a:off x="775855" y="609600"/>
            <a:ext cx="79525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can be interactions that occur between variables that can lead to false interpretations.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use Step-wise regression to find significance of the variables in the model.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Step-wise regression you add or remove variables from the model and assess the statistical significance of each variable on the resultant model.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use a technique known as </a:t>
            </a:r>
            <a:r>
              <a:rPr lang="en-US" dirty="0">
                <a:solidFill>
                  <a:srgbClr val="FF0000"/>
                </a:solidFill>
              </a:rPr>
              <a:t>backward elimination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3160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145B48-A4A1-4EC1-871D-7E144B897F48}"/>
              </a:ext>
            </a:extLst>
          </p:cNvPr>
          <p:cNvSpPr txBox="1"/>
          <p:nvPr/>
        </p:nvSpPr>
        <p:spPr>
          <a:xfrm>
            <a:off x="775855" y="203686"/>
            <a:ext cx="732212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Montserrat" panose="020B0604020202020204" charset="0"/>
              </a:rPr>
              <a:t>Steps involved in Backward elimination</a:t>
            </a:r>
          </a:p>
          <a:p>
            <a:pPr>
              <a:lnSpc>
                <a:spcPct val="150000"/>
              </a:lnSpc>
            </a:pPr>
            <a:endParaRPr lang="en-US" dirty="0">
              <a:latin typeface="Montserrat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Montserrat" panose="020B0604020202020204" charset="0"/>
              </a:rPr>
              <a:t>Step 1:	 </a:t>
            </a:r>
            <a:r>
              <a:rPr lang="en-US" dirty="0">
                <a:latin typeface="Montserrat" panose="020B0604020202020204" charset="0"/>
              </a:rPr>
              <a:t>Select a significance level </a:t>
            </a:r>
            <a:r>
              <a:rPr lang="en-US" b="1" dirty="0">
                <a:solidFill>
                  <a:srgbClr val="FF0000"/>
                </a:solidFill>
                <a:latin typeface="Montserrat" panose="020B0604020202020204" charset="0"/>
              </a:rPr>
              <a:t>Α</a:t>
            </a:r>
            <a:r>
              <a:rPr lang="en-US" dirty="0">
                <a:latin typeface="Montserrat" panose="020B0604020202020204" charset="0"/>
              </a:rPr>
              <a:t> for which we test our hypothesis against to determine if a variable should stay in the model.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Montserrat" panose="020B0604020202020204" charset="0"/>
              </a:rPr>
              <a:t>Step 2:</a:t>
            </a:r>
            <a:r>
              <a:rPr lang="en-US" dirty="0">
                <a:latin typeface="Montserrat" panose="020B0604020202020204" charset="0"/>
              </a:rPr>
              <a:t>	Fit the model with all predictor variables.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Montserrat" panose="020B0604020202020204" charset="0"/>
              </a:rPr>
              <a:t>Step 3:</a:t>
            </a:r>
            <a:r>
              <a:rPr lang="en-US" dirty="0">
                <a:latin typeface="Montserrat" panose="020B0604020202020204" charset="0"/>
              </a:rPr>
              <a:t>	We check if p-value &gt; </a:t>
            </a:r>
            <a:r>
              <a:rPr lang="el-GR" b="1" dirty="0"/>
              <a:t>Α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>
                <a:latin typeface="Montserrat" panose="020B0604020202020204" charset="0"/>
              </a:rPr>
              <a:t>		</a:t>
            </a:r>
            <a:r>
              <a:rPr lang="en-US" sz="1400" i="1" dirty="0">
                <a:latin typeface="Montserrat" panose="020B0604020202020204" charset="0"/>
              </a:rPr>
              <a:t>If yes, </a:t>
            </a:r>
            <a:r>
              <a:rPr lang="en-US" dirty="0">
                <a:latin typeface="Montserrat" panose="020B0604020202020204" charset="0"/>
              </a:rPr>
              <a:t>we</a:t>
            </a:r>
            <a:r>
              <a:rPr lang="en-US" dirty="0"/>
              <a:t> remove the predictor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Montserrat" panose="020B0604020202020204" charset="0"/>
              </a:rPr>
              <a:t>		</a:t>
            </a:r>
            <a:r>
              <a:rPr lang="en-US" sz="1400" i="1" dirty="0">
                <a:latin typeface="Montserrat" panose="020B0604020202020204" charset="0"/>
              </a:rPr>
              <a:t>otherwise</a:t>
            </a:r>
            <a:r>
              <a:rPr lang="en-US" dirty="0">
                <a:latin typeface="Montserrat" panose="020B0604020202020204" charset="0"/>
              </a:rPr>
              <a:t>, we have the final model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Montserrat" panose="020B0604020202020204" charset="0"/>
              </a:rPr>
              <a:t>Step 4:	</a:t>
            </a:r>
            <a:r>
              <a:rPr lang="en-US" dirty="0">
                <a:latin typeface="Montserrat" panose="020B0604020202020204" charset="0"/>
              </a:rPr>
              <a:t>We fit the model again with new predictors and go to 		step 3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891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04366" y="2068283"/>
            <a:ext cx="6683765" cy="960668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  <a:ea typeface="Montserrat"/>
                <a:cs typeface="Montserrat"/>
              </a:rPr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30115438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2A4521-6460-4620-9FE3-AA77F8317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60" y="270163"/>
            <a:ext cx="4447791" cy="477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063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B0FB-ABD7-48DF-845E-C6A7CB68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Module 5:</a:t>
            </a:r>
            <a:br>
              <a:rPr lang="en-US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Montserrat" panose="020B0604020202020204" charset="0"/>
              </a:rPr>
              <a:t>Final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709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96A1A5-7077-48B3-8537-B9E7D69554C2}"/>
              </a:ext>
            </a:extLst>
          </p:cNvPr>
          <p:cNvSpPr txBox="1"/>
          <p:nvPr/>
        </p:nvSpPr>
        <p:spPr>
          <a:xfrm>
            <a:off x="928255" y="568036"/>
            <a:ext cx="75022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LAND based model</a:t>
            </a: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Calculating the mean land temperature of Chennai using the developed regression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Considering previous four days data of the predictors ,mean temperature will be calculated.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absolute error and median absolute error are calculated.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3501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A0895F-3F3C-4D97-84CC-C0F3BB2B6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43" y="131756"/>
            <a:ext cx="4544293" cy="48799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3AAA13-7BA2-4854-85C4-0E54AA72C709}"/>
              </a:ext>
            </a:extLst>
          </p:cNvPr>
          <p:cNvSpPr txBox="1"/>
          <p:nvPr/>
        </p:nvSpPr>
        <p:spPr>
          <a:xfrm>
            <a:off x="5818908" y="3796145"/>
            <a:ext cx="2694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Backward elimination.</a:t>
            </a:r>
          </a:p>
        </p:txBody>
      </p:sp>
    </p:spTree>
    <p:extLst>
      <p:ext uri="{BB962C8B-B14F-4D97-AF65-F5344CB8AC3E}">
        <p14:creationId xmlns:p14="http://schemas.microsoft.com/office/powerpoint/2010/main" val="27728236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368182-5984-4949-986F-B5C668427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891" y="665017"/>
            <a:ext cx="4397212" cy="3453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F18653-F67C-47EE-9B2C-9435E955B113}"/>
              </a:ext>
            </a:extLst>
          </p:cNvPr>
          <p:cNvSpPr txBox="1"/>
          <p:nvPr/>
        </p:nvSpPr>
        <p:spPr>
          <a:xfrm>
            <a:off x="6206836" y="3471932"/>
            <a:ext cx="2064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backward elimination.</a:t>
            </a:r>
          </a:p>
        </p:txBody>
      </p:sp>
    </p:spTree>
    <p:extLst>
      <p:ext uri="{BB962C8B-B14F-4D97-AF65-F5344CB8AC3E}">
        <p14:creationId xmlns:p14="http://schemas.microsoft.com/office/powerpoint/2010/main" val="22006931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1F91AA-6485-43B7-829A-195A4BCB0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03" y="735295"/>
            <a:ext cx="4926597" cy="36729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40CC3A-0787-4FF5-9801-DAEF05E6D0CA}"/>
              </a:ext>
            </a:extLst>
          </p:cNvPr>
          <p:cNvSpPr txBox="1"/>
          <p:nvPr/>
        </p:nvSpPr>
        <p:spPr>
          <a:xfrm>
            <a:off x="5195455" y="1184564"/>
            <a:ext cx="3948545" cy="1158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20B0604020202020204" charset="0"/>
              </a:rPr>
              <a:t>The Explained Variance: 0.80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20B0604020202020204" charset="0"/>
              </a:rPr>
              <a:t>The Mean Absolute Error: 0.89 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20B0604020202020204" charset="0"/>
              </a:rPr>
              <a:t>The Median Absolute Error: 0.72 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670C95-87B0-4DCD-AA49-AB11B6E3F29E}"/>
              </a:ext>
            </a:extLst>
          </p:cNvPr>
          <p:cNvSpPr txBox="1"/>
          <p:nvPr/>
        </p:nvSpPr>
        <p:spPr>
          <a:xfrm>
            <a:off x="5403272" y="736299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Montserrat" panose="020B0604020202020204" charset="0"/>
              </a:rPr>
              <a:t>Obtained results:</a:t>
            </a:r>
          </a:p>
        </p:txBody>
      </p:sp>
    </p:spTree>
    <p:extLst>
      <p:ext uri="{BB962C8B-B14F-4D97-AF65-F5344CB8AC3E}">
        <p14:creationId xmlns:p14="http://schemas.microsoft.com/office/powerpoint/2010/main" val="24405823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96A1A5-7077-48B3-8537-B9E7D69554C2}"/>
              </a:ext>
            </a:extLst>
          </p:cNvPr>
          <p:cNvSpPr txBox="1"/>
          <p:nvPr/>
        </p:nvSpPr>
        <p:spPr>
          <a:xfrm>
            <a:off x="928255" y="568036"/>
            <a:ext cx="75022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SEA based model</a:t>
            </a: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Calculating the air temperature of Chennai using the developed regression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Considering previous four days data of the predictors ,air temperature will be calculated.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absolute error and median absolute error are calculated.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7165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3D24F4-97FD-437E-8832-EE938083D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08" y="266500"/>
            <a:ext cx="5628586" cy="43269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A6C1C2-A808-41AF-80AB-D288900A8095}"/>
              </a:ext>
            </a:extLst>
          </p:cNvPr>
          <p:cNvSpPr txBox="1"/>
          <p:nvPr/>
        </p:nvSpPr>
        <p:spPr>
          <a:xfrm>
            <a:off x="6358894" y="226903"/>
            <a:ext cx="2694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Before Backward elimination.</a:t>
            </a:r>
          </a:p>
        </p:txBody>
      </p:sp>
    </p:spTree>
    <p:extLst>
      <p:ext uri="{BB962C8B-B14F-4D97-AF65-F5344CB8AC3E}">
        <p14:creationId xmlns:p14="http://schemas.microsoft.com/office/powerpoint/2010/main" val="37243765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2161F7-1890-4931-9834-A675E93ED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98" y="571326"/>
            <a:ext cx="6012701" cy="4000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157BF9-F79A-4BD7-AB20-C13997408954}"/>
              </a:ext>
            </a:extLst>
          </p:cNvPr>
          <p:cNvSpPr txBox="1"/>
          <p:nvPr/>
        </p:nvSpPr>
        <p:spPr>
          <a:xfrm>
            <a:off x="6777599" y="496842"/>
            <a:ext cx="2064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After backward elimination.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439293-5AA8-4BD7-BED3-62675C04F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47" y="117006"/>
            <a:ext cx="7024256" cy="35632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F02A9C-DC38-484C-B6E0-D0A0D12BFE07}"/>
              </a:ext>
            </a:extLst>
          </p:cNvPr>
          <p:cNvSpPr txBox="1"/>
          <p:nvPr/>
        </p:nvSpPr>
        <p:spPr>
          <a:xfrm>
            <a:off x="2320223" y="4005637"/>
            <a:ext cx="3630305" cy="102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The Explained Variance: 0.58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The Mean Absolute Error: 1.12 Celsius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The Median Absolute Error: 0.74 Celsius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5F9E5D-B21F-4031-B506-A87199535508}"/>
              </a:ext>
            </a:extLst>
          </p:cNvPr>
          <p:cNvSpPr txBox="1"/>
          <p:nvPr/>
        </p:nvSpPr>
        <p:spPr>
          <a:xfrm>
            <a:off x="2320223" y="362547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Montserrat" panose="020B0604020202020204" charset="0"/>
              </a:rPr>
              <a:t>Obtained results:</a:t>
            </a:r>
          </a:p>
        </p:txBody>
      </p:sp>
    </p:spTree>
    <p:extLst>
      <p:ext uri="{BB962C8B-B14F-4D97-AF65-F5344CB8AC3E}">
        <p14:creationId xmlns:p14="http://schemas.microsoft.com/office/powerpoint/2010/main" val="388377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33248" y="333121"/>
            <a:ext cx="6683765" cy="571009"/>
          </a:xfrm>
        </p:spPr>
        <p:txBody>
          <a:bodyPr>
            <a:normAutofit/>
          </a:bodyPr>
          <a:lstStyle/>
          <a:p>
            <a:r>
              <a:rPr lang="e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"/>
                <a:ea typeface="Montserrat"/>
                <a:cs typeface="Montserrat"/>
              </a:rPr>
              <a:t>Base Papers: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55964" y="1059874"/>
            <a:ext cx="7672495" cy="3761508"/>
          </a:xfrm>
        </p:spPr>
        <p:txBody>
          <a:bodyPr/>
          <a:lstStyle/>
          <a:p>
            <a:pPr marL="457200" lvl="0" indent="-317500" algn="just">
              <a:spcBef>
                <a:spcPts val="1600"/>
              </a:spcBef>
              <a:buSzPts val="1400"/>
              <a:buFont typeface="Montserrat"/>
              <a:buChar char="●"/>
            </a:pPr>
            <a:r>
              <a:rPr lang="en-US" sz="1400" dirty="0">
                <a:latin typeface="Montserrat"/>
                <a:ea typeface="Montserrat"/>
                <a:cs typeface="Montserrat"/>
                <a:sym typeface="Montserrat"/>
              </a:rPr>
              <a:t>“ Machine Learning Applied to Weather Forecasting” </a:t>
            </a:r>
            <a:r>
              <a:rPr lang="en-US" sz="1400" i="1" dirty="0">
                <a:latin typeface="Montserrat"/>
                <a:ea typeface="Montserrat"/>
                <a:cs typeface="Montserrat"/>
                <a:sym typeface="Montserrat"/>
              </a:rPr>
              <a:t>Stanford University</a:t>
            </a:r>
            <a:r>
              <a:rPr lang="en-US" sz="1400" dirty="0">
                <a:latin typeface="Montserrat"/>
                <a:ea typeface="Montserrat"/>
                <a:cs typeface="Montserrat"/>
                <a:sym typeface="Montserrat"/>
              </a:rPr>
              <a:t>,  (2016).[1] -Mark </a:t>
            </a:r>
            <a:r>
              <a:rPr lang="en-US" sz="1400" dirty="0" err="1">
                <a:latin typeface="Montserrat"/>
                <a:ea typeface="Montserrat"/>
                <a:cs typeface="Montserrat"/>
                <a:sym typeface="Montserrat"/>
              </a:rPr>
              <a:t>Holmstrom</a:t>
            </a:r>
            <a:r>
              <a:rPr lang="en-US" sz="1400" dirty="0">
                <a:latin typeface="Montserrat"/>
                <a:ea typeface="Montserrat"/>
                <a:cs typeface="Montserrat"/>
                <a:sym typeface="Montserrat"/>
              </a:rPr>
              <a:t> et al.</a:t>
            </a:r>
          </a:p>
          <a:p>
            <a:pPr marL="914400" lvl="1" indent="-317500">
              <a:spcBef>
                <a:spcPts val="0"/>
              </a:spcBef>
              <a:buClr>
                <a:schemeClr val="lt1"/>
              </a:buClr>
              <a:buSzPts val="1400"/>
              <a:buFont typeface="Montserrat"/>
              <a:buChar char="○"/>
            </a:pPr>
            <a:r>
              <a:rPr lang="en-US" sz="1400" dirty="0">
                <a:latin typeface="Montserrat"/>
                <a:ea typeface="Montserrat"/>
                <a:cs typeface="Montserrat"/>
                <a:sym typeface="Montserrat"/>
              </a:rPr>
              <a:t>explores prediction of maximum temperature and the temperature for seven days, given weather data for the past two days, using linear regression model. </a:t>
            </a:r>
          </a:p>
          <a:p>
            <a:pPr marL="914400" lvl="1" indent="-317500" algn="just">
              <a:spcBef>
                <a:spcPts val="1600"/>
              </a:spcBef>
              <a:buSzPts val="1400"/>
              <a:buFont typeface="Montserrat"/>
              <a:buChar char="○"/>
            </a:pPr>
            <a:r>
              <a:rPr lang="en-US" sz="1400" dirty="0">
                <a:latin typeface="Montserrat"/>
                <a:ea typeface="Montserrat"/>
                <a:cs typeface="Montserrat"/>
                <a:sym typeface="Montserrat"/>
              </a:rPr>
              <a:t>The linear regression model implemented in this paper is the base algorithm used in this project. </a:t>
            </a:r>
          </a:p>
          <a:p>
            <a:pPr marL="457200" lvl="0" indent="-317500" algn="just">
              <a:spcBef>
                <a:spcPts val="1600"/>
              </a:spcBef>
              <a:buSzPts val="1400"/>
              <a:buFont typeface="Montserrat"/>
              <a:buChar char="●"/>
            </a:pPr>
            <a:r>
              <a:rPr lang="en-US" sz="1400" dirty="0">
                <a:latin typeface="Montserrat"/>
                <a:ea typeface="Montserrat"/>
                <a:cs typeface="Montserrat"/>
                <a:sym typeface="Montserrat"/>
              </a:rPr>
              <a:t>“ Weather Prediction Based on Decision Tree Algorithm Using Data Mining Techniques’.</a:t>
            </a:r>
            <a:r>
              <a:rPr lang="en-US" sz="1400" i="1" dirty="0">
                <a:latin typeface="Montserrat"/>
                <a:ea typeface="Montserrat"/>
                <a:cs typeface="Montserrat"/>
                <a:sym typeface="Montserrat"/>
              </a:rPr>
              <a:t> IJARCCE </a:t>
            </a:r>
            <a:r>
              <a:rPr lang="en-US" sz="1400" dirty="0">
                <a:latin typeface="Montserrat"/>
                <a:ea typeface="Montserrat"/>
                <a:cs typeface="Montserrat"/>
                <a:sym typeface="Montserrat"/>
              </a:rPr>
              <a:t>(2016).[2] -</a:t>
            </a:r>
            <a:r>
              <a:rPr lang="en-US" sz="1400" dirty="0" err="1">
                <a:latin typeface="Montserrat"/>
                <a:ea typeface="Montserrat"/>
                <a:cs typeface="Montserrat"/>
                <a:sym typeface="Montserrat"/>
              </a:rPr>
              <a:t>Siddharth</a:t>
            </a:r>
            <a:r>
              <a:rPr lang="en-US" sz="1400" dirty="0">
                <a:latin typeface="Montserrat"/>
                <a:ea typeface="Montserrat"/>
                <a:cs typeface="Montserrat"/>
                <a:sym typeface="Montserrat"/>
              </a:rPr>
              <a:t> S. </a:t>
            </a:r>
            <a:r>
              <a:rPr lang="en-US" sz="1400" dirty="0" err="1">
                <a:latin typeface="Montserrat"/>
                <a:ea typeface="Montserrat"/>
                <a:cs typeface="Montserrat"/>
                <a:sym typeface="Montserrat"/>
              </a:rPr>
              <a:t>Bhatkande</a:t>
            </a:r>
            <a:r>
              <a:rPr lang="en-US" sz="1400" dirty="0">
                <a:latin typeface="Montserrat"/>
                <a:ea typeface="Montserrat"/>
                <a:cs typeface="Montserrat"/>
                <a:sym typeface="Montserrat"/>
              </a:rPr>
              <a:t> et al.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algn="just">
              <a:spcBef>
                <a:spcPts val="1600"/>
              </a:spcBef>
              <a:buSzPts val="1400"/>
              <a:buFont typeface="Montserrat"/>
              <a:buChar char="○"/>
            </a:pPr>
            <a:r>
              <a:rPr lang="en-US" sz="1400" dirty="0">
                <a:latin typeface="Montserrat"/>
                <a:ea typeface="Montserrat"/>
                <a:cs typeface="Montserrat"/>
                <a:sym typeface="Montserrat"/>
              </a:rPr>
              <a:t> investigate forecasting maximum temperature, minimum temperature using Decision Tree algorithms on meteorological data collected between 2012 and 2015 from the different cities.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349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96A1A5-7077-48B3-8537-B9E7D69554C2}"/>
              </a:ext>
            </a:extLst>
          </p:cNvPr>
          <p:cNvSpPr txBox="1"/>
          <p:nvPr/>
        </p:nvSpPr>
        <p:spPr>
          <a:xfrm>
            <a:off x="928255" y="568036"/>
            <a:ext cx="75022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SEA model with LAND mean temperature model</a:t>
            </a: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Calculating the mean surface temperature of Chennai using the developed regression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Considering previous four days data of the predictors , mean temperature of the Land will be calculated.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absolute error and median absolute error are calculated.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8133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54EF0A-66B6-45FF-89E7-696A837AC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75" y="250357"/>
            <a:ext cx="5015980" cy="46427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8FF4C0-44A6-487C-8E61-160F571F0A64}"/>
              </a:ext>
            </a:extLst>
          </p:cNvPr>
          <p:cNvSpPr txBox="1"/>
          <p:nvPr/>
        </p:nvSpPr>
        <p:spPr>
          <a:xfrm>
            <a:off x="6144148" y="351594"/>
            <a:ext cx="2694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Before Backward elimination.</a:t>
            </a:r>
          </a:p>
        </p:txBody>
      </p:sp>
    </p:spTree>
    <p:extLst>
      <p:ext uri="{BB962C8B-B14F-4D97-AF65-F5344CB8AC3E}">
        <p14:creationId xmlns:p14="http://schemas.microsoft.com/office/powerpoint/2010/main" val="16515104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4667BD-C53F-4012-AD0E-49B207C5F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11" y="593516"/>
            <a:ext cx="6020322" cy="35131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9DEFCC-BE90-4A73-B2A0-7BDD97A23C49}"/>
              </a:ext>
            </a:extLst>
          </p:cNvPr>
          <p:cNvSpPr txBox="1"/>
          <p:nvPr/>
        </p:nvSpPr>
        <p:spPr>
          <a:xfrm>
            <a:off x="6737033" y="663097"/>
            <a:ext cx="2064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After backward elimination.</a:t>
            </a:r>
          </a:p>
        </p:txBody>
      </p:sp>
    </p:spTree>
    <p:extLst>
      <p:ext uri="{BB962C8B-B14F-4D97-AF65-F5344CB8AC3E}">
        <p14:creationId xmlns:p14="http://schemas.microsoft.com/office/powerpoint/2010/main" val="3641042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C47C04-6076-4287-81F2-429C38D06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25" y="161298"/>
            <a:ext cx="6828875" cy="34641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CF9595-27BC-430F-BF2E-DD6B8E57B66F}"/>
              </a:ext>
            </a:extLst>
          </p:cNvPr>
          <p:cNvSpPr txBox="1"/>
          <p:nvPr/>
        </p:nvSpPr>
        <p:spPr>
          <a:xfrm>
            <a:off x="2320223" y="4005637"/>
            <a:ext cx="3630305" cy="102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The Explained Variance: 0.80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The Mean Absolute Error: 0.51 Celsius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The Median Absolute Error: 0.15 Celsius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B6281E-D7D2-4B2E-9EEF-E601C7D7017C}"/>
              </a:ext>
            </a:extLst>
          </p:cNvPr>
          <p:cNvSpPr txBox="1"/>
          <p:nvPr/>
        </p:nvSpPr>
        <p:spPr>
          <a:xfrm>
            <a:off x="2320223" y="362547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Montserrat" panose="020B0604020202020204" charset="0"/>
              </a:rPr>
              <a:t>Obtained results:</a:t>
            </a:r>
          </a:p>
        </p:txBody>
      </p:sp>
    </p:spTree>
    <p:extLst>
      <p:ext uri="{BB962C8B-B14F-4D97-AF65-F5344CB8AC3E}">
        <p14:creationId xmlns:p14="http://schemas.microsoft.com/office/powerpoint/2010/main" val="26026384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7FCF739-CA02-4F26-BD7D-87B09D720DD5}"/>
              </a:ext>
            </a:extLst>
          </p:cNvPr>
          <p:cNvSpPr/>
          <p:nvPr/>
        </p:nvSpPr>
        <p:spPr>
          <a:xfrm>
            <a:off x="962891" y="581989"/>
            <a:ext cx="7322127" cy="3563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LAND and SEA features combined model</a:t>
            </a: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All possible combination of sea and land features were considered.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model was built and the sea features which have no effects are eliminated.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Out of all combination only one combination proved effective.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All sea and land features were considered.</a:t>
            </a:r>
          </a:p>
        </p:txBody>
      </p:sp>
    </p:spTree>
    <p:extLst>
      <p:ext uri="{BB962C8B-B14F-4D97-AF65-F5344CB8AC3E}">
        <p14:creationId xmlns:p14="http://schemas.microsoft.com/office/powerpoint/2010/main" val="2572632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0420E2-245B-483E-B38C-C523DC60F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308" y="193963"/>
            <a:ext cx="4016843" cy="47555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319E90-30E1-47F4-A15B-E657C84AF00A}"/>
              </a:ext>
            </a:extLst>
          </p:cNvPr>
          <p:cNvSpPr txBox="1"/>
          <p:nvPr/>
        </p:nvSpPr>
        <p:spPr>
          <a:xfrm>
            <a:off x="5984821" y="365449"/>
            <a:ext cx="2694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Before Backward elimination.</a:t>
            </a:r>
          </a:p>
        </p:txBody>
      </p:sp>
    </p:spTree>
    <p:extLst>
      <p:ext uri="{BB962C8B-B14F-4D97-AF65-F5344CB8AC3E}">
        <p14:creationId xmlns:p14="http://schemas.microsoft.com/office/powerpoint/2010/main" val="16940362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A0DF0B-7E15-4629-88C2-8F1B35C0E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15" y="156888"/>
            <a:ext cx="5607763" cy="48297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EC31D2-B296-429A-82EF-AC5C9D9A1524}"/>
              </a:ext>
            </a:extLst>
          </p:cNvPr>
          <p:cNvSpPr txBox="1"/>
          <p:nvPr/>
        </p:nvSpPr>
        <p:spPr>
          <a:xfrm>
            <a:off x="6737033" y="663097"/>
            <a:ext cx="2064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After backward elimination.</a:t>
            </a:r>
          </a:p>
        </p:txBody>
      </p:sp>
    </p:spTree>
    <p:extLst>
      <p:ext uri="{BB962C8B-B14F-4D97-AF65-F5344CB8AC3E}">
        <p14:creationId xmlns:p14="http://schemas.microsoft.com/office/powerpoint/2010/main" val="4022785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72AACA-5A9C-4020-B52E-ECB7C1A1F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45" y="150794"/>
            <a:ext cx="7028909" cy="3565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E4D8CE-F448-4E96-B00E-39890FA43EAE}"/>
              </a:ext>
            </a:extLst>
          </p:cNvPr>
          <p:cNvSpPr txBox="1"/>
          <p:nvPr/>
        </p:nvSpPr>
        <p:spPr>
          <a:xfrm>
            <a:off x="2320223" y="4005637"/>
            <a:ext cx="3630305" cy="102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The Explained Variance: 0.89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The Mean Absolute Error: 0.72 Celsius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The Median Absolute Error: 0.63 Celsius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E4FCDB-94A8-4CC1-9F2F-697D0214526B}"/>
              </a:ext>
            </a:extLst>
          </p:cNvPr>
          <p:cNvSpPr txBox="1"/>
          <p:nvPr/>
        </p:nvSpPr>
        <p:spPr>
          <a:xfrm>
            <a:off x="2320223" y="362547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Montserrat" panose="020B0604020202020204" charset="0"/>
              </a:rPr>
              <a:t>Obtained results:</a:t>
            </a:r>
          </a:p>
        </p:txBody>
      </p:sp>
    </p:spTree>
    <p:extLst>
      <p:ext uri="{BB962C8B-B14F-4D97-AF65-F5344CB8AC3E}">
        <p14:creationId xmlns:p14="http://schemas.microsoft.com/office/powerpoint/2010/main" val="42021448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0AEC24-B138-42AF-8830-0E843F53316F}"/>
              </a:ext>
            </a:extLst>
          </p:cNvPr>
          <p:cNvSpPr txBox="1"/>
          <p:nvPr/>
        </p:nvSpPr>
        <p:spPr>
          <a:xfrm>
            <a:off x="707230" y="328613"/>
            <a:ext cx="8279607" cy="2205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TESTING</a:t>
            </a:r>
          </a:p>
          <a:p>
            <a:endParaRPr lang="en-US" sz="2800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Montserrat" panose="020B0604020202020204" charset="0"/>
              </a:rPr>
              <a:t>Equivalence testing is done.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Montserrat" panose="020B0604020202020204" charset="0"/>
              </a:rPr>
              <a:t>Different classes are generated using the dataset.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Montserrat" panose="020B0604020202020204" charset="0"/>
              </a:rPr>
              <a:t>Each class are tested individually.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Montserrat" panose="020B0604020202020204" charset="0"/>
              </a:rPr>
              <a:t>Each tested value is plotted on the graph.</a:t>
            </a:r>
          </a:p>
        </p:txBody>
      </p:sp>
    </p:spTree>
    <p:extLst>
      <p:ext uri="{BB962C8B-B14F-4D97-AF65-F5344CB8AC3E}">
        <p14:creationId xmlns:p14="http://schemas.microsoft.com/office/powerpoint/2010/main" val="15870900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EFFE53-16C0-4AB5-9AC2-4F0E6478B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134260"/>
              </p:ext>
            </p:extLst>
          </p:nvPr>
        </p:nvGraphicFramePr>
        <p:xfrm>
          <a:off x="1198418" y="1609667"/>
          <a:ext cx="6096000" cy="2225040"/>
        </p:xfrm>
        <a:graphic>
          <a:graphicData uri="http://schemas.openxmlformats.org/drawingml/2006/table">
            <a:tbl>
              <a:tblPr firstRow="1" bandRow="1">
                <a:tableStyleId>{A779A78E-DDDF-4128-B11E-8B001FB4DA72}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84425890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89869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Features considered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94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 temperature-1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rejected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107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Dew point-2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rejected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19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 direction-3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rejected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38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 speed-4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rejected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01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 level pressure-5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rejected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65004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3EA83F-4192-4504-BC8E-53E0045873B1}"/>
              </a:ext>
            </a:extLst>
          </p:cNvPr>
          <p:cNvSpPr txBox="1"/>
          <p:nvPr/>
        </p:nvSpPr>
        <p:spPr>
          <a:xfrm>
            <a:off x="1343891" y="284018"/>
            <a:ext cx="558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1</a:t>
            </a:r>
          </a:p>
        </p:txBody>
      </p:sp>
    </p:spTree>
    <p:extLst>
      <p:ext uri="{BB962C8B-B14F-4D97-AF65-F5344CB8AC3E}">
        <p14:creationId xmlns:p14="http://schemas.microsoft.com/office/powerpoint/2010/main" val="385591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4294967295"/>
          </p:nvPr>
        </p:nvSpPr>
        <p:spPr>
          <a:xfrm>
            <a:off x="1158876" y="961053"/>
            <a:ext cx="7469583" cy="3820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“ Machine Learning Applied to Weather Forecasting” Stanford University,  (2016).[1] -Mark 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Holmstrom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et al. explores prediction of maximum temperature of any given day based on the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previous two days data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, using linear regression model. 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4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The following measurements were considered to predict mean temperature</a:t>
            </a:r>
          </a:p>
          <a:p>
            <a:pPr marL="757238" lvl="1" indent="-317500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max temperature</a:t>
            </a:r>
          </a:p>
          <a:p>
            <a:pPr marL="757238" lvl="1" indent="-317500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min temperature</a:t>
            </a:r>
          </a:p>
          <a:p>
            <a:pPr marL="757238" lvl="1" indent="-317500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mean humidity</a:t>
            </a:r>
          </a:p>
          <a:p>
            <a:pPr marL="757238" lvl="1" indent="-317500">
              <a:lnSpc>
                <a:spcPct val="150000"/>
              </a:lnSpc>
              <a:spcBef>
                <a:spcPts val="0"/>
              </a:spcBef>
              <a:buClrTx/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mean atmospheric pressure</a:t>
            </a:r>
          </a:p>
        </p:txBody>
      </p:sp>
    </p:spTree>
    <p:extLst>
      <p:ext uri="{BB962C8B-B14F-4D97-AF65-F5344CB8AC3E}">
        <p14:creationId xmlns:p14="http://schemas.microsoft.com/office/powerpoint/2010/main" val="24403423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8CBD1D-CE7E-493A-940B-BAB35CA52AA7}"/>
              </a:ext>
            </a:extLst>
          </p:cNvPr>
          <p:cNvSpPr txBox="1"/>
          <p:nvPr/>
        </p:nvSpPr>
        <p:spPr>
          <a:xfrm>
            <a:off x="671946" y="242454"/>
            <a:ext cx="629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CONCLUSIONS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1A7F1-A881-4CA3-A02D-115C9CD784AE}"/>
              </a:ext>
            </a:extLst>
          </p:cNvPr>
          <p:cNvSpPr txBox="1"/>
          <p:nvPr/>
        </p:nvSpPr>
        <p:spPr>
          <a:xfrm>
            <a:off x="619991" y="852054"/>
            <a:ext cx="7917872" cy="377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model developed in this project provides the following: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	Ability to predict the mean temperature of Chennai city.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	A clear observation is made that the two sea features, namely dewpoint, wind direction have significant effects on the mean temperature of Chennai city.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significance value used in backward elimination is fixed at 5%.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Provides a variance of 80% with 0.89 deg Celsius mean absolute error for predicting land mean temperature based on the land features.</a:t>
            </a:r>
          </a:p>
        </p:txBody>
      </p:sp>
    </p:spTree>
    <p:extLst>
      <p:ext uri="{BB962C8B-B14F-4D97-AF65-F5344CB8AC3E}">
        <p14:creationId xmlns:p14="http://schemas.microsoft.com/office/powerpoint/2010/main" val="75765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8CBD1D-CE7E-493A-940B-BAB35CA52AA7}"/>
              </a:ext>
            </a:extLst>
          </p:cNvPr>
          <p:cNvSpPr txBox="1"/>
          <p:nvPr/>
        </p:nvSpPr>
        <p:spPr>
          <a:xfrm>
            <a:off x="872837" y="145472"/>
            <a:ext cx="629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CONCLUSIONS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1A7F1-A881-4CA3-A02D-115C9CD784AE}"/>
              </a:ext>
            </a:extLst>
          </p:cNvPr>
          <p:cNvSpPr txBox="1"/>
          <p:nvPr/>
        </p:nvSpPr>
        <p:spPr>
          <a:xfrm>
            <a:off x="665019" y="761999"/>
            <a:ext cx="7917872" cy="4794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Provides a variance of 58% with 1.12 deg Celsius mean absolute error for predicting sea air temperature based on the sea features.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Provides a variance of 80% with 0.51 deg Celsius mean absolute error  for predicting land mean temperature based only sea features.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Provides a variance of 89% with 0.72  deg Celsius mean absolute error for predicting land mean temperature based on both sea and land features.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Limitations in the project: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Irregular data observations.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Collecting the data requires lot of time.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612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DCF75B-26E3-495D-BB22-869E12948982}"/>
              </a:ext>
            </a:extLst>
          </p:cNvPr>
          <p:cNvSpPr txBox="1"/>
          <p:nvPr/>
        </p:nvSpPr>
        <p:spPr>
          <a:xfrm>
            <a:off x="1124382" y="1246694"/>
            <a:ext cx="7620000" cy="2634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Future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work</a:t>
            </a:r>
          </a:p>
          <a:p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Montserrat" panose="020B060402020202020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20B0604020202020204" charset="0"/>
              </a:rPr>
              <a:t>Multiple regions from various different distances from Chennai should be considered for extraction of dataset.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20B0604020202020204" charset="0"/>
              </a:rPr>
              <a:t>Significance value should be increased.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20B0604020202020204" charset="0"/>
              </a:rPr>
              <a:t>More regular dataset for sea attributes.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6639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03586" y="88759"/>
            <a:ext cx="6683765" cy="394716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"/>
                <a:ea typeface="Montserrat"/>
                <a:cs typeface="Montserrat"/>
              </a:rPr>
              <a:t>Reference papers:</a:t>
            </a:r>
          </a:p>
        </p:txBody>
      </p:sp>
      <p:graphicFrame>
        <p:nvGraphicFramePr>
          <p:cNvPr id="5" name="Shape 174"/>
          <p:cNvGraphicFramePr/>
          <p:nvPr>
            <p:extLst/>
          </p:nvPr>
        </p:nvGraphicFramePr>
        <p:xfrm>
          <a:off x="1187669" y="483475"/>
          <a:ext cx="7712500" cy="454801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6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5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12">
                <a:tc>
                  <a:txBody>
                    <a:bodyPr/>
                    <a:lstStyle/>
                    <a:p>
                      <a:pPr marL="139700" lvl="0" indent="0" algn="just" defTabSz="342900" rtl="0" eaLnBrk="1" latinLnBrk="0" hangingPunct="1">
                        <a:lnSpc>
                          <a:spcPct val="150000"/>
                        </a:lnSpc>
                        <a:spcBef>
                          <a:spcPts val="355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Montserrat"/>
                        <a:buNone/>
                      </a:pPr>
                      <a:r>
                        <a:rPr lang="en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“Operational demand forecasting in district heating systems using ensembles of online machine learning algorithms”[7] -C. Johansson  et al. </a:t>
                      </a:r>
                      <a:endParaRPr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317500" algn="just" defTabSz="342900" rtl="0" eaLnBrk="1" latinLnBrk="0" hangingPunct="1">
                        <a:lnSpc>
                          <a:spcPct val="150000"/>
                        </a:lnSpc>
                        <a:spcBef>
                          <a:spcPts val="355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Montserrat"/>
                        <a:buChar char="●"/>
                      </a:pPr>
                      <a:r>
                        <a:rPr lang="en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Heat demand forecasting is in one form or another an integrated part of most optimisation solutions for district heating and cooling </a:t>
                      </a:r>
                      <a:endParaRPr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39700" lvl="0" indent="0" algn="just" defTabSz="342900" rtl="0" eaLnBrk="1" latinLnBrk="0" hangingPunct="1">
                        <a:lnSpc>
                          <a:spcPct val="150000"/>
                        </a:lnSpc>
                        <a:spcBef>
                          <a:spcPts val="355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Montserrat"/>
                        <a:buNone/>
                      </a:pPr>
                      <a:r>
                        <a:rPr lang="en-US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“A Deep Hybrid Model for Weather Forecasting”[3] -Aditya Grover et al.</a:t>
                      </a:r>
                    </a:p>
                    <a:p>
                      <a:pPr marL="457200" lvl="0" indent="-317500" algn="just" defTabSz="342900" rtl="0" eaLnBrk="1" latinLnBrk="0" hangingPunct="1">
                        <a:lnSpc>
                          <a:spcPct val="150000"/>
                        </a:lnSpc>
                        <a:spcBef>
                          <a:spcPts val="355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Montserrat"/>
                        <a:buChar char="●"/>
                      </a:pPr>
                      <a:r>
                        <a:rPr lang="en-US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making predictions via a hybrid approach that combines discriminatively trained predictive models with a deep neural network that models the joint statistics of a set of weather-related variables.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869">
                <a:tc>
                  <a:txBody>
                    <a:bodyPr/>
                    <a:lstStyle/>
                    <a:p>
                      <a:pPr marL="139700" lvl="0" indent="0" algn="just" defTabSz="342900" rtl="0" eaLnBrk="1" latinLnBrk="0" hangingPunct="1">
                        <a:lnSpc>
                          <a:spcPct val="150000"/>
                        </a:lnSpc>
                        <a:spcBef>
                          <a:spcPts val="355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Montserrat"/>
                        <a:buNone/>
                      </a:pPr>
                      <a:r>
                        <a:rPr lang="en-US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“A Semi- Supervised Technique for Weather Condition Prediction using DBSCAN and KNN”[5] -</a:t>
                      </a:r>
                      <a:r>
                        <a:rPr lang="en-US" sz="11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Aastha</a:t>
                      </a:r>
                      <a:r>
                        <a:rPr lang="en-US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Sharma et al.</a:t>
                      </a:r>
                    </a:p>
                    <a:p>
                      <a:pPr marL="457200" lvl="0" indent="-317500" algn="just" defTabSz="342900" rtl="0" eaLnBrk="1" latinLnBrk="0" hangingPunct="1">
                        <a:lnSpc>
                          <a:spcPct val="150000"/>
                        </a:lnSpc>
                        <a:spcBef>
                          <a:spcPts val="355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Montserrat"/>
                        <a:buChar char="●"/>
                      </a:pPr>
                      <a:r>
                        <a:rPr lang="en-US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semi-supervised weather prediction technique to validate the predictions done for certain atmospheric parameters taken for four years on a day wise basis in a certain city.</a:t>
                      </a:r>
                    </a:p>
                    <a:p>
                      <a:pPr marL="139700" lvl="0" indent="0" algn="just" defTabSz="342900" rtl="0" eaLnBrk="1" latinLnBrk="0" hangingPunct="1">
                        <a:lnSpc>
                          <a:spcPct val="150000"/>
                        </a:lnSpc>
                        <a:spcBef>
                          <a:spcPts val="355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Montserrat"/>
                        <a:buNone/>
                      </a:pPr>
                      <a:endParaRPr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39700" lvl="0" indent="0" algn="just" defTabSz="342900" rtl="0" eaLnBrk="1" latinLnBrk="0" hangingPunct="1">
                        <a:lnSpc>
                          <a:spcPct val="150000"/>
                        </a:lnSpc>
                        <a:spcBef>
                          <a:spcPts val="355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Montserrat"/>
                        <a:buNone/>
                      </a:pPr>
                      <a:r>
                        <a:rPr lang="en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“ A machine learning approach to finding weather regimes and skillful predictor combinations for short-term storm forecasting”[4] -John K. Williams et al.</a:t>
                      </a:r>
                      <a:endParaRPr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317500" algn="just" defTabSz="342900" rtl="0" eaLnBrk="1" latinLnBrk="0" hangingPunct="1">
                        <a:lnSpc>
                          <a:spcPct val="150000"/>
                        </a:lnSpc>
                        <a:spcBef>
                          <a:spcPts val="355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Montserrat"/>
                        <a:buChar char="●"/>
                      </a:pPr>
                      <a:r>
                        <a:rPr lang="en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random forest machine learning approach provides a tool for identifying a set of skillful predictors for thunderstorm initiation as well as providing a performance benchmark.</a:t>
                      </a:r>
                      <a:endParaRPr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329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hape 179"/>
          <p:cNvGraphicFramePr/>
          <p:nvPr>
            <p:extLst/>
          </p:nvPr>
        </p:nvGraphicFramePr>
        <p:xfrm>
          <a:off x="1271752" y="224325"/>
          <a:ext cx="6747642" cy="46966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99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5878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“A Service Oriented Architecture for Weather Forecasting Using Data Mining”[6] -Mrs. C. Beulah Christalin Latha et al.</a:t>
                      </a:r>
                      <a:endParaRPr sz="1100" dirty="0">
                        <a:solidFill>
                          <a:schemeClr val="tx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317500" algn="just" defTabSz="342900" rtl="0" eaLnBrk="1" latinLnBrk="0" hangingPunct="1">
                        <a:lnSpc>
                          <a:spcPct val="150000"/>
                        </a:lnSpc>
                        <a:spcBef>
                          <a:spcPts val="355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Montserrat"/>
                        <a:buChar char="●"/>
                      </a:pPr>
                      <a:r>
                        <a:rPr lang="en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proposes a novel method to develop a service oriented architecture for a weather information system and forecast weather using data mining techniques.</a:t>
                      </a:r>
                      <a:endParaRPr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“Wind Prediction: Physical model improvement through support vector regression”[8] -Daniel Bejarano et al.</a:t>
                      </a:r>
                      <a:endParaRPr sz="1100" dirty="0">
                        <a:solidFill>
                          <a:schemeClr val="tx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317500" algn="just" defTabSz="342900" rtl="0" eaLnBrk="1" latinLnBrk="0" hangingPunct="1">
                        <a:lnSpc>
                          <a:spcPct val="150000"/>
                        </a:lnSpc>
                        <a:spcBef>
                          <a:spcPts val="355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Montserrat"/>
                        <a:buChar char="●"/>
                      </a:pPr>
                      <a:r>
                        <a:rPr lang="en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concentrates on wind speed prediction through the combination of support vector regression and the weather research and forecast model was explored.</a:t>
                      </a:r>
                      <a:endParaRPr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570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“Rainfall prediction: A Deep Learning approach”[9] -Emilcy Hern´andez et al.</a:t>
                      </a:r>
                      <a:endParaRPr sz="1100" dirty="0">
                        <a:solidFill>
                          <a:schemeClr val="tx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317500" algn="just" defTabSz="342900" rtl="0" eaLnBrk="1" latinLnBrk="0" hangingPunct="1">
                        <a:lnSpc>
                          <a:spcPct val="150000"/>
                        </a:lnSpc>
                        <a:spcBef>
                          <a:spcPts val="355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Montserrat"/>
                        <a:buChar char="●"/>
                      </a:pPr>
                      <a:r>
                        <a:rPr lang="en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introduces an architecture based on Deep Learning for the prediction of the accumulated daily precipitation for the next day. </a:t>
                      </a:r>
                      <a:endParaRPr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317500" algn="just" defTabSz="342900" rtl="0" eaLnBrk="1" latinLnBrk="0" hangingPunct="1">
                        <a:lnSpc>
                          <a:spcPct val="150000"/>
                        </a:lnSpc>
                        <a:spcBef>
                          <a:spcPts val="355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Montserrat"/>
                        <a:buChar char="●"/>
                      </a:pPr>
                      <a:r>
                        <a:rPr lang="en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Includes an autoencoder for reducing and capturing non-linear relationships between attributes, and a multilayer perceptron for the prediction task.</a:t>
                      </a:r>
                      <a:endParaRPr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“Weather Prediction through Machine Learning”[10] -Kiran Kumar. R  et al.</a:t>
                      </a:r>
                      <a:endParaRPr sz="1100" dirty="0">
                        <a:solidFill>
                          <a:schemeClr val="tx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317500" algn="just" defTabSz="342900" rtl="0" eaLnBrk="1" latinLnBrk="0" hangingPunct="1">
                        <a:lnSpc>
                          <a:spcPct val="150000"/>
                        </a:lnSpc>
                        <a:spcBef>
                          <a:spcPts val="355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Montserrat"/>
                        <a:buChar char="●"/>
                      </a:pPr>
                      <a:r>
                        <a:rPr lang="en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design an effective rainfall prediction agent model using support vector machine and multiple linear regressions.</a:t>
                      </a:r>
                      <a:endParaRPr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094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256" y="468082"/>
            <a:ext cx="7319204" cy="960668"/>
          </a:xfrm>
        </p:spPr>
        <p:txBody>
          <a:bodyPr/>
          <a:lstStyle/>
          <a:p>
            <a:r>
              <a:rPr lang="e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"/>
                <a:ea typeface="Montserrat"/>
                <a:cs typeface="Montserrat"/>
              </a:rPr>
              <a:t>Limitations of existing systems: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256" y="1080655"/>
            <a:ext cx="7319203" cy="3616035"/>
          </a:xfrm>
        </p:spPr>
        <p:txBody>
          <a:bodyPr>
            <a:normAutofit/>
          </a:bodyPr>
          <a:lstStyle/>
          <a:p>
            <a:pPr marL="457200" lvl="0" indent="-317500">
              <a:lnSpc>
                <a:spcPct val="150000"/>
              </a:lnSpc>
              <a:spcBef>
                <a:spcPts val="0"/>
              </a:spcBef>
              <a:buSzPts val="1400"/>
              <a:buFont typeface="Montserrat"/>
              <a:buChar char="●"/>
            </a:pPr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Absence of any correlation between SST and land temperatures.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buSzPts val="1400"/>
              <a:buFont typeface="Montserrat"/>
              <a:buChar char="●"/>
            </a:pPr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The linear regression model:</a:t>
            </a:r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buSzPts val="1400"/>
              <a:buFont typeface="Montserrat"/>
              <a:buChar char="○"/>
            </a:pPr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 high variance model</a:t>
            </a:r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buSzPts val="1400"/>
              <a:buFont typeface="Montserrat"/>
              <a:buChar char="○"/>
            </a:pPr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 unstable without a large dataset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buSzPts val="1400"/>
              <a:buFont typeface="Montserrat"/>
              <a:buChar char="●"/>
            </a:pPr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Considered only previous two days to predict.</a:t>
            </a:r>
          </a:p>
        </p:txBody>
      </p:sp>
    </p:spTree>
    <p:extLst>
      <p:ext uri="{BB962C8B-B14F-4D97-AF65-F5344CB8AC3E}">
        <p14:creationId xmlns:p14="http://schemas.microsoft.com/office/powerpoint/2010/main" val="334137456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2280</TotalTime>
  <Words>1700</Words>
  <Application>Microsoft Office PowerPoint</Application>
  <PresentationFormat>On-screen Show (16:9)</PresentationFormat>
  <Paragraphs>326</Paragraphs>
  <Slides>62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Montserrat</vt:lpstr>
      <vt:lpstr>Lato</vt:lpstr>
      <vt:lpstr>Courier New</vt:lpstr>
      <vt:lpstr>Wingdings 3</vt:lpstr>
      <vt:lpstr>English111 Vivace BT</vt:lpstr>
      <vt:lpstr>Arial</vt:lpstr>
      <vt:lpstr>Century Gothic</vt:lpstr>
      <vt:lpstr>Times New Roman</vt:lpstr>
      <vt:lpstr>Wisp</vt:lpstr>
      <vt:lpstr>Impact of temperature variations over the Bay of Bengal on the climate of Eastern coast of India</vt:lpstr>
      <vt:lpstr>Abstract</vt:lpstr>
      <vt:lpstr>Introduction</vt:lpstr>
      <vt:lpstr>Literature Survey</vt:lpstr>
      <vt:lpstr>Base Papers:</vt:lpstr>
      <vt:lpstr>PowerPoint Presentation</vt:lpstr>
      <vt:lpstr>Reference papers:</vt:lpstr>
      <vt:lpstr>PowerPoint Presentation</vt:lpstr>
      <vt:lpstr>Limitations of existing systems:</vt:lpstr>
      <vt:lpstr>Problem statement</vt:lpstr>
      <vt:lpstr>Motivation</vt:lpstr>
      <vt:lpstr>System requirements: Hardware requirements: System:Intel core 7th Gen i7 Processor. Hard Disk: 150Gb Solid State Drive  RAM: 8Gb recommended Monitor: 15 VGA Colour GPU: Nvidia GT 630M 1Gb VRAM Software requirements: O/S:  Windows 7 and above Language: python and MATLAB Additional packages: python scikit,  python anaconda, tensorflow </vt:lpstr>
      <vt:lpstr>PowerPoint Presentation</vt:lpstr>
      <vt:lpstr>SYSTEM DESIGN</vt:lpstr>
      <vt:lpstr>System Design </vt:lpstr>
      <vt:lpstr>Dataflow diagram</vt:lpstr>
      <vt:lpstr>PowerPoint Presentation</vt:lpstr>
      <vt:lpstr>PowerPoint Presentation</vt:lpstr>
      <vt:lpstr>IMPLEMENTATION DETAILS</vt:lpstr>
      <vt:lpstr>Implementation Details</vt:lpstr>
      <vt:lpstr>Module 1:  Data Collection</vt:lpstr>
      <vt:lpstr>Algorithm 1:</vt:lpstr>
      <vt:lpstr>PowerPoint Presentation</vt:lpstr>
      <vt:lpstr>PowerPoint Presentation</vt:lpstr>
      <vt:lpstr>PowerPoint Presentation</vt:lpstr>
      <vt:lpstr>Module 2: Data filtering and cleaning</vt:lpstr>
      <vt:lpstr>Step1:  Make a list containing features to remove Step2:   Convert the selected feature objects into numerical values           Set not available values to 'coerce’. Step3:  We use describe() method and then transpose the       DataFrame Set. Step4:  Calculate IQR and remove outliers Step5:   Data visualization using Histogram.</vt:lpstr>
      <vt:lpstr>PowerPoint Presentation</vt:lpstr>
      <vt:lpstr>PowerPoint Presentation</vt:lpstr>
      <vt:lpstr>PowerPoint Presentation</vt:lpstr>
      <vt:lpstr>Module 3: Feature Extraction</vt:lpstr>
      <vt:lpstr>PowerPoint Presentation</vt:lpstr>
      <vt:lpstr>PowerPoint Presentation</vt:lpstr>
      <vt:lpstr>PowerPoint Presentation</vt:lpstr>
      <vt:lpstr>PowerPoint Presentation</vt:lpstr>
      <vt:lpstr>Module 4: Implementing Regression model</vt:lpstr>
      <vt:lpstr>PowerPoint Presentation</vt:lpstr>
      <vt:lpstr>PowerPoint Presentation</vt:lpstr>
      <vt:lpstr>PowerPoint Presentation</vt:lpstr>
      <vt:lpstr>PowerPoint Presentation</vt:lpstr>
      <vt:lpstr>Module 5: Final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temperature variations over the Bay of Bengal on the climate of Eastern coast of India</dc:title>
  <cp:lastModifiedBy>Navaneeth vijay</cp:lastModifiedBy>
  <cp:revision>176</cp:revision>
  <dcterms:modified xsi:type="dcterms:W3CDTF">2018-05-07T10:58:24Z</dcterms:modified>
</cp:coreProperties>
</file>