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1"/>
  </p:notesMasterIdLst>
  <p:sldIdLst>
    <p:sldId id="256" r:id="rId2"/>
    <p:sldId id="297" r:id="rId3"/>
    <p:sldId id="259" r:id="rId4"/>
    <p:sldId id="266" r:id="rId5"/>
    <p:sldId id="296" r:id="rId6"/>
    <p:sldId id="298" r:id="rId7"/>
    <p:sldId id="299" r:id="rId8"/>
    <p:sldId id="290" r:id="rId9"/>
    <p:sldId id="292" r:id="rId10"/>
    <p:sldId id="291" r:id="rId11"/>
    <p:sldId id="270" r:id="rId12"/>
    <p:sldId id="271" r:id="rId13"/>
    <p:sldId id="287" r:id="rId14"/>
    <p:sldId id="272" r:id="rId15"/>
    <p:sldId id="288" r:id="rId16"/>
    <p:sldId id="293" r:id="rId17"/>
    <p:sldId id="294" r:id="rId18"/>
    <p:sldId id="295" r:id="rId19"/>
    <p:sldId id="279" r:id="rId20"/>
  </p:sldIdLst>
  <p:sldSz cx="9144000" cy="5143500" type="screen16x9"/>
  <p:notesSz cx="6858000" cy="9144000"/>
  <p:embeddedFontLst>
    <p:embeddedFont>
      <p:font typeface="Montserrat" panose="020B0604020202020204" charset="0"/>
      <p:regular r:id="rId22"/>
      <p:bold r:id="rId23"/>
      <p:italic r:id="rId24"/>
      <p:boldItalic r:id="rId25"/>
    </p:embeddedFont>
    <p:embeddedFont>
      <p:font typeface="Lato" panose="020B0604020202020204" charset="0"/>
      <p:regular r:id="rId26"/>
      <p:bold r:id="rId27"/>
      <p:italic r:id="rId28"/>
      <p:boldItalic r:id="rId29"/>
    </p:embeddedFont>
    <p:embeddedFont>
      <p:font typeface="Wingdings 3" panose="05040102010807070707" pitchFamily="18" charset="2"/>
      <p:regular r:id="rId30"/>
    </p:embeddedFont>
    <p:embeddedFont>
      <p:font typeface="Century Gothic" panose="020B0502020202020204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79A78E-DDDF-4128-B11E-8B001FB4DA72}">
  <a:tblStyle styleId="{A779A78E-DDDF-4128-B11E-8B001FB4DA7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94660"/>
  </p:normalViewPr>
  <p:slideViewPr>
    <p:cSldViewPr snapToGrid="0">
      <p:cViewPr varScale="1">
        <p:scale>
          <a:sx n="93" d="100"/>
          <a:sy n="93" d="100"/>
        </p:scale>
        <p:origin x="4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5440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4575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5166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241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205370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607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88480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702248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313364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409048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281874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615249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77470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04746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727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18620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93711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56182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07493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800505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938661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85651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8432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077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1046019" y="1039090"/>
            <a:ext cx="7081982" cy="1403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 sz="24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Impact of temperature variations over the Bay of Bengal on the climate of Eastern coast of India</a:t>
            </a:r>
            <a:endParaRPr sz="2400" b="0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181600" y="3562350"/>
            <a:ext cx="3470700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</a:pPr>
            <a:r>
              <a:rPr lang="en" sz="1400" b="1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Under the guidance of:</a:t>
            </a:r>
            <a:endParaRPr sz="1300" b="0" i="0" u="none" strike="noStrike" cap="none" dirty="0">
              <a:solidFill>
                <a:schemeClr val="accent4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</a:pPr>
            <a:r>
              <a:rPr lang="en" sz="14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Dr. Saritha Chakrasali</a:t>
            </a:r>
            <a:endParaRPr sz="1300" b="0" i="0" u="none" strike="noStrike" cap="none" dirty="0">
              <a:solidFill>
                <a:schemeClr val="accent4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</a:pPr>
            <a:r>
              <a:rPr lang="en" sz="14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Professor</a:t>
            </a:r>
            <a:endParaRPr sz="1300" b="0" i="0" u="none" strike="noStrike" cap="none" dirty="0">
              <a:solidFill>
                <a:schemeClr val="accent4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</a:pPr>
            <a:r>
              <a:rPr lang="en" sz="14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Department of ISE,</a:t>
            </a:r>
            <a:endParaRPr sz="1300" b="0" i="0" u="none" strike="noStrike" cap="none" dirty="0">
              <a:solidFill>
                <a:schemeClr val="accent4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</a:pPr>
            <a:r>
              <a:rPr lang="en" sz="14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BNM Institute of Technology</a:t>
            </a:r>
            <a:endParaRPr sz="1300" b="0" i="0" u="none" strike="noStrike" cap="none" dirty="0">
              <a:solidFill>
                <a:schemeClr val="accent4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endParaRPr sz="1300" b="0" i="0" u="none" strike="noStrike" cap="none" dirty="0">
              <a:solidFill>
                <a:schemeClr val="accent4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6905-9727-4E0A-B3FE-0D24EAAA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300" y="326017"/>
            <a:ext cx="7038900" cy="9141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Implementation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CC381-F8FB-499A-92D4-7C1358FB4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50" y="1113267"/>
            <a:ext cx="7038900" cy="35759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Clr>
                <a:schemeClr val="accent4">
                  <a:lumMod val="50000"/>
                </a:schemeClr>
              </a:buClr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Module-1</a:t>
            </a:r>
          </a:p>
          <a:p>
            <a:pPr marL="146050" indent="0">
              <a:lnSpc>
                <a:spcPct val="150000"/>
              </a:lnSpc>
              <a:buClr>
                <a:schemeClr val="accent4">
                  <a:lumMod val="50000"/>
                </a:schemeClr>
              </a:buClr>
              <a:buNone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		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Data Collection</a:t>
            </a:r>
            <a:endParaRPr lang="en-US" sz="1400" dirty="0">
              <a:solidFill>
                <a:schemeClr val="accent4">
                  <a:lumMod val="50000"/>
                </a:schemeClr>
              </a:solidFill>
              <a:latin typeface="Montserrat" panose="020B0604020202020204" charset="0"/>
            </a:endParaRPr>
          </a:p>
          <a:p>
            <a:pPr>
              <a:lnSpc>
                <a:spcPct val="150000"/>
              </a:lnSpc>
              <a:buClr>
                <a:schemeClr val="accent4">
                  <a:lumMod val="50000"/>
                </a:schemeClr>
              </a:buClr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Module-2</a:t>
            </a:r>
          </a:p>
          <a:p>
            <a:pPr marL="146050" indent="0">
              <a:lnSpc>
                <a:spcPct val="150000"/>
              </a:lnSpc>
              <a:buClr>
                <a:schemeClr val="accent4">
                  <a:lumMod val="50000"/>
                </a:schemeClr>
              </a:buClr>
              <a:buNone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		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Data Cleaning and Filtering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 </a:t>
            </a:r>
          </a:p>
          <a:p>
            <a:pPr>
              <a:lnSpc>
                <a:spcPct val="150000"/>
              </a:lnSpc>
              <a:buClr>
                <a:schemeClr val="accent4">
                  <a:lumMod val="50000"/>
                </a:schemeClr>
              </a:buClr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Module-3</a:t>
            </a:r>
          </a:p>
          <a:p>
            <a:pPr marL="146050" indent="0">
              <a:lnSpc>
                <a:spcPct val="150000"/>
              </a:lnSpc>
              <a:buClr>
                <a:schemeClr val="accent4">
                  <a:lumMod val="50000"/>
                </a:schemeClr>
              </a:buClr>
              <a:buNone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		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Feature Extraction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Montserrat" panose="020B0604020202020204" charset="0"/>
            </a:endParaRPr>
          </a:p>
          <a:p>
            <a:pPr>
              <a:lnSpc>
                <a:spcPct val="150000"/>
              </a:lnSpc>
              <a:buClr>
                <a:schemeClr val="accent4">
                  <a:lumMod val="50000"/>
                </a:schemeClr>
              </a:buClr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Module-4</a:t>
            </a:r>
          </a:p>
          <a:p>
            <a:pPr marL="146050" indent="0">
              <a:lnSpc>
                <a:spcPct val="150000"/>
              </a:lnSpc>
              <a:buClr>
                <a:schemeClr val="accent4">
                  <a:lumMod val="50000"/>
                </a:schemeClr>
              </a:buClr>
              <a:buNone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		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Implementing Regression model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Montserrat" panose="020B0604020202020204" charset="0"/>
            </a:endParaRPr>
          </a:p>
          <a:p>
            <a:pPr>
              <a:lnSpc>
                <a:spcPct val="150000"/>
              </a:lnSpc>
              <a:buClr>
                <a:schemeClr val="accent4">
                  <a:lumMod val="50000"/>
                </a:schemeClr>
              </a:buClr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Module-5</a:t>
            </a:r>
          </a:p>
          <a:p>
            <a:pPr marL="146050" indent="0">
              <a:lnSpc>
                <a:spcPct val="150000"/>
              </a:lnSpc>
              <a:buClr>
                <a:schemeClr val="accent4">
                  <a:lumMod val="50000"/>
                </a:schemeClr>
              </a:buClr>
              <a:buNone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		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Final model</a:t>
            </a:r>
          </a:p>
          <a:p>
            <a:pPr marL="146050" indent="0">
              <a:lnSpc>
                <a:spcPct val="150000"/>
              </a:lnSpc>
              <a:buClr>
                <a:schemeClr val="accent4">
                  <a:lumMod val="50000"/>
                </a:schemeClr>
              </a:buClr>
              <a:buNone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		</a:t>
            </a:r>
          </a:p>
          <a:p>
            <a:pPr>
              <a:lnSpc>
                <a:spcPct val="150000"/>
              </a:lnSpc>
              <a:buClr>
                <a:schemeClr val="accent4">
                  <a:lumMod val="50000"/>
                </a:schemeClr>
              </a:buClr>
            </a:pPr>
            <a:endParaRPr lang="en-US" sz="1600" b="1" dirty="0">
              <a:solidFill>
                <a:schemeClr val="accent4">
                  <a:lumMod val="50000"/>
                </a:schemeClr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520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823850" y="1997400"/>
            <a:ext cx="4837200" cy="12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 sz="3600" b="1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Module 1: </a:t>
            </a:r>
            <a:endParaRPr sz="3600" b="1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 sz="36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Data Collection</a:t>
            </a:r>
            <a:endParaRPr sz="3600" b="0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accent4">
                    <a:lumMod val="50000"/>
                  </a:schemeClr>
                </a:solidFill>
              </a:rPr>
              <a:t>Algorithm 1:</a:t>
            </a:r>
            <a:endParaRPr b="1" u="sng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1052550" y="1123950"/>
            <a:ext cx="72183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step 1: 	Initialize base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url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api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key, target date, feature name list.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step 2: 	open a csv file in write mode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        	</a:t>
            </a: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set 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the fieldnames to feature list values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step 3: 	for each in range(days)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        		send a request to the base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url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defined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        		convert the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api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response to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format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        		write the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data to the opened csv file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        		increment the target date to next day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          	end for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step 4: 	end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F3855E-1FB8-4032-91F1-AE85601C4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48" y="464127"/>
            <a:ext cx="7690812" cy="432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81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823849" y="866775"/>
            <a:ext cx="6463641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 sz="3600" b="1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Module 2:</a:t>
            </a:r>
            <a:endParaRPr sz="3600" b="1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 sz="36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Data filtering and cleaning</a:t>
            </a:r>
            <a:endParaRPr sz="3600" b="0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7E6E-CD57-426C-8A33-777E784F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49" y="866775"/>
            <a:ext cx="7301841" cy="35211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Step1:		Make a list containing features to remove</a:t>
            </a:r>
            <a:br>
              <a:rPr lang="en-US" sz="1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Step2: 		Make a list containing features to keep</a:t>
            </a:r>
            <a:br>
              <a:rPr lang="en-US" sz="1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Step3: 		Convert the selected feature objects into numerical values</a:t>
            </a:r>
            <a:br>
              <a:rPr lang="en-US" sz="1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       		 </a:t>
            </a: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</a:rPr>
              <a:t>Set 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not available values to 'coerce’.</a:t>
            </a:r>
            <a:br>
              <a:rPr lang="en-US" sz="1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Step4:		</a:t>
            </a: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</a:rPr>
              <a:t>We use describe() method and then transpose 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the </a:t>
            </a: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</a:rPr>
              <a:t> 					</a:t>
            </a:r>
            <a:r>
              <a:rPr lang="en-US" sz="1600" dirty="0" err="1" smtClean="0">
                <a:solidFill>
                  <a:schemeClr val="accent4">
                    <a:lumMod val="50000"/>
                  </a:schemeClr>
                </a:solidFill>
              </a:rPr>
              <a:t>DataFrame</a:t>
            </a: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Set.</a:t>
            </a:r>
            <a:br>
              <a:rPr lang="en-US" sz="1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Step5: 		Calculate IQR and remove outliers</a:t>
            </a:r>
            <a:br>
              <a:rPr lang="en-US" sz="1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Step6: 	Data </a:t>
            </a: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</a:rPr>
              <a:t>visualization using Histogram.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sz="1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Step7: 		End</a:t>
            </a:r>
          </a:p>
        </p:txBody>
      </p:sp>
      <p:sp>
        <p:nvSpPr>
          <p:cNvPr id="3" name="Shape 218">
            <a:extLst>
              <a:ext uri="{FF2B5EF4-FFF2-40B4-BE49-F238E27FC236}">
                <a16:creationId xmlns:a16="http://schemas.microsoft.com/office/drawing/2014/main" id="{61A4EFA9-AFFB-4A94-BABA-15FCA73FD432}"/>
              </a:ext>
            </a:extLst>
          </p:cNvPr>
          <p:cNvSpPr txBox="1">
            <a:spLocks/>
          </p:cNvSpPr>
          <p:nvPr/>
        </p:nvSpPr>
        <p:spPr>
          <a:xfrm>
            <a:off x="955319" y="386823"/>
            <a:ext cx="7038900" cy="61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R="0"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kern="1200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b="1" u="sng" dirty="0">
                <a:solidFill>
                  <a:schemeClr val="accent4">
                    <a:lumMod val="50000"/>
                  </a:schemeClr>
                </a:solidFill>
              </a:rPr>
              <a:t>Algorithm 2:</a:t>
            </a:r>
          </a:p>
        </p:txBody>
      </p:sp>
    </p:spTree>
    <p:extLst>
      <p:ext uri="{BB962C8B-B14F-4D97-AF65-F5344CB8AC3E}">
        <p14:creationId xmlns:p14="http://schemas.microsoft.com/office/powerpoint/2010/main" val="31748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AA828A-3CE1-4C58-866B-6017E6A6C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42" y="533115"/>
            <a:ext cx="7097115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27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ECD680-6E9E-42B3-B5A6-0521CFC67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743" y="390765"/>
            <a:ext cx="6916115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24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183A-5754-4CBA-BC5C-CA9D9AAB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50" y="866775"/>
            <a:ext cx="5703950" cy="3521100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Modules to complete:</a:t>
            </a:r>
            <a:br>
              <a:rPr lang="en-US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Module-3, Module-4, Module-5</a:t>
            </a:r>
          </a:p>
        </p:txBody>
      </p:sp>
    </p:spTree>
    <p:extLst>
      <p:ext uri="{BB962C8B-B14F-4D97-AF65-F5344CB8AC3E}">
        <p14:creationId xmlns:p14="http://schemas.microsoft.com/office/powerpoint/2010/main" val="2785723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</a:pPr>
            <a:r>
              <a:rPr lang="en" sz="3000" b="1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3000" b="1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body" idx="4294967295"/>
          </p:nvPr>
        </p:nvSpPr>
        <p:spPr>
          <a:xfrm>
            <a:off x="5029200" y="2647950"/>
            <a:ext cx="4114800" cy="204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lang="en" sz="1800" b="1" i="0" u="none" strike="noStrike" cap="none" dirty="0">
                <a:solidFill>
                  <a:schemeClr val="accent4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Submitted by:</a:t>
            </a:r>
            <a:endParaRPr sz="1300" b="0" i="0" u="none" strike="noStrike" cap="none" dirty="0">
              <a:solidFill>
                <a:schemeClr val="accent4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lang="en" sz="18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Sai Navaneeth V – 1BG14IS041</a:t>
            </a:r>
            <a:endParaRPr sz="1300" b="0" i="0" u="none" strike="noStrike" cap="none" dirty="0">
              <a:solidFill>
                <a:schemeClr val="accent4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lang="en" sz="18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Satish Kumar M S – 1BG14IS045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lang="nl-NL" sz="1800" dirty="0">
                <a:solidFill>
                  <a:srgbClr val="728653">
                    <a:lumMod val="5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Bhavana – 1BG14IS008</a:t>
            </a:r>
            <a:endParaRPr lang="nl-NL" sz="1300" dirty="0">
              <a:solidFill>
                <a:srgbClr val="728653">
                  <a:lumMod val="50000"/>
                </a:srgbClr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prstClr val="white"/>
              </a:buClr>
              <a:buSzPts val="1800"/>
              <a:buNone/>
            </a:pPr>
            <a:r>
              <a:rPr lang="nl-NL" sz="1800" dirty="0">
                <a:solidFill>
                  <a:srgbClr val="728653">
                    <a:lumMod val="5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H Sudhanva – 1BG14IS017</a:t>
            </a:r>
            <a:endParaRPr lang="nl-NL" sz="1300" dirty="0">
              <a:solidFill>
                <a:srgbClr val="728653">
                  <a:lumMod val="50000"/>
                </a:srgbClr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endParaRPr sz="1300" b="0" i="0" u="none" strike="noStrike" cap="none" dirty="0">
              <a:solidFill>
                <a:schemeClr val="accent4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</a:pPr>
            <a:endParaRPr sz="14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</a:pPr>
            <a:r>
              <a:rPr lang="en" sz="14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944694" y="2648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ts val="2400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sz="2400" b="0" i="0" u="none" strike="noStrike" cap="none" dirty="0">
              <a:solidFill>
                <a:schemeClr val="accent1">
                  <a:lumMod val="60000"/>
                  <a:lumOff val="4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body" idx="4294967295"/>
          </p:nvPr>
        </p:nvSpPr>
        <p:spPr>
          <a:xfrm>
            <a:off x="1158876" y="1058035"/>
            <a:ext cx="7469583" cy="3820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Artificial intelligence (AI) </a:t>
            </a:r>
          </a:p>
          <a:p>
            <a:pPr marL="914400" lvl="1" indent="-317500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Creation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of human-like intelligence.</a:t>
            </a:r>
          </a:p>
          <a:p>
            <a:pPr marL="914400" lvl="1" indent="-317500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Learn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, reason, plan, perceive, or process natural language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lang="en-US" sz="1400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Instructions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that allow model to learn from data without 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step-by-step  instructions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by the programmer.</a:t>
            </a:r>
          </a:p>
          <a:p>
            <a:pPr marL="457200" lvl="0" indent="-317500" algn="just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Data 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analytics </a:t>
            </a:r>
            <a:endParaRPr lang="en-US" sz="1400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 algn="just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Qualitative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and quantitative techniques and processes</a:t>
            </a:r>
          </a:p>
          <a:p>
            <a:pPr marL="914400" lvl="1" indent="-317500" algn="just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o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enhance productivity and business gain.</a:t>
            </a:r>
          </a:p>
          <a:p>
            <a:pPr marL="914400" lvl="1" indent="-317500" algn="just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Data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is extracted and categorized to identify and analyze behavioral data and patterns.</a:t>
            </a:r>
            <a:endParaRPr lang="en-US" sz="1400" dirty="0">
              <a:solidFill>
                <a:schemeClr val="accent4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391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1140700" y="660150"/>
            <a:ext cx="7038900" cy="3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just" rtl="0">
              <a:lnSpc>
                <a:spcPct val="150000"/>
              </a:lnSpc>
              <a:spcBef>
                <a:spcPts val="355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</a:pPr>
            <a:r>
              <a:rPr lang="en" sz="14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Weather </a:t>
            </a:r>
            <a:r>
              <a:rPr lang="en" sz="1400" b="0" i="0" u="none" strike="noStrike" cap="none" dirty="0" smtClean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- forecast.</a:t>
            </a:r>
            <a:endParaRPr sz="1400" b="0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just" rtl="0">
              <a:lnSpc>
                <a:spcPct val="150000"/>
              </a:lnSpc>
              <a:spcBef>
                <a:spcPts val="355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</a:pPr>
            <a:r>
              <a:rPr lang="en" sz="14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The application of science and technology are to predict the state of the atmosphere in future time.</a:t>
            </a:r>
            <a:endParaRPr sz="1400" b="0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just" rtl="0">
              <a:lnSpc>
                <a:spcPct val="150000"/>
              </a:lnSpc>
              <a:spcBef>
                <a:spcPts val="355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 sz="1400" b="0" i="0" u="none" strike="noStrike" cap="none" dirty="0" smtClean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ffects </a:t>
            </a:r>
            <a:r>
              <a:rPr lang="en" sz="14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on human life and </a:t>
            </a:r>
            <a:r>
              <a:rPr lang="en" sz="1400" b="0" i="0" u="none" strike="noStrike" cap="none" dirty="0" smtClean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property.</a:t>
            </a:r>
            <a:endParaRPr lang="en" sz="1400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just" rtl="0">
              <a:lnSpc>
                <a:spcPct val="150000"/>
              </a:lnSpc>
              <a:spcBef>
                <a:spcPts val="355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 sz="1400" b="0" i="0" u="none" strike="noStrike" cap="none" dirty="0" smtClean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cientific </a:t>
            </a:r>
            <a:r>
              <a:rPr lang="en" sz="14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understanding of atmospheric </a:t>
            </a:r>
            <a:r>
              <a:rPr lang="en" sz="1400" b="0" i="0" u="none" strike="noStrike" cap="none" dirty="0" smtClean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processes</a:t>
            </a:r>
            <a:endParaRPr sz="1400" b="0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just" rtl="0">
              <a:lnSpc>
                <a:spcPct val="150000"/>
              </a:lnSpc>
              <a:spcBef>
                <a:spcPts val="355"/>
              </a:spcBef>
              <a:spcAft>
                <a:spcPts val="355"/>
              </a:spcAft>
              <a:buClrTx/>
              <a:buSzPts val="1400"/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1400" b="0" i="0" u="none" strike="noStrike" cap="none" dirty="0" smtClean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haotic </a:t>
            </a:r>
            <a:r>
              <a:rPr lang="en" sz="14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nature of </a:t>
            </a:r>
            <a:r>
              <a:rPr lang="en" sz="1400" b="0" i="0" u="none" strike="noStrike" cap="none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en" sz="1400" b="0" i="0" u="none" strike="noStrike" cap="none" smtClean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atmosphere.</a:t>
            </a:r>
            <a:endParaRPr sz="1400" b="0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995494" y="256415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ts val="2400"/>
            </a:pPr>
            <a:r>
              <a:rPr lang="e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sz="2400" b="0" i="0" u="none" strike="noStrike" cap="none" dirty="0">
              <a:solidFill>
                <a:schemeClr val="accent1">
                  <a:lumMod val="60000"/>
                  <a:lumOff val="4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body" idx="4294967295"/>
          </p:nvPr>
        </p:nvSpPr>
        <p:spPr>
          <a:xfrm>
            <a:off x="1522942" y="1428750"/>
            <a:ext cx="6664325" cy="307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just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To study the correlation between sea surface temperature to corresponding coastal temperature by implementing supervised machine learning algorithm on the available dataset and to forecast the weather conditions.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400"/>
              </a:spcBef>
              <a:buSzPts val="1400"/>
              <a:buNone/>
            </a:pPr>
            <a:endParaRPr lang="en-US" sz="16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961628" y="247949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2400" b="0" i="0" u="none" strike="noStrike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Motivation</a:t>
            </a:r>
            <a:endParaRPr sz="2400" b="0" i="0" u="none" strike="noStrike" cap="none" dirty="0">
              <a:solidFill>
                <a:schemeClr val="accent1">
                  <a:lumMod val="60000"/>
                  <a:lumOff val="4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body" idx="4294967295"/>
          </p:nvPr>
        </p:nvSpPr>
        <p:spPr>
          <a:xfrm>
            <a:off x="1522942" y="1428750"/>
            <a:ext cx="6664325" cy="307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just" rtl="0">
              <a:lnSpc>
                <a:spcPct val="150000"/>
              </a:lnSpc>
              <a:spcBef>
                <a:spcPts val="355"/>
              </a:spcBef>
              <a:spcAft>
                <a:spcPts val="0"/>
              </a:spcAft>
              <a:buClr>
                <a:schemeClr val="accent4">
                  <a:lumMod val="50000"/>
                </a:schemeClr>
              </a:buClr>
              <a:buSzPts val="1800"/>
              <a:buFont typeface="Montserrat"/>
              <a:buChar char="●"/>
            </a:pPr>
            <a:r>
              <a:rPr lang="en" sz="18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To be able to recognize pattern between sea </a:t>
            </a:r>
            <a:r>
              <a:rPr lang="en-US" sz="18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surface temperature and</a:t>
            </a:r>
            <a:r>
              <a:rPr lang="en" sz="18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land </a:t>
            </a:r>
            <a:r>
              <a:rPr lang="en-US" sz="18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tem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perature.</a:t>
            </a:r>
            <a:endParaRPr sz="1800" b="0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50000"/>
                </a:schemeClr>
              </a:buClr>
              <a:buSzPts val="1800"/>
              <a:buFont typeface="Montserrat"/>
              <a:buChar char="●"/>
            </a:pPr>
            <a:r>
              <a:rPr lang="en" sz="18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Improving weather forecasting process.</a:t>
            </a:r>
            <a:endParaRPr sz="1800" b="0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50000"/>
                </a:schemeClr>
              </a:buClr>
              <a:buSzPts val="1800"/>
              <a:buFont typeface="Montserrat"/>
              <a:buChar char="●"/>
            </a:pPr>
            <a:r>
              <a:rPr lang="en" sz="18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Being able to provide warnings in time to </a:t>
            </a:r>
            <a:r>
              <a:rPr lang="en-US" sz="18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redu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ce the consequences. </a:t>
            </a:r>
            <a:endParaRPr sz="1400" b="0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355"/>
              </a:spcBef>
              <a:spcAft>
                <a:spcPts val="355"/>
              </a:spcAft>
              <a:buClrTx/>
              <a:buSzPts val="1100"/>
              <a:buFont typeface="Arial"/>
              <a:buNone/>
            </a:pPr>
            <a:endParaRPr sz="1400" b="0" i="0" u="none" strike="noStrike" cap="none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667104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D029F38-2137-423E-BF6F-CA32B44EA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636" y="470347"/>
            <a:ext cx="7038900" cy="9141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System Design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372262-66D7-48D1-A38D-70AC68F46C11}"/>
              </a:ext>
            </a:extLst>
          </p:cNvPr>
          <p:cNvSpPr/>
          <p:nvPr/>
        </p:nvSpPr>
        <p:spPr>
          <a:xfrm>
            <a:off x="415636" y="1731818"/>
            <a:ext cx="1752600" cy="9698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Collection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949F5C-BF34-4372-A30A-A2225B5F13FD}"/>
              </a:ext>
            </a:extLst>
          </p:cNvPr>
          <p:cNvSpPr/>
          <p:nvPr/>
        </p:nvSpPr>
        <p:spPr>
          <a:xfrm>
            <a:off x="2549236" y="1731818"/>
            <a:ext cx="1752600" cy="969818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Filtering and Cleaning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CF7FDB-49AC-47CD-9EC9-C2CB2ED9DD75}"/>
              </a:ext>
            </a:extLst>
          </p:cNvPr>
          <p:cNvSpPr/>
          <p:nvPr/>
        </p:nvSpPr>
        <p:spPr>
          <a:xfrm>
            <a:off x="4682836" y="1731818"/>
            <a:ext cx="1752600" cy="969818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selection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F73F89-E91A-46AE-9881-CA76CC9D8676}"/>
              </a:ext>
            </a:extLst>
          </p:cNvPr>
          <p:cNvSpPr/>
          <p:nvPr/>
        </p:nvSpPr>
        <p:spPr>
          <a:xfrm>
            <a:off x="6816436" y="1731818"/>
            <a:ext cx="1752600" cy="9698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Model Implementation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909392-0E2D-4D5D-A14F-B47094E411C1}"/>
              </a:ext>
            </a:extLst>
          </p:cNvPr>
          <p:cNvSpPr/>
          <p:nvPr/>
        </p:nvSpPr>
        <p:spPr>
          <a:xfrm>
            <a:off x="1219200" y="3348684"/>
            <a:ext cx="1752600" cy="969818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784B40-CBB3-4C1C-9064-A11E4F42F2A2}"/>
              </a:ext>
            </a:extLst>
          </p:cNvPr>
          <p:cNvSpPr/>
          <p:nvPr/>
        </p:nvSpPr>
        <p:spPr>
          <a:xfrm>
            <a:off x="3602181" y="3334829"/>
            <a:ext cx="1752600" cy="969818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trained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4AB9B6-7E2F-41FE-9088-1F9A8F8AA988}"/>
              </a:ext>
            </a:extLst>
          </p:cNvPr>
          <p:cNvSpPr/>
          <p:nvPr/>
        </p:nvSpPr>
        <p:spPr>
          <a:xfrm>
            <a:off x="5985162" y="3348684"/>
            <a:ext cx="1752600" cy="969818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application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F348B50-AF6C-4167-8354-96169F9B8AB5}"/>
              </a:ext>
            </a:extLst>
          </p:cNvPr>
          <p:cNvSpPr/>
          <p:nvPr/>
        </p:nvSpPr>
        <p:spPr>
          <a:xfrm>
            <a:off x="2168236" y="2085109"/>
            <a:ext cx="381000" cy="270164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7D557BF-72D5-49B9-9567-95EFE0F46A19}"/>
              </a:ext>
            </a:extLst>
          </p:cNvPr>
          <p:cNvSpPr/>
          <p:nvPr/>
        </p:nvSpPr>
        <p:spPr>
          <a:xfrm>
            <a:off x="4301427" y="2099759"/>
            <a:ext cx="381000" cy="270164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B7F0BE4-12F6-4B56-A026-A809DA0CA9A9}"/>
              </a:ext>
            </a:extLst>
          </p:cNvPr>
          <p:cNvSpPr/>
          <p:nvPr/>
        </p:nvSpPr>
        <p:spPr>
          <a:xfrm>
            <a:off x="6435436" y="2099759"/>
            <a:ext cx="381000" cy="270164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EA7B00E-5FC3-4D09-A03C-C1968CD01675}"/>
              </a:ext>
            </a:extLst>
          </p:cNvPr>
          <p:cNvSpPr/>
          <p:nvPr/>
        </p:nvSpPr>
        <p:spPr>
          <a:xfrm>
            <a:off x="2970167" y="3666542"/>
            <a:ext cx="632013" cy="333755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15311B2-F23B-4044-85B7-8DAD44576511}"/>
              </a:ext>
            </a:extLst>
          </p:cNvPr>
          <p:cNvSpPr/>
          <p:nvPr/>
        </p:nvSpPr>
        <p:spPr>
          <a:xfrm>
            <a:off x="5353147" y="3680397"/>
            <a:ext cx="632013" cy="333755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B069302-CA05-4C5E-A3FA-2ABF6C2C36DC}"/>
              </a:ext>
            </a:extLst>
          </p:cNvPr>
          <p:cNvSpPr/>
          <p:nvPr/>
        </p:nvSpPr>
        <p:spPr>
          <a:xfrm>
            <a:off x="1889439" y="2978727"/>
            <a:ext cx="209550" cy="363029"/>
          </a:xfrm>
          <a:prstGeom prst="downArrow">
            <a:avLst/>
          </a:prstGeom>
          <a:solidFill>
            <a:schemeClr val="accent4">
              <a:lumMod val="5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01595E-C79A-4B9A-9128-31A6BE27BF17}"/>
              </a:ext>
            </a:extLst>
          </p:cNvPr>
          <p:cNvSpPr/>
          <p:nvPr/>
        </p:nvSpPr>
        <p:spPr>
          <a:xfrm>
            <a:off x="1936750" y="2882900"/>
            <a:ext cx="6102350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58D750-55A2-4CA1-BC4D-5B96B4EC8084}"/>
              </a:ext>
            </a:extLst>
          </p:cNvPr>
          <p:cNvSpPr/>
          <p:nvPr/>
        </p:nvSpPr>
        <p:spPr>
          <a:xfrm>
            <a:off x="7935132" y="2701636"/>
            <a:ext cx="107067" cy="1812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707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214C6F8C-5F66-438C-A066-11D5BE62E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361" y="483014"/>
            <a:ext cx="7038900" cy="9141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Dataflow diagram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298D87-C363-412F-B5CF-CE896CCF6AFF}"/>
              </a:ext>
            </a:extLst>
          </p:cNvPr>
          <p:cNvSpPr/>
          <p:nvPr/>
        </p:nvSpPr>
        <p:spPr>
          <a:xfrm>
            <a:off x="762711" y="2423604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Raw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0DF9B6-4594-4EE4-B4D4-84968EF7D6F9}"/>
              </a:ext>
            </a:extLst>
          </p:cNvPr>
          <p:cNvSpPr/>
          <p:nvPr/>
        </p:nvSpPr>
        <p:spPr>
          <a:xfrm>
            <a:off x="2383071" y="2420322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Pre-Processing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672B91-77A9-45E9-B072-5A68E713B35B}"/>
              </a:ext>
            </a:extLst>
          </p:cNvPr>
          <p:cNvSpPr/>
          <p:nvPr/>
        </p:nvSpPr>
        <p:spPr>
          <a:xfrm>
            <a:off x="3973941" y="2420322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Learning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376871-6263-4AF9-ADF1-3D160CF5AE98}"/>
              </a:ext>
            </a:extLst>
          </p:cNvPr>
          <p:cNvSpPr/>
          <p:nvPr/>
        </p:nvSpPr>
        <p:spPr>
          <a:xfrm>
            <a:off x="5605845" y="2422245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Evaluation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177BC8-3DF9-45C4-B8AA-CEFEFBCAF0B3}"/>
              </a:ext>
            </a:extLst>
          </p:cNvPr>
          <p:cNvSpPr/>
          <p:nvPr/>
        </p:nvSpPr>
        <p:spPr>
          <a:xfrm>
            <a:off x="7214481" y="2422245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Prediction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583BDE7-E95F-4F9E-8EC5-76C0ECB39085}"/>
              </a:ext>
            </a:extLst>
          </p:cNvPr>
          <p:cNvSpPr/>
          <p:nvPr/>
        </p:nvSpPr>
        <p:spPr>
          <a:xfrm>
            <a:off x="2050491" y="2662311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BF5F708-8BD3-4F89-B51E-65B4E6C0699E}"/>
              </a:ext>
            </a:extLst>
          </p:cNvPr>
          <p:cNvSpPr/>
          <p:nvPr/>
        </p:nvSpPr>
        <p:spPr>
          <a:xfrm>
            <a:off x="3642662" y="2662311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4FEEC44-AE45-49E3-923B-48106333A6D8}"/>
              </a:ext>
            </a:extLst>
          </p:cNvPr>
          <p:cNvSpPr/>
          <p:nvPr/>
        </p:nvSpPr>
        <p:spPr>
          <a:xfrm>
            <a:off x="5246158" y="2643225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BE9802E-286E-4DDA-BD61-B2477CFDE05C}"/>
              </a:ext>
            </a:extLst>
          </p:cNvPr>
          <p:cNvSpPr/>
          <p:nvPr/>
        </p:nvSpPr>
        <p:spPr>
          <a:xfrm>
            <a:off x="6884091" y="2681289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2B3D18-2DCE-4ABC-BF90-B5732C978DD8}"/>
              </a:ext>
            </a:extLst>
          </p:cNvPr>
          <p:cNvSpPr txBox="1"/>
          <p:nvPr/>
        </p:nvSpPr>
        <p:spPr>
          <a:xfrm>
            <a:off x="692372" y="172569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LEVEL-0</a:t>
            </a:r>
          </a:p>
        </p:txBody>
      </p:sp>
    </p:spTree>
    <p:extLst>
      <p:ext uri="{BB962C8B-B14F-4D97-AF65-F5344CB8AC3E}">
        <p14:creationId xmlns:p14="http://schemas.microsoft.com/office/powerpoint/2010/main" val="121861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27CCD6-122E-4076-BA2E-38411C83E921}"/>
              </a:ext>
            </a:extLst>
          </p:cNvPr>
          <p:cNvSpPr/>
          <p:nvPr/>
        </p:nvSpPr>
        <p:spPr>
          <a:xfrm>
            <a:off x="626368" y="721705"/>
            <a:ext cx="1287780" cy="481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Raw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2A774-9D05-4367-ADDE-488FD9CF835C}"/>
              </a:ext>
            </a:extLst>
          </p:cNvPr>
          <p:cNvSpPr/>
          <p:nvPr/>
        </p:nvSpPr>
        <p:spPr>
          <a:xfrm>
            <a:off x="2383071" y="718423"/>
            <a:ext cx="1287780" cy="48141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4">
                    <a:lumMod val="50000"/>
                  </a:schemeClr>
                </a:solidFill>
              </a:rPr>
              <a:t>Pre-Processing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18C22B-A5E6-47E9-8D2F-0E92053335A8}"/>
              </a:ext>
            </a:extLst>
          </p:cNvPr>
          <p:cNvSpPr/>
          <p:nvPr/>
        </p:nvSpPr>
        <p:spPr>
          <a:xfrm>
            <a:off x="4254469" y="718422"/>
            <a:ext cx="1287780" cy="48142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4">
                    <a:lumMod val="50000"/>
                  </a:schemeClr>
                </a:solidFill>
              </a:rPr>
              <a:t>Learning</a:t>
            </a:r>
            <a:endParaRPr lang="en-US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DE0CEE-FF30-4FC3-9544-8BFBD46CBA8B}"/>
              </a:ext>
            </a:extLst>
          </p:cNvPr>
          <p:cNvSpPr/>
          <p:nvPr/>
        </p:nvSpPr>
        <p:spPr>
          <a:xfrm>
            <a:off x="6011301" y="718422"/>
            <a:ext cx="1287780" cy="48334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Evaluation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18BF78-42CD-4845-A0F6-A4FDD68A8C8B}"/>
              </a:ext>
            </a:extLst>
          </p:cNvPr>
          <p:cNvSpPr/>
          <p:nvPr/>
        </p:nvSpPr>
        <p:spPr>
          <a:xfrm>
            <a:off x="7619937" y="718422"/>
            <a:ext cx="1287780" cy="4833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Prediction</a:t>
            </a:r>
            <a:endParaRPr lang="en-US" sz="14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5887B30-200A-4CCA-87A2-5D253A696644}"/>
              </a:ext>
            </a:extLst>
          </p:cNvPr>
          <p:cNvSpPr/>
          <p:nvPr/>
        </p:nvSpPr>
        <p:spPr>
          <a:xfrm>
            <a:off x="1914219" y="844700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A414E5C-41A5-4A4C-97D0-7D1E46A19218}"/>
              </a:ext>
            </a:extLst>
          </p:cNvPr>
          <p:cNvSpPr/>
          <p:nvPr/>
        </p:nvSpPr>
        <p:spPr>
          <a:xfrm>
            <a:off x="3788135" y="844700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4D5FE7A-12F4-4FDC-BD8D-534C99693F65}"/>
              </a:ext>
            </a:extLst>
          </p:cNvPr>
          <p:cNvSpPr/>
          <p:nvPr/>
        </p:nvSpPr>
        <p:spPr>
          <a:xfrm>
            <a:off x="5675475" y="846392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B1202B6-7680-4159-BFB5-B540F6823CDF}"/>
              </a:ext>
            </a:extLst>
          </p:cNvPr>
          <p:cNvSpPr/>
          <p:nvPr/>
        </p:nvSpPr>
        <p:spPr>
          <a:xfrm>
            <a:off x="7289547" y="822114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E0B5DC-30C0-4E8E-8D14-35DF698C3463}"/>
              </a:ext>
            </a:extLst>
          </p:cNvPr>
          <p:cNvSpPr txBox="1"/>
          <p:nvPr/>
        </p:nvSpPr>
        <p:spPr>
          <a:xfrm>
            <a:off x="697271" y="121344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LEVEL-1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528B2B-2C61-4C91-B83F-E156A1FDE46E}"/>
              </a:ext>
            </a:extLst>
          </p:cNvPr>
          <p:cNvSpPr/>
          <p:nvPr/>
        </p:nvSpPr>
        <p:spPr>
          <a:xfrm>
            <a:off x="2383071" y="2252302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Extraction and Scaling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901E98-B13F-491D-9A69-F66FA11A537B}"/>
              </a:ext>
            </a:extLst>
          </p:cNvPr>
          <p:cNvSpPr/>
          <p:nvPr/>
        </p:nvSpPr>
        <p:spPr>
          <a:xfrm>
            <a:off x="2377628" y="3135121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</a:t>
            </a:r>
            <a:r>
              <a:rPr lang="en-US" sz="1400" dirty="0"/>
              <a:t> </a:t>
            </a:r>
            <a:r>
              <a:rPr lang="en-US" sz="1200" dirty="0"/>
              <a:t>Selection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07B0AF-E06C-479C-B13C-8DF81F7B847A}"/>
              </a:ext>
            </a:extLst>
          </p:cNvPr>
          <p:cNvSpPr/>
          <p:nvPr/>
        </p:nvSpPr>
        <p:spPr>
          <a:xfrm>
            <a:off x="2383071" y="1376756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Dimensionality Reduction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77DFC7-37D0-4F8D-B682-DC5B4DE8308C}"/>
              </a:ext>
            </a:extLst>
          </p:cNvPr>
          <p:cNvSpPr/>
          <p:nvPr/>
        </p:nvSpPr>
        <p:spPr>
          <a:xfrm>
            <a:off x="2383071" y="4019143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Sampling and </a:t>
            </a:r>
          </a:p>
          <a:p>
            <a:pPr algn="ctr"/>
            <a:r>
              <a:rPr lang="en-US" sz="1200" dirty="0"/>
              <a:t>Training Dataset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87C811-C6BD-48E2-8905-041B2D0DD0C8}"/>
              </a:ext>
            </a:extLst>
          </p:cNvPr>
          <p:cNvSpPr/>
          <p:nvPr/>
        </p:nvSpPr>
        <p:spPr>
          <a:xfrm>
            <a:off x="2250375" y="490676"/>
            <a:ext cx="1538734" cy="444154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588D0C-2C71-4D09-B62B-15115B368C9C}"/>
              </a:ext>
            </a:extLst>
          </p:cNvPr>
          <p:cNvSpPr/>
          <p:nvPr/>
        </p:nvSpPr>
        <p:spPr>
          <a:xfrm>
            <a:off x="4130838" y="503370"/>
            <a:ext cx="1538734" cy="3521216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5AE78F-B24A-49C8-A604-42CF975CC4DE}"/>
              </a:ext>
            </a:extLst>
          </p:cNvPr>
          <p:cNvSpPr/>
          <p:nvPr/>
        </p:nvSpPr>
        <p:spPr>
          <a:xfrm>
            <a:off x="4254469" y="1380882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Selection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0F9403-FBD9-43A6-BE4F-D38345C6AB16}"/>
              </a:ext>
            </a:extLst>
          </p:cNvPr>
          <p:cNvSpPr/>
          <p:nvPr/>
        </p:nvSpPr>
        <p:spPr>
          <a:xfrm>
            <a:off x="4254469" y="2252302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Learnt Model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87C54B-60C6-44AE-967F-A2881E16610F}"/>
              </a:ext>
            </a:extLst>
          </p:cNvPr>
          <p:cNvSpPr/>
          <p:nvPr/>
        </p:nvSpPr>
        <p:spPr>
          <a:xfrm>
            <a:off x="4254469" y="3112836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Cross Validation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68004280-707F-4847-BF61-193169950044}"/>
              </a:ext>
            </a:extLst>
          </p:cNvPr>
          <p:cNvSpPr/>
          <p:nvPr/>
        </p:nvSpPr>
        <p:spPr>
          <a:xfrm>
            <a:off x="2923308" y="2077796"/>
            <a:ext cx="159327" cy="17633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46233CB4-ACB9-46F7-9C41-610ED27937C3}"/>
              </a:ext>
            </a:extLst>
          </p:cNvPr>
          <p:cNvSpPr/>
          <p:nvPr/>
        </p:nvSpPr>
        <p:spPr>
          <a:xfrm>
            <a:off x="2923307" y="2953342"/>
            <a:ext cx="159327" cy="17633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367E69D9-5C83-47D4-96BF-DBF0D495497A}"/>
              </a:ext>
            </a:extLst>
          </p:cNvPr>
          <p:cNvSpPr/>
          <p:nvPr/>
        </p:nvSpPr>
        <p:spPr>
          <a:xfrm>
            <a:off x="2947297" y="3828888"/>
            <a:ext cx="159327" cy="17633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A2E6DC93-F9AF-4D43-91F1-5ACDC05533EA}"/>
              </a:ext>
            </a:extLst>
          </p:cNvPr>
          <p:cNvSpPr/>
          <p:nvPr/>
        </p:nvSpPr>
        <p:spPr>
          <a:xfrm>
            <a:off x="4817411" y="2078442"/>
            <a:ext cx="159327" cy="17633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95F21846-E454-47E5-ADA7-DD19BAFF4121}"/>
              </a:ext>
            </a:extLst>
          </p:cNvPr>
          <p:cNvSpPr/>
          <p:nvPr/>
        </p:nvSpPr>
        <p:spPr>
          <a:xfrm>
            <a:off x="4810481" y="2931314"/>
            <a:ext cx="159327" cy="17633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42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27CCD6-122E-4076-BA2E-38411C83E921}"/>
              </a:ext>
            </a:extLst>
          </p:cNvPr>
          <p:cNvSpPr/>
          <p:nvPr/>
        </p:nvSpPr>
        <p:spPr>
          <a:xfrm>
            <a:off x="360463" y="707404"/>
            <a:ext cx="1287780" cy="481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Raw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2A774-9D05-4367-ADDE-488FD9CF835C}"/>
              </a:ext>
            </a:extLst>
          </p:cNvPr>
          <p:cNvSpPr/>
          <p:nvPr/>
        </p:nvSpPr>
        <p:spPr>
          <a:xfrm>
            <a:off x="1452618" y="2187003"/>
            <a:ext cx="1287780" cy="48141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4">
                    <a:lumMod val="50000"/>
                  </a:schemeClr>
                </a:solidFill>
              </a:rPr>
              <a:t>Pre-Processing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18C22B-A5E6-47E9-8D2F-0E92053335A8}"/>
              </a:ext>
            </a:extLst>
          </p:cNvPr>
          <p:cNvSpPr/>
          <p:nvPr/>
        </p:nvSpPr>
        <p:spPr>
          <a:xfrm>
            <a:off x="3324016" y="2187002"/>
            <a:ext cx="1287780" cy="48142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4">
                    <a:lumMod val="50000"/>
                  </a:schemeClr>
                </a:solidFill>
              </a:rPr>
              <a:t>Learning</a:t>
            </a:r>
            <a:endParaRPr lang="en-US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DE0CEE-FF30-4FC3-9544-8BFBD46CBA8B}"/>
              </a:ext>
            </a:extLst>
          </p:cNvPr>
          <p:cNvSpPr/>
          <p:nvPr/>
        </p:nvSpPr>
        <p:spPr>
          <a:xfrm>
            <a:off x="5183566" y="2201744"/>
            <a:ext cx="1287780" cy="483343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4">
                    <a:lumMod val="50000"/>
                  </a:schemeClr>
                </a:solidFill>
              </a:rPr>
              <a:t>Evaluation</a:t>
            </a:r>
            <a:endParaRPr lang="en-US" sz="1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18BF78-42CD-4845-A0F6-A4FDD68A8C8B}"/>
              </a:ext>
            </a:extLst>
          </p:cNvPr>
          <p:cNvSpPr/>
          <p:nvPr/>
        </p:nvSpPr>
        <p:spPr>
          <a:xfrm>
            <a:off x="7061401" y="2185078"/>
            <a:ext cx="1287780" cy="483344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4">
                    <a:lumMod val="50000"/>
                  </a:schemeClr>
                </a:solidFill>
              </a:rPr>
              <a:t>Prediction</a:t>
            </a:r>
            <a:endParaRPr lang="en-US" sz="1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5887B30-200A-4CCA-87A2-5D253A696644}"/>
              </a:ext>
            </a:extLst>
          </p:cNvPr>
          <p:cNvSpPr/>
          <p:nvPr/>
        </p:nvSpPr>
        <p:spPr>
          <a:xfrm>
            <a:off x="1062164" y="2320208"/>
            <a:ext cx="257758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A414E5C-41A5-4A4C-97D0-7D1E46A19218}"/>
              </a:ext>
            </a:extLst>
          </p:cNvPr>
          <p:cNvSpPr/>
          <p:nvPr/>
        </p:nvSpPr>
        <p:spPr>
          <a:xfrm>
            <a:off x="2857682" y="2313280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4D5FE7A-12F4-4FDC-BD8D-534C99693F65}"/>
              </a:ext>
            </a:extLst>
          </p:cNvPr>
          <p:cNvSpPr/>
          <p:nvPr/>
        </p:nvSpPr>
        <p:spPr>
          <a:xfrm>
            <a:off x="4745022" y="2314972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B1202B6-7680-4159-BFB5-B540F6823CDF}"/>
              </a:ext>
            </a:extLst>
          </p:cNvPr>
          <p:cNvSpPr/>
          <p:nvPr/>
        </p:nvSpPr>
        <p:spPr>
          <a:xfrm>
            <a:off x="6594936" y="2290694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E0B5DC-30C0-4E8E-8D14-35DF698C3463}"/>
              </a:ext>
            </a:extLst>
          </p:cNvPr>
          <p:cNvSpPr txBox="1"/>
          <p:nvPr/>
        </p:nvSpPr>
        <p:spPr>
          <a:xfrm>
            <a:off x="697271" y="121344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LEVEL-2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87C811-C6BD-48E2-8905-041B2D0DD0C8}"/>
              </a:ext>
            </a:extLst>
          </p:cNvPr>
          <p:cNvSpPr/>
          <p:nvPr/>
        </p:nvSpPr>
        <p:spPr>
          <a:xfrm>
            <a:off x="1319922" y="1959256"/>
            <a:ext cx="1538734" cy="1761626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588D0C-2C71-4D09-B62B-15115B368C9C}"/>
              </a:ext>
            </a:extLst>
          </p:cNvPr>
          <p:cNvSpPr/>
          <p:nvPr/>
        </p:nvSpPr>
        <p:spPr>
          <a:xfrm>
            <a:off x="3200385" y="1971950"/>
            <a:ext cx="1538734" cy="1761626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5AE78F-B24A-49C8-A604-42CF975CC4DE}"/>
              </a:ext>
            </a:extLst>
          </p:cNvPr>
          <p:cNvSpPr/>
          <p:nvPr/>
        </p:nvSpPr>
        <p:spPr>
          <a:xfrm>
            <a:off x="3324016" y="2849462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Performance Metric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09881D-4224-422D-A2D6-12154074539D}"/>
              </a:ext>
            </a:extLst>
          </p:cNvPr>
          <p:cNvSpPr/>
          <p:nvPr/>
        </p:nvSpPr>
        <p:spPr>
          <a:xfrm>
            <a:off x="1452618" y="2849462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Data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6C445E-EC85-4871-91CE-EC1DFB47A781}"/>
              </a:ext>
            </a:extLst>
          </p:cNvPr>
          <p:cNvSpPr/>
          <p:nvPr/>
        </p:nvSpPr>
        <p:spPr>
          <a:xfrm>
            <a:off x="5183566" y="2840069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Final Model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5B0D98-A402-43FC-933A-71A0AB78243B}"/>
              </a:ext>
            </a:extLst>
          </p:cNvPr>
          <p:cNvSpPr/>
          <p:nvPr/>
        </p:nvSpPr>
        <p:spPr>
          <a:xfrm>
            <a:off x="7068328" y="2847538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Data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000ABE-E2F8-4D55-9027-763C5A3FDEC8}"/>
              </a:ext>
            </a:extLst>
          </p:cNvPr>
          <p:cNvSpPr/>
          <p:nvPr/>
        </p:nvSpPr>
        <p:spPr>
          <a:xfrm>
            <a:off x="5059975" y="1984644"/>
            <a:ext cx="1538734" cy="1761626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08D2D9-51C5-439B-A4E9-2FAA315D86D2}"/>
              </a:ext>
            </a:extLst>
          </p:cNvPr>
          <p:cNvSpPr/>
          <p:nvPr/>
        </p:nvSpPr>
        <p:spPr>
          <a:xfrm>
            <a:off x="6916553" y="1984644"/>
            <a:ext cx="1538734" cy="1761626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E15085-B743-4933-AE33-3F487FD14BD5}"/>
              </a:ext>
            </a:extLst>
          </p:cNvPr>
          <p:cNvSpPr/>
          <p:nvPr/>
        </p:nvSpPr>
        <p:spPr>
          <a:xfrm>
            <a:off x="978193" y="1168211"/>
            <a:ext cx="83971" cy="130761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249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931</TotalTime>
  <Words>332</Words>
  <Application>Microsoft Office PowerPoint</Application>
  <PresentationFormat>On-screen Show (16:9)</PresentationFormat>
  <Paragraphs>104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Montserrat</vt:lpstr>
      <vt:lpstr>Lato</vt:lpstr>
      <vt:lpstr>Times New Roman</vt:lpstr>
      <vt:lpstr>Wingdings 3</vt:lpstr>
      <vt:lpstr>Arial</vt:lpstr>
      <vt:lpstr>Century Gothic</vt:lpstr>
      <vt:lpstr>Wisp</vt:lpstr>
      <vt:lpstr>Impact of temperature variations over the Bay of Bengal on the climate of Eastern coast of India</vt:lpstr>
      <vt:lpstr>Introduction</vt:lpstr>
      <vt:lpstr>PowerPoint Presentation</vt:lpstr>
      <vt:lpstr>Problem statement</vt:lpstr>
      <vt:lpstr>Motivation</vt:lpstr>
      <vt:lpstr>System Design </vt:lpstr>
      <vt:lpstr>Dataflow diagram</vt:lpstr>
      <vt:lpstr>PowerPoint Presentation</vt:lpstr>
      <vt:lpstr>PowerPoint Presentation</vt:lpstr>
      <vt:lpstr>Implementation Details</vt:lpstr>
      <vt:lpstr>Module 1:  Data Collection</vt:lpstr>
      <vt:lpstr>Algorithm 1:</vt:lpstr>
      <vt:lpstr>PowerPoint Presentation</vt:lpstr>
      <vt:lpstr>Module 2: Data filtering and cleaning</vt:lpstr>
      <vt:lpstr>Step1:  Make a list containing features to remove Step2:   Make a list containing features to keep Step3:   Convert the selected feature objects into numerical values           Set not available values to 'coerce’. Step4:  We use describe() method and then transpose the       DataFrame Set. Step5:   Calculate IQR and remove outliers Step6:  Data visualization using Histogram. Step7:   End</vt:lpstr>
      <vt:lpstr>PowerPoint Presentation</vt:lpstr>
      <vt:lpstr>PowerPoint Presentation</vt:lpstr>
      <vt:lpstr>Modules to complete:  Module-3, Module-4, Module-5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temperature variations over the Bay of Bengal on the climate of Eastern coast of India</dc:title>
  <cp:lastModifiedBy>satish kumar ms</cp:lastModifiedBy>
  <cp:revision>61</cp:revision>
  <dcterms:modified xsi:type="dcterms:W3CDTF">2018-04-06T04:54:56Z</dcterms:modified>
</cp:coreProperties>
</file>