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93" r:id="rId14"/>
    <p:sldId id="292" r:id="rId15"/>
    <p:sldId id="270" r:id="rId16"/>
    <p:sldId id="271" r:id="rId17"/>
    <p:sldId id="291" r:id="rId18"/>
    <p:sldId id="285" r:id="rId19"/>
    <p:sldId id="287" r:id="rId20"/>
    <p:sldId id="288" r:id="rId21"/>
    <p:sldId id="289" r:id="rId22"/>
    <p:sldId id="290" r:id="rId23"/>
  </p:sldIdLst>
  <p:sldSz cx="9144000" cy="5143500" type="screen16x9"/>
  <p:notesSz cx="6858000" cy="9144000"/>
  <p:embeddedFontLst>
    <p:embeddedFont>
      <p:font typeface="Montserrat" panose="020B0604020202020204" charset="0"/>
      <p:regular r:id="rId25"/>
      <p:bold r:id="rId26"/>
      <p:italic r:id="rId27"/>
      <p:boldItalic r:id="rId28"/>
    </p:embeddedFont>
    <p:embeddedFont>
      <p:font typeface="La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00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012C89-4006-47D4-803C-E98D0B6D00DE}">
  <a:tblStyle styleId="{3F012C89-4006-47D4-803C-E98D0B6D00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1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6985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6985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6985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6985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6985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6985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6985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6985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Shape 10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9" name="Shape 10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Shape 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8" name="Shape 2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Shape 3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36" name="Shape 3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Shape 6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6" name="Shape 6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Shape 7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4" name="Shape 7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 8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81" name="Shape 8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.proft.me/2015/12/24/types-machine-learning-algorithm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eatemperature.inf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VISVESVARAYA TECHNOLOGICAL UNIVERSITY</a:t>
            </a:r>
            <a:br>
              <a:rPr lang="en-GB" sz="2000" b="1" dirty="0">
                <a:solidFill>
                  <a:schemeClr val="tx1"/>
                </a:solidFill>
              </a:rPr>
            </a:br>
            <a:r>
              <a:rPr lang="en" sz="2000" dirty="0" smtClean="0"/>
              <a:t/>
            </a:r>
            <a:br>
              <a:rPr lang="en" sz="2000" dirty="0" smtClean="0"/>
            </a:br>
            <a:r>
              <a:rPr lang="en" dirty="0">
                <a:solidFill>
                  <a:srgbClr val="FB8005"/>
                </a:solidFill>
              </a:rPr>
              <a:t/>
            </a:r>
            <a:br>
              <a:rPr lang="en" dirty="0">
                <a:solidFill>
                  <a:srgbClr val="FB8005"/>
                </a:solidFill>
              </a:rPr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>
                <a:solidFill>
                  <a:schemeClr val="tx1"/>
                </a:solidFill>
              </a:rPr>
              <a:t/>
            </a:r>
            <a:br>
              <a:rPr lang="en" dirty="0" smtClean="0">
                <a:solidFill>
                  <a:schemeClr val="tx1"/>
                </a:solidFill>
              </a:rPr>
            </a:br>
            <a:r>
              <a:rPr lang="en" sz="2400" dirty="0" smtClean="0">
                <a:solidFill>
                  <a:schemeClr val="tx1"/>
                </a:solidFill>
              </a:rPr>
              <a:t/>
            </a:r>
            <a:br>
              <a:rPr lang="en" sz="2400" dirty="0" smtClean="0">
                <a:solidFill>
                  <a:schemeClr val="tx1"/>
                </a:solidFill>
              </a:rPr>
            </a:br>
            <a:r>
              <a:rPr lang="en" sz="1800" dirty="0" smtClean="0">
                <a:solidFill>
                  <a:schemeClr val="tx1"/>
                </a:solidFill>
              </a:rPr>
              <a:t>First Phase Presentation on:</a:t>
            </a:r>
            <a:r>
              <a:rPr lang="en" dirty="0" smtClean="0">
                <a:solidFill>
                  <a:schemeClr val="tx1"/>
                </a:solidFill>
              </a:rPr>
              <a:t/>
            </a:r>
            <a:br>
              <a:rPr lang="en" dirty="0" smtClean="0">
                <a:solidFill>
                  <a:schemeClr val="tx1"/>
                </a:solidFill>
              </a:rPr>
            </a:br>
            <a:r>
              <a:rPr lang="en" sz="2400" dirty="0" smtClean="0">
                <a:solidFill>
                  <a:schemeClr val="tx1"/>
                </a:solidFill>
              </a:rPr>
              <a:t>Impact </a:t>
            </a:r>
            <a:r>
              <a:rPr lang="en" sz="2400" dirty="0">
                <a:solidFill>
                  <a:schemeClr val="tx1"/>
                </a:solidFill>
              </a:rPr>
              <a:t>of temperature variations over the Bay of Bengal on the climate of Eastern coast of India</a:t>
            </a:r>
            <a:endParaRPr sz="2800" b="0" i="0" u="none" strike="noStrike" cap="none" dirty="0">
              <a:solidFill>
                <a:schemeClr val="tx1"/>
              </a:solidFill>
              <a:sym typeface="Montserrat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4294967295"/>
          </p:nvPr>
        </p:nvSpPr>
        <p:spPr>
          <a:xfrm>
            <a:off x="5350641" y="3797706"/>
            <a:ext cx="3342290" cy="117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lang="en" sz="1400" b="1" dirty="0" smtClean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Under </a:t>
            </a:r>
            <a:r>
              <a:rPr lang="en" sz="1400" b="1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the guidance of:</a:t>
            </a:r>
            <a:endParaRPr sz="1400" b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lang="en" sz="1400" b="0" i="0" u="none" strike="noStrike" cap="none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Dr</a:t>
            </a:r>
            <a:r>
              <a:rPr lang="en" sz="1400" b="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. Saritha Chakrasali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lang="en" sz="1400" b="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Professor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lang="en" sz="1400" b="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Department of ISE,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lang="en" sz="1400" b="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BNM Institute of Technology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6331" y="3737271"/>
            <a:ext cx="3079531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lt1"/>
              </a:buClr>
              <a:buSzPts val="1800"/>
            </a:pPr>
            <a:r>
              <a:rPr lang="en-US" b="1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Submitted </a:t>
            </a:r>
            <a:r>
              <a:rPr lang="en-US" b="1" dirty="0" smtClean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by: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ts val="1800"/>
            </a:pPr>
            <a:r>
              <a:rPr lang="en-US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Bhavana </a:t>
            </a: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– 1BG14IS008</a:t>
            </a:r>
            <a:endParaRPr lang="en-US" dirty="0">
              <a:solidFill>
                <a:schemeClr val="tx1"/>
              </a:solidFill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ts val="1800"/>
            </a:pP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H </a:t>
            </a:r>
            <a:r>
              <a:rPr lang="en-US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Sudhanva</a:t>
            </a: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– 1BG14IS017</a:t>
            </a:r>
            <a:endParaRPr lang="en-US" dirty="0">
              <a:solidFill>
                <a:schemeClr val="tx1"/>
              </a:solidFill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ts val="1800"/>
            </a:pP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Sai </a:t>
            </a:r>
            <a:r>
              <a:rPr lang="en-US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Navaneeth</a:t>
            </a: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V – 1BG14IS041</a:t>
            </a:r>
            <a:endParaRPr lang="en-US" dirty="0">
              <a:solidFill>
                <a:schemeClr val="tx1"/>
              </a:solidFill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ts val="1800"/>
            </a:pP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Satish Kumar M S – 1BG14IS045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5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0" y="417809"/>
            <a:ext cx="809295" cy="695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4138" y="1803368"/>
            <a:ext cx="719957" cy="692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0082" y="1113255"/>
            <a:ext cx="7111999" cy="690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2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Motivation:</a:t>
            </a:r>
            <a:endParaRPr sz="2400" b="0" i="0" u="none" strike="noStrike" cap="non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4294967295"/>
          </p:nvPr>
        </p:nvSpPr>
        <p:spPr>
          <a:xfrm>
            <a:off x="1427000" y="1307850"/>
            <a:ext cx="6664500" cy="30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To be able to recognize pattern between sea and </a:t>
            </a:r>
            <a:r>
              <a:rPr lang="en" sz="1800" dirty="0" smtClean="0">
                <a:latin typeface="Montserrat"/>
                <a:ea typeface="Montserrat"/>
                <a:cs typeface="Montserrat"/>
                <a:sym typeface="Montserrat"/>
              </a:rPr>
              <a:t>land temperature.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To consider a larger dataset.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Improving weather forecasting process.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Being able to provide warnings in time to save people as well as property.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Damage control made easy.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355"/>
              </a:spcBef>
              <a:spcAft>
                <a:spcPts val="0"/>
              </a:spcAft>
              <a:buNone/>
            </a:pP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355"/>
              </a:spcBef>
              <a:spcAft>
                <a:spcPts val="355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066800" y="514350"/>
            <a:ext cx="7038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</a:pPr>
            <a:r>
              <a:rPr lang="en" sz="2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" sz="2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statement:</a:t>
            </a:r>
            <a:r>
              <a:rPr lang="en"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"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1297500" y="12382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To analyse the related weather data under  data mining techniques.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To obtain correlation between sea surface temperature to corresponding coastal temperature.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Implementing supervised machine learning algorithm on the available dataset.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To forecast the weather conditions.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066800" y="361950"/>
            <a:ext cx="73152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dirty="0">
                <a:solidFill>
                  <a:schemeClr val="lt2"/>
                </a:solidFill>
              </a:rPr>
              <a:t>System</a:t>
            </a:r>
            <a:r>
              <a:rPr lang="en" sz="2400" b="0" i="0" u="none" strike="noStrike" cap="none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requirements:</a:t>
            </a:r>
            <a:endParaRPr sz="2400" b="0" i="0" u="none" strike="noStrike" cap="none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1800" dirty="0"/>
              <a:t>Hardware requirements:</a:t>
            </a:r>
            <a:endParaRPr sz="1800" dirty="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System:</a:t>
            </a:r>
            <a:r>
              <a:rPr lang="en" sz="1400" dirty="0"/>
              <a:t>Intel core 7th Gen i7 Processor.</a:t>
            </a:r>
            <a:endParaRPr sz="1400" dirty="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Hard Disk:</a:t>
            </a:r>
            <a:r>
              <a:rPr lang="en" sz="1400" dirty="0"/>
              <a:t> 150Gb Solid State Drive </a:t>
            </a:r>
            <a:endParaRPr sz="1400" dirty="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 b="1" dirty="0"/>
              <a:t>RAM:</a:t>
            </a:r>
            <a:r>
              <a:rPr lang="en" sz="1400" dirty="0"/>
              <a:t> 8Gb recommended</a:t>
            </a:r>
            <a:endParaRPr sz="1400" dirty="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 b="1" dirty="0"/>
              <a:t>Monitor:</a:t>
            </a:r>
            <a:r>
              <a:rPr lang="en" sz="1400" dirty="0"/>
              <a:t> </a:t>
            </a:r>
            <a:r>
              <a:rPr lang="en" sz="1400" dirty="0" smtClean="0"/>
              <a:t>15 </a:t>
            </a:r>
            <a:r>
              <a:rPr lang="en" sz="1400" dirty="0"/>
              <a:t>VGA Colour</a:t>
            </a:r>
            <a:endParaRPr sz="1400" dirty="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 b="1" dirty="0"/>
              <a:t>GPU: </a:t>
            </a:r>
            <a:r>
              <a:rPr lang="en" sz="1400" dirty="0"/>
              <a:t>Nvidia GT 630M 1Gb VRAM</a:t>
            </a:r>
            <a:endParaRPr sz="1400" dirty="0"/>
          </a:p>
          <a:p>
            <a:pPr marL="0" lvl="0" indent="0" algn="just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None/>
            </a:pPr>
            <a:r>
              <a:rPr lang="en" sz="1800" dirty="0"/>
              <a:t>Software requirements:</a:t>
            </a:r>
            <a:endParaRPr sz="1800" dirty="0"/>
          </a:p>
          <a:p>
            <a:pPr marL="457200" lvl="0" indent="-317500" algn="just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 b="1" dirty="0"/>
              <a:t>O/S: 	</a:t>
            </a:r>
            <a:r>
              <a:rPr lang="en" sz="1400" dirty="0"/>
              <a:t>Windows 7 and above</a:t>
            </a:r>
            <a:endParaRPr sz="1400" dirty="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 b="1" dirty="0"/>
              <a:t>Language:</a:t>
            </a:r>
            <a:r>
              <a:rPr lang="en" sz="1400" dirty="0"/>
              <a:t> python and MATLAB</a:t>
            </a:r>
            <a:endParaRPr sz="1400" dirty="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Additional packages:</a:t>
            </a:r>
            <a:r>
              <a:rPr lang="en" sz="1400" dirty="0"/>
              <a:t> python scikit,  python anaconda, tensorflow</a:t>
            </a:r>
            <a:endParaRPr sz="1400" dirty="0"/>
          </a:p>
          <a:p>
            <a:pPr marL="0" marR="0" lvl="0" indent="0" algn="l" rtl="0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" y="1841123"/>
            <a:ext cx="8772144" cy="22053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5418" y="472966"/>
            <a:ext cx="7160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Timeline:</a:t>
            </a:r>
          </a:p>
        </p:txBody>
      </p:sp>
    </p:spTree>
    <p:extLst>
      <p:ext uri="{BB962C8B-B14F-4D97-AF65-F5344CB8AC3E}">
        <p14:creationId xmlns:p14="http://schemas.microsoft.com/office/powerpoint/2010/main" val="2711335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850" y="1030013"/>
            <a:ext cx="6186550" cy="335786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lt2"/>
                </a:solidFill>
              </a:rPr>
              <a:t>Implementation Details:</a:t>
            </a:r>
            <a:r>
              <a:rPr lang="en-US" sz="1600" b="1" dirty="0" smtClean="0">
                <a:solidFill>
                  <a:schemeClr val="bg1"/>
                </a:solidFill>
                <a:latin typeface="Montserrat" panose="020B0604020202020204" charset="0"/>
              </a:rPr>
              <a:t/>
            </a:r>
            <a:br>
              <a:rPr lang="en-US" sz="1600" b="1" dirty="0" smtClean="0">
                <a:solidFill>
                  <a:schemeClr val="bg1"/>
                </a:solidFill>
                <a:latin typeface="Montserrat" panose="020B0604020202020204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Montserrat" panose="020B0604020202020204" charset="0"/>
              </a:rPr>
              <a:t/>
            </a:r>
            <a:br>
              <a:rPr lang="en-US" sz="1600" b="1" dirty="0" smtClean="0">
                <a:solidFill>
                  <a:schemeClr val="bg1"/>
                </a:solidFill>
                <a:latin typeface="Montserrat" panose="020B0604020202020204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Montserrat" panose="020B0604020202020204" charset="0"/>
              </a:rPr>
              <a:t>Module-1 : </a:t>
            </a: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Data </a:t>
            </a:r>
            <a:r>
              <a:rPr lang="en-US" sz="1600" dirty="0">
                <a:solidFill>
                  <a:schemeClr val="bg1"/>
                </a:solidFill>
                <a:latin typeface="Montserrat" panose="020B0604020202020204" charset="0"/>
              </a:rPr>
              <a:t>Collection</a:t>
            </a:r>
            <a:br>
              <a:rPr lang="en-US" sz="1600" dirty="0">
                <a:solidFill>
                  <a:schemeClr val="bg1"/>
                </a:solidFill>
                <a:latin typeface="Montserrat" panose="020B0604020202020204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Montserrat" panose="020B0604020202020204" charset="0"/>
              </a:rPr>
              <a:t>Module-2 : </a:t>
            </a: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Data </a:t>
            </a:r>
            <a:r>
              <a:rPr lang="en-US" sz="1600" dirty="0">
                <a:solidFill>
                  <a:schemeClr val="bg1"/>
                </a:solidFill>
                <a:latin typeface="Montserrat" panose="020B0604020202020204" charset="0"/>
              </a:rPr>
              <a:t>Cleaning and Filtering</a:t>
            </a:r>
            <a:r>
              <a:rPr lang="en-US" sz="1600" b="1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br>
              <a:rPr lang="en-US" sz="1600" b="1" dirty="0">
                <a:solidFill>
                  <a:schemeClr val="bg1"/>
                </a:solidFill>
                <a:latin typeface="Montserrat" panose="020B0604020202020204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Montserrat" panose="020B0604020202020204" charset="0"/>
              </a:rPr>
              <a:t>Module-3 : </a:t>
            </a: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Feature </a:t>
            </a:r>
            <a:r>
              <a:rPr lang="en-US" sz="1600" dirty="0">
                <a:solidFill>
                  <a:schemeClr val="bg1"/>
                </a:solidFill>
                <a:latin typeface="Montserrat" panose="020B0604020202020204" charset="0"/>
              </a:rPr>
              <a:t>Extraction</a:t>
            </a:r>
            <a:r>
              <a:rPr lang="en-US" sz="1600" b="1" dirty="0">
                <a:solidFill>
                  <a:schemeClr val="bg1"/>
                </a:solidFill>
                <a:latin typeface="Montserrat" panose="020B0604020202020204" charset="0"/>
              </a:rPr>
              <a:t/>
            </a:r>
            <a:br>
              <a:rPr lang="en-US" sz="1600" b="1" dirty="0">
                <a:solidFill>
                  <a:schemeClr val="bg1"/>
                </a:solidFill>
                <a:latin typeface="Montserrat" panose="020B0604020202020204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Montserrat" panose="020B0604020202020204" charset="0"/>
              </a:rPr>
              <a:t>Module-4 : </a:t>
            </a: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Implementing </a:t>
            </a:r>
            <a:r>
              <a:rPr lang="en-US" sz="1600" dirty="0">
                <a:solidFill>
                  <a:schemeClr val="bg1"/>
                </a:solidFill>
                <a:latin typeface="Montserrat" panose="020B0604020202020204" charset="0"/>
              </a:rPr>
              <a:t>Regression model</a:t>
            </a:r>
            <a:r>
              <a:rPr lang="en-US" sz="1600" b="1" dirty="0">
                <a:solidFill>
                  <a:schemeClr val="bg1"/>
                </a:solidFill>
                <a:latin typeface="Montserrat" panose="020B0604020202020204" charset="0"/>
              </a:rPr>
              <a:t/>
            </a:r>
            <a:br>
              <a:rPr lang="en-US" sz="1600" b="1" dirty="0">
                <a:solidFill>
                  <a:schemeClr val="bg1"/>
                </a:solidFill>
                <a:latin typeface="Montserrat" panose="020B0604020202020204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Montserrat" panose="020B0604020202020204" charset="0"/>
              </a:rPr>
              <a:t>Module-5 : </a:t>
            </a: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Final </a:t>
            </a:r>
            <a:r>
              <a:rPr lang="en-US" sz="1600" dirty="0">
                <a:solidFill>
                  <a:schemeClr val="bg1"/>
                </a:solidFill>
                <a:latin typeface="Montserrat" panose="020B0604020202020204" charset="0"/>
              </a:rPr>
              <a:t>model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/>
            </a:r>
            <a:b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31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823850" y="1997400"/>
            <a:ext cx="4837200" cy="12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Module 1: </a:t>
            </a:r>
            <a:endParaRPr sz="3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Collection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003600" y="362219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lt2"/>
                </a:solidFill>
              </a:rPr>
              <a:t>Data collection:</a:t>
            </a:r>
            <a:endParaRPr sz="2800" dirty="0">
              <a:solidFill>
                <a:schemeClr val="lt2"/>
              </a:solidFill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1003600" y="1031825"/>
            <a:ext cx="7593862" cy="3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2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step 1: 	Initialize base </a:t>
            </a:r>
            <a:r>
              <a:rPr lang="en-US" sz="2000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url</a:t>
            </a:r>
            <a:r>
              <a:rPr lang="en-US" sz="2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  <a:r>
              <a:rPr lang="en-US" sz="2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key, target date, feature </a:t>
            </a:r>
            <a:r>
              <a:rPr lang="en-US" sz="2000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	name list</a:t>
            </a:r>
            <a:r>
              <a:rPr lang="en-US" sz="2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lvl="0" indent="0" algn="just">
              <a:buNone/>
            </a:pPr>
            <a:r>
              <a:rPr lang="en-US" sz="2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step 2: 	open a csv file in write mode</a:t>
            </a:r>
          </a:p>
          <a:p>
            <a:pPr marL="0" lvl="0" indent="0" algn="just">
              <a:buNone/>
            </a:pPr>
            <a:r>
              <a:rPr lang="en-US" sz="2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           	</a:t>
            </a:r>
            <a:r>
              <a:rPr lang="en-US" sz="2000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set </a:t>
            </a:r>
            <a:r>
              <a:rPr lang="en-US" sz="2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the fieldnames to feature list values</a:t>
            </a:r>
          </a:p>
          <a:p>
            <a:pPr marL="0" lvl="0" indent="0" algn="just">
              <a:buNone/>
            </a:pPr>
            <a:r>
              <a:rPr lang="en-US" sz="2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step 3: 	for each in range(days)</a:t>
            </a:r>
          </a:p>
          <a:p>
            <a:pPr marL="0" lvl="0" indent="0" algn="just">
              <a:buNone/>
            </a:pPr>
            <a:r>
              <a:rPr lang="en-US" sz="2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           		send a request to the base </a:t>
            </a:r>
            <a:r>
              <a:rPr lang="en-US" sz="2000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url</a:t>
            </a:r>
            <a:r>
              <a:rPr lang="en-US" sz="2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defined</a:t>
            </a:r>
          </a:p>
          <a:p>
            <a:pPr marL="0" lvl="0" indent="0" algn="just">
              <a:buNone/>
            </a:pPr>
            <a:r>
              <a:rPr lang="en-US" sz="2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           		convert the </a:t>
            </a:r>
            <a:r>
              <a:rPr lang="en-US" sz="2000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  <a:r>
              <a:rPr lang="en-US" sz="2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response to </a:t>
            </a:r>
            <a:r>
              <a:rPr lang="en-US" sz="2000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lang="en-US" sz="2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format</a:t>
            </a:r>
          </a:p>
          <a:p>
            <a:pPr marL="0" lvl="0" indent="0" algn="just">
              <a:buNone/>
            </a:pPr>
            <a:r>
              <a:rPr lang="en-US" sz="2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           		write the </a:t>
            </a:r>
            <a:r>
              <a:rPr lang="en-US" sz="2000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lang="en-US" sz="2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data to the opened csv file</a:t>
            </a:r>
          </a:p>
          <a:p>
            <a:pPr marL="0" lvl="0" indent="0" algn="just">
              <a:buNone/>
            </a:pPr>
            <a:r>
              <a:rPr lang="en-US" sz="2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           		increment the target date to next day</a:t>
            </a:r>
          </a:p>
          <a:p>
            <a:pPr marL="0" lvl="0" indent="0" algn="just">
              <a:buNone/>
            </a:pPr>
            <a:r>
              <a:rPr lang="en-US" sz="2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</a:t>
            </a:r>
            <a:r>
              <a:rPr lang="en-US" sz="2000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end </a:t>
            </a:r>
            <a:r>
              <a:rPr lang="en-US" sz="2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for</a:t>
            </a:r>
          </a:p>
          <a:p>
            <a:pPr marL="0" lvl="0" indent="0" algn="just">
              <a:buNone/>
            </a:pPr>
            <a:r>
              <a:rPr lang="en-US" sz="2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step 4: 	end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F3855E-1FB8-4032-91F1-AE85601C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34" y="756744"/>
            <a:ext cx="7690812" cy="42541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4334" y="157655"/>
            <a:ext cx="243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589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357350" y="908816"/>
            <a:ext cx="6169573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" sz="4000" dirty="0">
                <a:solidFill>
                  <a:schemeClr val="lt2"/>
                </a:solidFill>
              </a:rPr>
              <a:t>Modules to complete:</a:t>
            </a:r>
            <a:endParaRPr sz="4000" dirty="0">
              <a:solidFill>
                <a:schemeClr val="lt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</a:t>
            </a:r>
            <a:r>
              <a:rPr lang="en" dirty="0" smtClean="0"/>
              <a:t>odule – 2, Module – 3, </a:t>
            </a:r>
            <a:br>
              <a:rPr lang="en" dirty="0" smtClean="0"/>
            </a:br>
            <a:r>
              <a:rPr lang="en" dirty="0" smtClean="0"/>
              <a:t>Module – 4, Module - 5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541283" y="2159219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</a:pPr>
            <a:r>
              <a:rPr lang="en" sz="54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54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2400" b="0" i="0" u="none" strike="noStrike" cap="none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Abstract of the project:</a:t>
            </a:r>
            <a:endParaRPr sz="2400" b="0" i="0" u="none" strike="noStrike" cap="none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003600" y="1188650"/>
            <a:ext cx="7574100" cy="3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355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Weather forecasting: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 traditionally done by physical models of the atmosphere.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Unstable to perturbations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 Inaccurate for large periods of time.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just" rtl="0">
              <a:spcBef>
                <a:spcPts val="355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Weather is a continuous, data-intensive, multidimensional and dynamic.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just" rtl="0">
              <a:spcBef>
                <a:spcPts val="355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These properties make weather prediction a big challenge.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just" rtl="0">
              <a:spcBef>
                <a:spcPts val="355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Machine Learning techniques are more robust to perturbations.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just" rtl="0">
              <a:spcBef>
                <a:spcPts val="355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Artificial Intelligence and Machine Learning has given rise to numerous weather prediction models.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just" rtl="0">
              <a:spcBef>
                <a:spcPts val="355"/>
              </a:spcBef>
              <a:spcAft>
                <a:spcPts val="355"/>
              </a:spcAft>
              <a:buSzPts val="1400"/>
              <a:buFont typeface="Montserrat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Potentially helpful to generate more accurate forecasts of weather for large periods of time.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1219200" y="514350"/>
            <a:ext cx="7315200" cy="60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2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References:</a:t>
            </a:r>
            <a:endParaRPr sz="2400" b="0" i="0" u="none" strike="noStrike" cap="non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1089750" y="1123050"/>
            <a:ext cx="75741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[1]</a:t>
            </a:r>
            <a:r>
              <a:rPr lang="en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Mark Holmstrom, Dylan Liu, Christopher Vo. Machine Learning Applied to Weather Forecasting. Stanford University.  2016.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[2]	Siddharth S. Bhatkhande, Roopa G. Hubballi. Weather Prediction Based on Decision Tree Algorithm Using Data Mining Techniques.</a:t>
            </a:r>
            <a:r>
              <a:rPr lang="en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IJARCCE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(2016). ISSN (Online) 2278-1021 ISSN (Print) 2319 5940.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[3]	Aditya Grover, Ashish Kapoor and Eric Horvitz. A Deep Hybrid Model for Weather Forecasting.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[4]	John K. Williams and D. A. Ahijevych, C. J. Kessinger, T. R. Saxen, M. Steiner and S. Dettling.  A machine learning approach to finding weather regimes and skillful predictor combinations for short-term storm forecasting . National Center for Atmospheric Research, Boulder, Colorado.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/>
        </p:nvSpPr>
        <p:spPr>
          <a:xfrm>
            <a:off x="1066350" y="429600"/>
            <a:ext cx="7338900" cy="42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[5]	Aastha Sharma, Setu Chaturvedi and Bhupesh Gour. A Semi- Supervised Technique for Weather Condition Prediction using DBSCAN and KNN.International Journal of Computer Applications (0975 – 8887) Volume 95– No. 10, June 2014 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[6]	Mrs. C. Beulah Christalin Latha, Dr. (Mrs.) Sujni Paul, Dr.E.Kirubakaran and Mr. Sathianarayanan. A Service Oriented Architecture for Weather Forecasting Using Data Mining.Int. J. of Advanced Networking and Applications. Volume: 02, Issue:02, Pages:608-613.  2010.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[7]	C. Johansson , M. Bergkvist , O. De Somer, D. Geysen , N. Lavesson and D. Vanhoudt. Operational demand forecasting in district heating systems using ensembles of online machine learning algorithms.The 15th International Symposium on District Heating and Cooling September 4-7, 2016, Seoul, Republic of Korea (South Korea).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/>
        </p:nvSpPr>
        <p:spPr>
          <a:xfrm>
            <a:off x="1082000" y="577050"/>
            <a:ext cx="7351500" cy="42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[8]	Daniel Bejarano and Adriano Quiroga. Wind Prediction: Physical model improvement through support vector regression.Stanford University. December 2013.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[9]	Emilcy Hern ́andez Victor Sanchez-Anguix Vicente Julian Javier Palanca and N ́estor Duque.Rainfall prediction: A Deep Learning approach.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[10]	Kiran Kumar. R 1, Usha Rani. R.Weather Prediction through Machine Learning.Dept of Computer science, Krishna University, Machilipatnam. AP, India.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[11] 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http://en.proft.me/2015/12/24/types-machine-learning-algorithms/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[12] https://www.wunderground.com/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[13] 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https://seatemperature.info/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[14] https://en.wikipedia.org/wiki/Linear_regression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052550" y="362375"/>
            <a:ext cx="70389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2400" b="0" i="0" u="none" strike="noStrike" cap="none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Introduction:</a:t>
            </a:r>
            <a:endParaRPr sz="2400" b="0" i="0" u="none" strike="noStrike" cap="none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862475" y="1000475"/>
            <a:ext cx="7778100" cy="3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Artificial intelligence (AI) 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 creation of human-like intelligence.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 learn, reason, plan, perceive, or process natural language.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 machine learning. 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 instructions that allow model to learn from data without step-by-step instructions by the programmer.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Data analytics 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qualitative and quantitative techniques and processes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to enhance productivity and business gain.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  Data is extracted and categorized to identify and analyze behavioral data and patterns.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140700" y="660150"/>
            <a:ext cx="7038900" cy="38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Weather - condition of air on earth at a given place and time.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The application of science and technology are to predict the state of the atmosphere in future time.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Extremely important considering its effects on human life and property.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Today, weather forecasts are made by collecting quantitative data about the current state of the atmosphere using scientific understanding of atmospheric processes to project how the atmosphere will evolve.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355"/>
              </a:spcBef>
              <a:spcAft>
                <a:spcPts val="355"/>
              </a:spcAft>
              <a:buSzPts val="1400"/>
              <a:buFont typeface="Montserrat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chaotic nature of the atmosphere implies the need of massive computational power required.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60258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</a:pPr>
            <a:r>
              <a:rPr lang="en"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Literature survey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052550" y="362375"/>
            <a:ext cx="70389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>
                <a:solidFill>
                  <a:schemeClr val="lt2"/>
                </a:solidFill>
              </a:rPr>
              <a:t>Base Papers:</a:t>
            </a:r>
            <a:endParaRPr sz="2400" b="0" i="0" u="none" strike="noStrike" cap="non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862475" y="820425"/>
            <a:ext cx="7778100" cy="4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“ Machine Learning Applied to Weather Forecasting” </a:t>
            </a:r>
            <a:r>
              <a:rPr lang="en" sz="1400" i="1">
                <a:latin typeface="Montserrat"/>
                <a:ea typeface="Montserrat"/>
                <a:cs typeface="Montserrat"/>
                <a:sym typeface="Montserrat"/>
              </a:rPr>
              <a:t>Stanford University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,  (2016).[1] -Mark Holmstrom et al.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explores prediction of maximum temperature and the temperature for seven days, given weather data for the past two days, using linear regression model.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The linear regression model implemented in this paper is the base algorithm used in this project.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“ Weather Prediction Based on Decision Tree Algorithm Using Data Mining Techniques’.</a:t>
            </a:r>
            <a:r>
              <a:rPr lang="en" sz="1400" i="1">
                <a:latin typeface="Montserrat"/>
                <a:ea typeface="Montserrat"/>
                <a:cs typeface="Montserrat"/>
                <a:sym typeface="Montserrat"/>
              </a:rPr>
              <a:t> IJARCCE 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(2016).[2] -Siddharth S. Bhatkande et al.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 investigate forecasting maximum temperature, minimum temperature using Decision Tree algorithms on meteorological data collected between 2012 and 2015 from the different cities.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 idx="4294967295"/>
          </p:nvPr>
        </p:nvSpPr>
        <p:spPr>
          <a:xfrm>
            <a:off x="552600" y="158525"/>
            <a:ext cx="7038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2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Reference papers:</a:t>
            </a:r>
            <a:endParaRPr sz="2400" b="0" i="0" u="none" strike="noStrike" cap="non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74" name="Shape 174"/>
          <p:cNvGraphicFramePr/>
          <p:nvPr/>
        </p:nvGraphicFramePr>
        <p:xfrm>
          <a:off x="242875" y="837250"/>
          <a:ext cx="8658250" cy="3846521"/>
        </p:xfrm>
        <a:graphic>
          <a:graphicData uri="http://schemas.openxmlformats.org/drawingml/2006/table">
            <a:tbl>
              <a:tblPr>
                <a:noFill/>
                <a:tableStyleId>{3F012C89-4006-47D4-803C-E98D0B6D00DE}</a:tableStyleId>
              </a:tblPr>
              <a:tblGrid>
                <a:gridCol w="447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615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</a:t>
                      </a:r>
                      <a:r>
                        <a:rPr lang="en" sz="1200" i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Operational demand forecasting in district heating systems using ensembles of online machine learning algorithms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”[7] -C. Johansson  et al. 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048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"/>
                        <a:buChar char="●"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Heat demand forecasting is in one form or another an integrated part of most optimisation solutions for district heating and cooling 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“A Semi- Supervised Technique for Weather Condition Prediction using DBSCAN and KNN”[5] -Aastha Sharma et al.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048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"/>
                        <a:buChar char="●"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semi-supervised weather prediction technique to validate the predictions done for certain atmospheric parameters taken for four years on a day wise basis in a certain city.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7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“A Deep Hybrid Model for Weather Forecasting”[3] -Aditya Grover et al.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04800" algn="just" rtl="0">
                        <a:lnSpc>
                          <a:spcPct val="115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"/>
                        <a:buChar char="●"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making predictions via a hybrid approach that combines discriminatively trained predictive models with a deep neural network that models the joint statistics of a set of weather-related variables.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 A machine learning approach to finding weather regimes and skillful predictor combinations for short-term storm forecasting”[4] -John K. Williams et al.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048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"/>
                        <a:buChar char="●"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random forest machine learning approach provides a tool for identifying a set of skillful predictors for thunderstorm initiation as well as providing a performance benchmark.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Shape 179"/>
          <p:cNvGraphicFramePr/>
          <p:nvPr/>
        </p:nvGraphicFramePr>
        <p:xfrm>
          <a:off x="458488" y="517238"/>
          <a:ext cx="8227025" cy="4123884"/>
        </p:xfrm>
        <a:graphic>
          <a:graphicData uri="http://schemas.openxmlformats.org/drawingml/2006/table">
            <a:tbl>
              <a:tblPr>
                <a:noFill/>
                <a:tableStyleId>{3F012C89-4006-47D4-803C-E98D0B6D00DE}</a:tableStyleId>
              </a:tblPr>
              <a:tblGrid>
                <a:gridCol w="414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98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“A Service Oriented Architecture for Weather Forecasting Using Data Mining”[6] -Mrs. C. Beulah Christalin Latha et al.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048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"/>
                        <a:buChar char="●"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proposes a novel method to develop a service oriented architecture for a weather information system and forecast weather using data mining techniques.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“Wind Prediction: Physical model improvement through support vector regression”[8] -Daniel Bejarano et al.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048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"/>
                        <a:buChar char="●"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concentrates on wind speed prediction through the combination of support vector regression and the weather research and forecast model was explored.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87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“Rainfall prediction: A Deep Learning approach”[9] -Emilcy Hern´andez et al.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048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"/>
                        <a:buChar char="●"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introduces an architecture based on Deep Learning for the prediction of the accumulated daily precipitation for the next day. 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048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"/>
                        <a:buChar char="●"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Includes an autoencoder for reducing and capturing non-linear relationships between attributes, and a multilayer perceptron for the prediction task.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“Weather Prediction through Machine Learning”[10] -Kiran Kumar. R  et al.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048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"/>
                        <a:buChar char="●"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design an effective rainfall prediction agent model using support vector machine and multiple linear regressions.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052550" y="362375"/>
            <a:ext cx="70389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dirty="0">
                <a:solidFill>
                  <a:schemeClr val="lt2"/>
                </a:solidFill>
              </a:rPr>
              <a:t>Limitations of existing systems:</a:t>
            </a:r>
            <a:endParaRPr sz="2400" b="0" i="0" u="none" strike="noStrike" cap="none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862475" y="905882"/>
            <a:ext cx="7778100" cy="3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Absence of any correlation between SST and land temperatures.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The linear regression model: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 high variance model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 unstable without a large dataset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The functional regression model: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high bias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requires a larger data set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 two days  of data is insufficient to capture any trends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1020</Words>
  <Application>Microsoft Office PowerPoint</Application>
  <PresentationFormat>On-screen Show (16:9)</PresentationFormat>
  <Paragraphs>129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Times New Roman</vt:lpstr>
      <vt:lpstr>Montserrat</vt:lpstr>
      <vt:lpstr>Lato</vt:lpstr>
      <vt:lpstr>Focus</vt:lpstr>
      <vt:lpstr>VISVESVARAYA TECHNOLOGICAL UNIVERSITY       First Phase Presentation on: Impact of temperature variations over the Bay of Bengal on the climate of Eastern coast of India</vt:lpstr>
      <vt:lpstr>Abstract of the project:</vt:lpstr>
      <vt:lpstr>Introduction:</vt:lpstr>
      <vt:lpstr>PowerPoint Presentation</vt:lpstr>
      <vt:lpstr>Literature survey</vt:lpstr>
      <vt:lpstr>Base Papers:</vt:lpstr>
      <vt:lpstr>Reference papers:</vt:lpstr>
      <vt:lpstr>PowerPoint Presentation</vt:lpstr>
      <vt:lpstr>Limitations of existing systems:</vt:lpstr>
      <vt:lpstr>Motivation:</vt:lpstr>
      <vt:lpstr> Problem statement: </vt:lpstr>
      <vt:lpstr>System requirements: Hardware requirements: System:Intel core 7th Gen i7 Processor. Hard Disk: 150Gb Solid State Drive  RAM: 8Gb recommended Monitor: 15 VGA Colour GPU: Nvidia GT 630M 1Gb VRAM Software requirements: O/S:  Windows 7 and above Language: python and MATLAB Additional packages: python scikit,  python anaconda, tensorflow </vt:lpstr>
      <vt:lpstr>PowerPoint Presentation</vt:lpstr>
      <vt:lpstr>Implementation Details:  Module-1 : Data Collection Module-2 : Data Cleaning and Filtering  Module-3 : Feature Extraction Module-4 : Implementing Regression model Module-5 : Final model </vt:lpstr>
      <vt:lpstr>Module 1:  Data Collection</vt:lpstr>
      <vt:lpstr>Data collection:</vt:lpstr>
      <vt:lpstr>PowerPoint Presentation</vt:lpstr>
      <vt:lpstr>Modules to complete: Module – 2, Module – 3,  Module – 4, Module - 5</vt:lpstr>
      <vt:lpstr>Thank You!</vt:lpstr>
      <vt:lpstr>References: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temperature variations over the Bay of Bengal on the climate of Eastern coast of India</dc:title>
  <dc:creator>bhavana bhavii</dc:creator>
  <cp:lastModifiedBy>bhavana bhavii</cp:lastModifiedBy>
  <cp:revision>22</cp:revision>
  <dcterms:modified xsi:type="dcterms:W3CDTF">2018-04-25T05:01:51Z</dcterms:modified>
</cp:coreProperties>
</file>