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72" r:id="rId5"/>
    <p:sldId id="273" r:id="rId6"/>
    <p:sldId id="259" r:id="rId7"/>
    <p:sldId id="275" r:id="rId8"/>
    <p:sldId id="276" r:id="rId9"/>
    <p:sldId id="277" r:id="rId10"/>
    <p:sldId id="281" r:id="rId11"/>
    <p:sldId id="282" r:id="rId12"/>
    <p:sldId id="283" r:id="rId13"/>
    <p:sldId id="261" r:id="rId14"/>
    <p:sldId id="268" r:id="rId15"/>
    <p:sldId id="270" r:id="rId16"/>
    <p:sldId id="284" r:id="rId17"/>
    <p:sldId id="278" r:id="rId18"/>
    <p:sldId id="279" r:id="rId19"/>
    <p:sldId id="269" r:id="rId20"/>
    <p:sldId id="271" r:id="rId21"/>
    <p:sldId id="280"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571"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97274E-BDDC-4944-9543-E4C898F32967}" type="datetimeFigureOut">
              <a:rPr lang="en-IN" smtClean="0"/>
              <a:t>21-07-2022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CB6B7-B612-4A49-8B95-6765DF3CEBFE}" type="slidenum">
              <a:rPr lang="en-IN" smtClean="0"/>
              <a:t>‹#›</a:t>
            </a:fld>
            <a:endParaRPr lang="en-IN"/>
          </a:p>
        </p:txBody>
      </p:sp>
    </p:spTree>
    <p:extLst>
      <p:ext uri="{BB962C8B-B14F-4D97-AF65-F5344CB8AC3E}">
        <p14:creationId xmlns:p14="http://schemas.microsoft.com/office/powerpoint/2010/main" val="914388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E44A314-010A-4B65-9189-87E56ECFB7AB}" type="datetime1">
              <a:rPr lang="en-US" smtClean="0"/>
              <a:t>21-Jul-22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53B90-0ADA-4301-A241-BDBD95DF03F6}" type="datetime1">
              <a:rPr lang="en-US" smtClean="0"/>
              <a:t>21-Jul-22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684335B-6C3C-4531-B326-5C955EAE16C0}" type="datetime1">
              <a:rPr lang="en-US" smtClean="0"/>
              <a:t>21-Jul-22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6A009-59FB-42FE-8EA7-1377DFE37BCA}" type="datetime1">
              <a:rPr lang="en-US" smtClean="0"/>
              <a:t>21-Jul-22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3801AF3-4028-4B5F-9880-CF4B193B416F}" type="datetime1">
              <a:rPr lang="en-US" smtClean="0"/>
              <a:t>21-Jul-22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79CF99-757D-4BDB-8E44-BA8051C04203}" type="datetime1">
              <a:rPr lang="en-US" smtClean="0"/>
              <a:t>21-Jul-22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0EA831-0798-45B1-8EB8-906E6FC6025A}" type="datetime1">
              <a:rPr lang="en-US" smtClean="0"/>
              <a:t>21-Jul-22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154E533-7C17-4C4D-9178-E3C10F83C9C6}" type="datetime1">
              <a:rPr lang="en-US" smtClean="0"/>
              <a:t>21-Jul-22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B8E1E-455D-4C5E-AD91-033EF0A53E22}" type="datetime1">
              <a:rPr lang="en-US" smtClean="0"/>
              <a:t>21-Jul-22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A08B1B0-1B4F-4A0B-9905-795CA97EBC26}" type="datetime1">
              <a:rPr lang="en-US" smtClean="0"/>
              <a:t>21-Jul-22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8EDFAE-C6B1-454D-980E-109CA31E11B9}" type="datetime1">
              <a:rPr lang="en-US" smtClean="0"/>
              <a:t>21-Jul-22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050FE00-8670-40E1-A174-96F2682FD43E}" type="datetime1">
              <a:rPr lang="en-US" smtClean="0"/>
              <a:t>21-Jul-22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ijert.org/detection-of-fake-currency-using-image-process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4966-E709-4BCB-9C98-C8D51F297ED3}"/>
              </a:ext>
            </a:extLst>
          </p:cNvPr>
          <p:cNvSpPr>
            <a:spLocks noGrp="1"/>
          </p:cNvSpPr>
          <p:nvPr>
            <p:ph type="ctrTitle"/>
          </p:nvPr>
        </p:nvSpPr>
        <p:spPr>
          <a:xfrm>
            <a:off x="1031724" y="759117"/>
            <a:ext cx="10993547" cy="712575"/>
          </a:xfrm>
        </p:spPr>
        <p:txBody>
          <a:bodyPr>
            <a:normAutofit/>
          </a:bodyPr>
          <a:lstStyle/>
          <a:p>
            <a:pPr algn="ctr"/>
            <a:r>
              <a:rPr lang="en-US" sz="4000" dirty="0"/>
              <a:t>NIE INSTITUTE OF TECHNOLOGY</a:t>
            </a:r>
            <a:endParaRPr lang="en-IN" sz="4000" dirty="0"/>
          </a:p>
        </p:txBody>
      </p:sp>
      <p:sp>
        <p:nvSpPr>
          <p:cNvPr id="3" name="Subtitle 2">
            <a:extLst>
              <a:ext uri="{FF2B5EF4-FFF2-40B4-BE49-F238E27FC236}">
                <a16:creationId xmlns:a16="http://schemas.microsoft.com/office/drawing/2014/main" id="{02DECEE0-36B3-43D8-8915-69E5C2E868D8}"/>
              </a:ext>
            </a:extLst>
          </p:cNvPr>
          <p:cNvSpPr>
            <a:spLocks noGrp="1"/>
          </p:cNvSpPr>
          <p:nvPr>
            <p:ph type="subTitle" idx="1"/>
          </p:nvPr>
        </p:nvSpPr>
        <p:spPr>
          <a:xfrm>
            <a:off x="604205" y="2377766"/>
            <a:ext cx="11304015" cy="590321"/>
          </a:xfrm>
        </p:spPr>
        <p:txBody>
          <a:bodyPr>
            <a:noAutofit/>
          </a:bodyPr>
          <a:lstStyle/>
          <a:p>
            <a:pPr algn="ctr"/>
            <a:r>
              <a:rPr lang="en-US" sz="2800" dirty="0">
                <a:latin typeface="+mj-lt"/>
              </a:rPr>
              <a:t>Real-time Fake currency detection using </a:t>
            </a:r>
            <a:r>
              <a:rPr lang="en-US" sz="2800" dirty="0" err="1">
                <a:latin typeface="+mj-lt"/>
              </a:rPr>
              <a:t>cnn</a:t>
            </a:r>
            <a:endParaRPr lang="en-IN" sz="2800" dirty="0">
              <a:latin typeface="+mj-lt"/>
            </a:endParaRPr>
          </a:p>
        </p:txBody>
      </p:sp>
      <p:sp>
        <p:nvSpPr>
          <p:cNvPr id="4" name="Subtitle 2">
            <a:extLst>
              <a:ext uri="{FF2B5EF4-FFF2-40B4-BE49-F238E27FC236}">
                <a16:creationId xmlns:a16="http://schemas.microsoft.com/office/drawing/2014/main" id="{FCD4DB55-3B06-41B6-AE2E-6681C97B4769}"/>
              </a:ext>
            </a:extLst>
          </p:cNvPr>
          <p:cNvSpPr txBox="1">
            <a:spLocks/>
          </p:cNvSpPr>
          <p:nvPr/>
        </p:nvSpPr>
        <p:spPr>
          <a:xfrm>
            <a:off x="3018692" y="1562546"/>
            <a:ext cx="6154615" cy="35077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dirty="0">
                <a:solidFill>
                  <a:schemeClr val="accent1"/>
                </a:solidFill>
                <a:latin typeface="+mj-lt"/>
              </a:rPr>
              <a:t>Department OF INFORMATION SCIENCE AND ENGINEERING</a:t>
            </a:r>
            <a:endParaRPr lang="en-IN" dirty="0">
              <a:solidFill>
                <a:schemeClr val="accent1"/>
              </a:solidFill>
              <a:latin typeface="+mj-lt"/>
            </a:endParaRPr>
          </a:p>
        </p:txBody>
      </p:sp>
      <p:sp>
        <p:nvSpPr>
          <p:cNvPr id="5" name="TextBox 4">
            <a:extLst>
              <a:ext uri="{FF2B5EF4-FFF2-40B4-BE49-F238E27FC236}">
                <a16:creationId xmlns:a16="http://schemas.microsoft.com/office/drawing/2014/main" id="{A6D5B64F-A36F-475B-A676-34D14B1F827B}"/>
              </a:ext>
            </a:extLst>
          </p:cNvPr>
          <p:cNvSpPr txBox="1"/>
          <p:nvPr/>
        </p:nvSpPr>
        <p:spPr>
          <a:xfrm>
            <a:off x="747179" y="4894888"/>
            <a:ext cx="3139608" cy="369332"/>
          </a:xfrm>
          <a:prstGeom prst="rect">
            <a:avLst/>
          </a:prstGeom>
          <a:noFill/>
        </p:spPr>
        <p:txBody>
          <a:bodyPr wrap="square" rtlCol="0">
            <a:spAutoFit/>
          </a:bodyPr>
          <a:lstStyle/>
          <a:p>
            <a:r>
              <a:rPr lang="en-US" dirty="0">
                <a:solidFill>
                  <a:schemeClr val="bg2"/>
                </a:solidFill>
                <a:latin typeface="+mj-lt"/>
              </a:rPr>
              <a:t>UNDER THE GUIDANCE OF:</a:t>
            </a:r>
            <a:endParaRPr lang="en-IN" dirty="0">
              <a:solidFill>
                <a:schemeClr val="bg2"/>
              </a:solidFill>
              <a:latin typeface="+mj-lt"/>
            </a:endParaRPr>
          </a:p>
        </p:txBody>
      </p:sp>
      <p:sp>
        <p:nvSpPr>
          <p:cNvPr id="6" name="TextBox 5">
            <a:extLst>
              <a:ext uri="{FF2B5EF4-FFF2-40B4-BE49-F238E27FC236}">
                <a16:creationId xmlns:a16="http://schemas.microsoft.com/office/drawing/2014/main" id="{1E3FEFCA-36F1-4DC4-BC7D-788DB56017E3}"/>
              </a:ext>
            </a:extLst>
          </p:cNvPr>
          <p:cNvSpPr txBox="1"/>
          <p:nvPr/>
        </p:nvSpPr>
        <p:spPr>
          <a:xfrm>
            <a:off x="747179" y="5362387"/>
            <a:ext cx="3139608" cy="369332"/>
          </a:xfrm>
          <a:prstGeom prst="rect">
            <a:avLst/>
          </a:prstGeom>
          <a:noFill/>
        </p:spPr>
        <p:txBody>
          <a:bodyPr wrap="square" rtlCol="0">
            <a:spAutoFit/>
          </a:bodyPr>
          <a:lstStyle/>
          <a:p>
            <a:r>
              <a:rPr lang="en-US" sz="1800" b="1" dirty="0">
                <a:solidFill>
                  <a:schemeClr val="bg1"/>
                </a:solidFill>
                <a:effectLst/>
                <a:latin typeface="+mj-lt"/>
                <a:ea typeface="Calibri" panose="020F0502020204030204" pitchFamily="34" charset="0"/>
              </a:rPr>
              <a:t>Mrs. Shruthi B. S</a:t>
            </a:r>
            <a:endParaRPr lang="en-IN" dirty="0">
              <a:solidFill>
                <a:schemeClr val="bg1"/>
              </a:solidFill>
              <a:latin typeface="+mj-lt"/>
            </a:endParaRPr>
          </a:p>
        </p:txBody>
      </p:sp>
      <p:sp>
        <p:nvSpPr>
          <p:cNvPr id="7" name="TextBox 6">
            <a:extLst>
              <a:ext uri="{FF2B5EF4-FFF2-40B4-BE49-F238E27FC236}">
                <a16:creationId xmlns:a16="http://schemas.microsoft.com/office/drawing/2014/main" id="{2DBA7802-BAA8-4548-9C55-B603A9DE2917}"/>
              </a:ext>
            </a:extLst>
          </p:cNvPr>
          <p:cNvSpPr txBox="1"/>
          <p:nvPr/>
        </p:nvSpPr>
        <p:spPr>
          <a:xfrm>
            <a:off x="7282794" y="3851339"/>
            <a:ext cx="3139608" cy="369332"/>
          </a:xfrm>
          <a:prstGeom prst="rect">
            <a:avLst/>
          </a:prstGeom>
          <a:noFill/>
        </p:spPr>
        <p:txBody>
          <a:bodyPr wrap="square" rtlCol="0">
            <a:spAutoFit/>
          </a:bodyPr>
          <a:lstStyle/>
          <a:p>
            <a:r>
              <a:rPr lang="en-US" dirty="0">
                <a:solidFill>
                  <a:schemeClr val="bg2"/>
                </a:solidFill>
                <a:latin typeface="+mj-lt"/>
              </a:rPr>
              <a:t>PRESENTED BY:</a:t>
            </a:r>
            <a:endParaRPr lang="en-IN" dirty="0">
              <a:solidFill>
                <a:schemeClr val="bg2"/>
              </a:solidFill>
              <a:latin typeface="+mj-lt"/>
            </a:endParaRPr>
          </a:p>
        </p:txBody>
      </p:sp>
      <p:sp>
        <p:nvSpPr>
          <p:cNvPr id="8" name="TextBox 7">
            <a:extLst>
              <a:ext uri="{FF2B5EF4-FFF2-40B4-BE49-F238E27FC236}">
                <a16:creationId xmlns:a16="http://schemas.microsoft.com/office/drawing/2014/main" id="{873E1CDB-8649-4A5B-9613-4C048AC8C494}"/>
              </a:ext>
            </a:extLst>
          </p:cNvPr>
          <p:cNvSpPr txBox="1"/>
          <p:nvPr/>
        </p:nvSpPr>
        <p:spPr>
          <a:xfrm>
            <a:off x="7200900" y="4358503"/>
            <a:ext cx="3749041" cy="1341970"/>
          </a:xfrm>
          <a:prstGeom prst="rect">
            <a:avLst/>
          </a:prstGeom>
          <a:noFill/>
        </p:spPr>
        <p:txBody>
          <a:bodyPr wrap="square" rtlCol="0">
            <a:spAutoFit/>
          </a:bodyPr>
          <a:lstStyle/>
          <a:p>
            <a:pPr marL="0" marR="0" algn="just">
              <a:lnSpc>
                <a:spcPct val="115000"/>
              </a:lnSpc>
              <a:spcBef>
                <a:spcPts val="0"/>
              </a:spcBef>
              <a:spcAft>
                <a:spcPts val="0"/>
              </a:spcAft>
            </a:pPr>
            <a:r>
              <a:rPr lang="en-US" sz="1800" dirty="0">
                <a:solidFill>
                  <a:schemeClr val="bg2"/>
                </a:solidFill>
                <a:effectLst/>
                <a:latin typeface="+mj-lt"/>
                <a:ea typeface="Calibri" panose="020F0502020204030204" pitchFamily="34" charset="0"/>
                <a:cs typeface="Times New Roman" panose="02020603050405020304" pitchFamily="18" charset="0"/>
              </a:rPr>
              <a:t>NAVANEETHA K R - 4NN18IS024</a:t>
            </a:r>
            <a:endParaRPr lang="en-IN" sz="1800" dirty="0">
              <a:solidFill>
                <a:schemeClr val="bg2"/>
              </a:solidFill>
              <a:effectLst/>
              <a:latin typeface="+mj-lt"/>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800" dirty="0">
                <a:solidFill>
                  <a:schemeClr val="bg2"/>
                </a:solidFill>
                <a:effectLst/>
                <a:latin typeface="+mj-lt"/>
                <a:ea typeface="Calibri" panose="020F0502020204030204" pitchFamily="34" charset="0"/>
                <a:cs typeface="Times New Roman" panose="02020603050405020304" pitchFamily="18" charset="0"/>
              </a:rPr>
              <a:t>NIRMAL KUMAR B - 4NN18IS027</a:t>
            </a:r>
          </a:p>
          <a:p>
            <a:pPr algn="just">
              <a:lnSpc>
                <a:spcPct val="115000"/>
              </a:lnSpc>
            </a:pPr>
            <a:r>
              <a:rPr lang="en-US" sz="1800" dirty="0">
                <a:solidFill>
                  <a:schemeClr val="bg2"/>
                </a:solidFill>
                <a:effectLst/>
                <a:latin typeface="+mj-lt"/>
                <a:ea typeface="Calibri" panose="020F0502020204030204" pitchFamily="34" charset="0"/>
                <a:cs typeface="Times New Roman" panose="02020603050405020304" pitchFamily="18" charset="0"/>
              </a:rPr>
              <a:t>SUMITH AMIN N - 4NN18IS049</a:t>
            </a:r>
            <a:endParaRPr lang="en-IN" sz="1800" dirty="0">
              <a:solidFill>
                <a:schemeClr val="bg2"/>
              </a:solidFill>
              <a:effectLst/>
              <a:latin typeface="+mj-lt"/>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800" dirty="0">
                <a:solidFill>
                  <a:schemeClr val="bg2"/>
                </a:solidFill>
                <a:effectLst/>
                <a:latin typeface="+mj-lt"/>
                <a:ea typeface="Calibri" panose="020F0502020204030204" pitchFamily="34" charset="0"/>
                <a:cs typeface="Times New Roman" panose="02020603050405020304" pitchFamily="18" charset="0"/>
              </a:rPr>
              <a:t>TUSHITHA ARUN - 4NN18IS051</a:t>
            </a:r>
            <a:endParaRPr lang="en-IN" sz="1800" dirty="0">
              <a:solidFill>
                <a:schemeClr val="bg2"/>
              </a:solidFill>
              <a:effectLst/>
              <a:latin typeface="+mj-l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8B463FC8-0BA7-EFAC-AB94-D88316945AAE}"/>
              </a:ext>
            </a:extLst>
          </p:cNvPr>
          <p:cNvPicPr>
            <a:picLocks noChangeAspect="1"/>
          </p:cNvPicPr>
          <p:nvPr/>
        </p:nvPicPr>
        <p:blipFill>
          <a:blip r:embed="rId2"/>
          <a:stretch>
            <a:fillRect/>
          </a:stretch>
        </p:blipFill>
        <p:spPr>
          <a:xfrm>
            <a:off x="283780" y="617809"/>
            <a:ext cx="1646940" cy="2112741"/>
          </a:xfrm>
          <a:prstGeom prst="rect">
            <a:avLst/>
          </a:prstGeom>
        </p:spPr>
      </p:pic>
    </p:spTree>
    <p:extLst>
      <p:ext uri="{BB962C8B-B14F-4D97-AF65-F5344CB8AC3E}">
        <p14:creationId xmlns:p14="http://schemas.microsoft.com/office/powerpoint/2010/main" val="2292381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96A1C3-1B76-C5E4-07BD-CD3B13A6664A}"/>
              </a:ext>
            </a:extLst>
          </p:cNvPr>
          <p:cNvSpPr txBox="1"/>
          <p:nvPr/>
        </p:nvSpPr>
        <p:spPr>
          <a:xfrm>
            <a:off x="443883" y="719091"/>
            <a:ext cx="11310152" cy="7155805"/>
          </a:xfrm>
          <a:prstGeom prst="rect">
            <a:avLst/>
          </a:prstGeom>
          <a:noFill/>
        </p:spPr>
        <p:txBody>
          <a:bodyPr wrap="square" rtlCol="0">
            <a:spAutoFit/>
          </a:bodyPr>
          <a:lstStyle/>
          <a:p>
            <a:r>
              <a:rPr kumimoji="0" lang="en-US" sz="2000" b="1" i="0" u="sng" strike="noStrike" kern="0" cap="none" spc="0" normalizeH="0" baseline="0" noProof="0" dirty="0">
                <a:ln>
                  <a:noFill/>
                </a:ln>
                <a:solidFill>
                  <a:srgbClr val="002060"/>
                </a:solidFill>
                <a:effectLst/>
                <a:uLnTx/>
                <a:uFillTx/>
                <a:latin typeface="Roboto"/>
                <a:ea typeface="Roboto"/>
                <a:sym typeface="Roboto"/>
              </a:rPr>
              <a:t>Paper – 3: An Artificial Neural Networks Based Fake Currency Detection System</a:t>
            </a:r>
          </a:p>
          <a:p>
            <a:endParaRPr lang="en-US" sz="2000" u="sng" kern="0" dirty="0">
              <a:solidFill>
                <a:srgbClr val="2A3990"/>
              </a:solidFill>
              <a:latin typeface="Roboto"/>
              <a:ea typeface="Roboto"/>
              <a:sym typeface="Roboto"/>
            </a:endParaRPr>
          </a:p>
          <a:p>
            <a:pPr marL="0" lvl="0" indent="0" algn="just" rtl="0">
              <a:lnSpc>
                <a:spcPct val="150000"/>
              </a:lnSpc>
              <a:spcBef>
                <a:spcPts val="0"/>
              </a:spcBef>
              <a:spcAft>
                <a:spcPts val="0"/>
              </a:spcAft>
              <a:buNone/>
            </a:pPr>
            <a:r>
              <a:rPr lang="en-US" sz="2000" u="sng" dirty="0">
                <a:solidFill>
                  <a:srgbClr val="002060"/>
                </a:solidFill>
              </a:rPr>
              <a:t>Description</a:t>
            </a:r>
            <a:r>
              <a:rPr lang="en-US" sz="2000" u="sng" dirty="0">
                <a:solidFill>
                  <a:schemeClr val="dk1"/>
                </a:solidFill>
              </a:rPr>
              <a:t>: </a:t>
            </a:r>
          </a:p>
          <a:p>
            <a:pPr algn="just"/>
            <a:r>
              <a:rPr lang="en-US" sz="2000" dirty="0"/>
              <a:t>This technique consolidates of different cases, quickly advancement of various improvement applications in different assignments. Distinctive models are settled on different example acknowledgement strategies can be assessed into various classes given various cases selected to information and characterization investigation. </a:t>
            </a:r>
          </a:p>
          <a:p>
            <a:pPr marL="0" lvl="0" indent="0" algn="just" rtl="0">
              <a:lnSpc>
                <a:spcPct val="150000"/>
              </a:lnSpc>
              <a:spcBef>
                <a:spcPts val="0"/>
              </a:spcBef>
              <a:spcAft>
                <a:spcPts val="0"/>
              </a:spcAft>
              <a:buNone/>
            </a:pPr>
            <a:endParaRPr lang="en-US" sz="2000" u="sng" dirty="0">
              <a:solidFill>
                <a:srgbClr val="002060"/>
              </a:solidFill>
            </a:endParaRPr>
          </a:p>
          <a:p>
            <a:pPr marL="0" lvl="0" indent="0" algn="just" rtl="0">
              <a:lnSpc>
                <a:spcPct val="150000"/>
              </a:lnSpc>
              <a:spcBef>
                <a:spcPts val="0"/>
              </a:spcBef>
              <a:spcAft>
                <a:spcPts val="0"/>
              </a:spcAft>
              <a:buNone/>
            </a:pPr>
            <a:r>
              <a:rPr lang="en-US" sz="2000" u="sng" dirty="0">
                <a:solidFill>
                  <a:srgbClr val="002060"/>
                </a:solidFill>
              </a:rPr>
              <a:t>Advantages:</a:t>
            </a:r>
          </a:p>
          <a:p>
            <a:pPr marL="342900" lvl="0" indent="-342900" algn="just" rtl="0">
              <a:lnSpc>
                <a:spcPct val="150000"/>
              </a:lnSpc>
              <a:spcBef>
                <a:spcPts val="0"/>
              </a:spcBef>
              <a:spcAft>
                <a:spcPts val="0"/>
              </a:spcAft>
              <a:buFont typeface="Arial" panose="020B0604020202020204" pitchFamily="34" charset="0"/>
              <a:buChar char="•"/>
            </a:pPr>
            <a:r>
              <a:rPr lang="en-US" sz="2000" dirty="0"/>
              <a:t>The process contains techniques such as image pre-processing, grey scale conversion, edge detection, segmentation, feature extraction and comparison of feature.</a:t>
            </a:r>
          </a:p>
          <a:p>
            <a:pPr marL="0" lvl="0" indent="0" algn="just" rtl="0">
              <a:lnSpc>
                <a:spcPct val="150000"/>
              </a:lnSpc>
              <a:spcBef>
                <a:spcPts val="0"/>
              </a:spcBef>
              <a:spcAft>
                <a:spcPts val="0"/>
              </a:spcAft>
              <a:buNone/>
            </a:pPr>
            <a:r>
              <a:rPr lang="en-US" sz="2000" u="sng" dirty="0">
                <a:solidFill>
                  <a:srgbClr val="002060"/>
                </a:solidFill>
              </a:rPr>
              <a:t>Drawbacks: </a:t>
            </a:r>
          </a:p>
          <a:p>
            <a:pPr marL="342900" lvl="0" indent="-342900" algn="just" rtl="0">
              <a:lnSpc>
                <a:spcPct val="150000"/>
              </a:lnSpc>
              <a:spcBef>
                <a:spcPts val="0"/>
              </a:spcBef>
              <a:spcAft>
                <a:spcPts val="0"/>
              </a:spcAft>
              <a:buFont typeface="Arial" panose="020B0604020202020204" pitchFamily="34" charset="0"/>
              <a:buChar char="•"/>
            </a:pPr>
            <a:r>
              <a:rPr lang="en-US" sz="2000" dirty="0"/>
              <a:t>Cost of Microcontroller and strength inactivity.</a:t>
            </a:r>
          </a:p>
          <a:p>
            <a:pPr marL="342900" lvl="0" indent="-342900" algn="just" rtl="0">
              <a:lnSpc>
                <a:spcPct val="150000"/>
              </a:lnSpc>
              <a:spcBef>
                <a:spcPts val="0"/>
              </a:spcBef>
              <a:spcAft>
                <a:spcPts val="0"/>
              </a:spcAft>
              <a:buFont typeface="Arial" panose="020B0604020202020204" pitchFamily="34" charset="0"/>
              <a:buChar char="•"/>
            </a:pPr>
            <a:r>
              <a:rPr lang="en-US" sz="2000" dirty="0"/>
              <a:t>Not portable and not user-friendly.</a:t>
            </a:r>
          </a:p>
          <a:p>
            <a:pPr marL="285750" lvl="0" indent="-285750" algn="just" rtl="0">
              <a:lnSpc>
                <a:spcPct val="150000"/>
              </a:lnSpc>
              <a:spcBef>
                <a:spcPts val="0"/>
              </a:spcBef>
              <a:spcAft>
                <a:spcPts val="0"/>
              </a:spcAft>
              <a:buFont typeface="Arial" panose="020B0604020202020204" pitchFamily="34" charset="0"/>
              <a:buChar char="•"/>
            </a:pPr>
            <a:endParaRPr lang="en-US" sz="1800" dirty="0">
              <a:solidFill>
                <a:srgbClr val="002060"/>
              </a:solidFill>
            </a:endParaRPr>
          </a:p>
          <a:p>
            <a:pPr marL="0" lvl="0" indent="0" algn="just" rtl="0">
              <a:lnSpc>
                <a:spcPct val="150000"/>
              </a:lnSpc>
              <a:spcBef>
                <a:spcPts val="0"/>
              </a:spcBef>
              <a:spcAft>
                <a:spcPts val="0"/>
              </a:spcAft>
              <a:buNone/>
            </a:pPr>
            <a:endParaRPr lang="en-US" sz="1800" dirty="0"/>
          </a:p>
          <a:p>
            <a:pPr marL="0" lvl="0" indent="0" algn="just" rtl="0">
              <a:lnSpc>
                <a:spcPct val="150000"/>
              </a:lnSpc>
              <a:spcBef>
                <a:spcPts val="0"/>
              </a:spcBef>
              <a:spcAft>
                <a:spcPts val="0"/>
              </a:spcAft>
              <a:buNone/>
            </a:pPr>
            <a:endParaRPr lang="en-US" sz="1800" dirty="0"/>
          </a:p>
          <a:p>
            <a:endParaRPr lang="en-IN" dirty="0"/>
          </a:p>
        </p:txBody>
      </p:sp>
      <p:sp>
        <p:nvSpPr>
          <p:cNvPr id="3" name="TextBox 2">
            <a:extLst>
              <a:ext uri="{FF2B5EF4-FFF2-40B4-BE49-F238E27FC236}">
                <a16:creationId xmlns:a16="http://schemas.microsoft.com/office/drawing/2014/main" id="{F0AF9770-1779-749F-22DA-10BB8E197BF3}"/>
              </a:ext>
            </a:extLst>
          </p:cNvPr>
          <p:cNvSpPr txBox="1"/>
          <p:nvPr/>
        </p:nvSpPr>
        <p:spPr>
          <a:xfrm>
            <a:off x="11368170" y="719091"/>
            <a:ext cx="379947" cy="400110"/>
          </a:xfrm>
          <a:prstGeom prst="rect">
            <a:avLst/>
          </a:prstGeom>
          <a:noFill/>
        </p:spPr>
        <p:txBody>
          <a:bodyPr wrap="square" rtlCol="0">
            <a:spAutoFit/>
          </a:bodyPr>
          <a:lstStyle/>
          <a:p>
            <a:r>
              <a:rPr lang="en-US" sz="2000" dirty="0"/>
              <a:t>9</a:t>
            </a:r>
            <a:endParaRPr lang="en-IN" sz="2000" dirty="0"/>
          </a:p>
        </p:txBody>
      </p:sp>
    </p:spTree>
    <p:extLst>
      <p:ext uri="{BB962C8B-B14F-4D97-AF65-F5344CB8AC3E}">
        <p14:creationId xmlns:p14="http://schemas.microsoft.com/office/powerpoint/2010/main" val="298983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90E9C8-44D1-CED1-8D29-0318DC143B22}"/>
              </a:ext>
            </a:extLst>
          </p:cNvPr>
          <p:cNvSpPr txBox="1"/>
          <p:nvPr/>
        </p:nvSpPr>
        <p:spPr>
          <a:xfrm>
            <a:off x="443883" y="781235"/>
            <a:ext cx="11283519" cy="6032421"/>
          </a:xfrm>
          <a:prstGeom prst="rect">
            <a:avLst/>
          </a:prstGeom>
          <a:noFill/>
        </p:spPr>
        <p:txBody>
          <a:bodyPr wrap="square" rtlCol="0">
            <a:spAutoFit/>
          </a:bodyPr>
          <a:lstStyle/>
          <a:p>
            <a:r>
              <a:rPr kumimoji="0" lang="en-GB" sz="2000" b="1" i="0" u="sng" strike="noStrike" kern="0" cap="none" spc="0" normalizeH="0" baseline="0" noProof="0" dirty="0">
                <a:ln>
                  <a:noFill/>
                </a:ln>
                <a:solidFill>
                  <a:srgbClr val="002060"/>
                </a:solidFill>
                <a:effectLst/>
                <a:uLnTx/>
                <a:uFillTx/>
                <a:latin typeface="Roboto"/>
                <a:ea typeface="Roboto"/>
                <a:sym typeface="Roboto"/>
              </a:rPr>
              <a:t>Paper 4 : </a:t>
            </a:r>
            <a:r>
              <a:rPr kumimoji="0" lang="en-US" sz="2000" b="1" i="0" u="sng" strike="noStrike" kern="0" cap="none" spc="0" normalizeH="0" baseline="0" noProof="0" dirty="0">
                <a:ln>
                  <a:noFill/>
                </a:ln>
                <a:solidFill>
                  <a:srgbClr val="002060"/>
                </a:solidFill>
                <a:effectLst/>
                <a:uLnTx/>
                <a:uFillTx/>
                <a:latin typeface="Roboto"/>
                <a:ea typeface="Roboto"/>
                <a:sym typeface="Roboto"/>
              </a:rPr>
              <a:t>Feature Extraction and Identification of Indian Currency Notes </a:t>
            </a:r>
            <a:r>
              <a:rPr kumimoji="0" lang="en-GB" sz="2000" b="1" i="0" u="sng" strike="noStrike" kern="0" cap="none" spc="0" normalizeH="0" baseline="0" noProof="0" dirty="0">
                <a:ln>
                  <a:noFill/>
                </a:ln>
                <a:solidFill>
                  <a:srgbClr val="002060"/>
                </a:solidFill>
                <a:effectLst/>
                <a:uLnTx/>
                <a:uFillTx/>
                <a:latin typeface="Roboto"/>
                <a:ea typeface="Roboto"/>
                <a:sym typeface="Roboto"/>
              </a:rPr>
              <a:t>(2015)</a:t>
            </a:r>
          </a:p>
          <a:p>
            <a:endParaRPr lang="en-GB" u="sng" kern="0" dirty="0">
              <a:solidFill>
                <a:srgbClr val="2A3990"/>
              </a:solidFill>
              <a:latin typeface="Roboto"/>
              <a:ea typeface="Roboto"/>
              <a:sym typeface="Roboto"/>
            </a:endParaRPr>
          </a:p>
          <a:p>
            <a:r>
              <a:rPr lang="en-US" sz="2000" u="sng" dirty="0">
                <a:solidFill>
                  <a:srgbClr val="002060"/>
                </a:solidFill>
              </a:rPr>
              <a:t>Description</a:t>
            </a:r>
            <a:r>
              <a:rPr lang="en-US" sz="2000" dirty="0">
                <a:solidFill>
                  <a:srgbClr val="002060"/>
                </a:solidFill>
              </a:rPr>
              <a:t>:</a:t>
            </a:r>
          </a:p>
          <a:p>
            <a:pPr algn="just"/>
            <a:endParaRPr lang="en-US" sz="2000" dirty="0"/>
          </a:p>
          <a:p>
            <a:pPr algn="just"/>
            <a:r>
              <a:rPr lang="en-US" sz="2000" dirty="0"/>
              <a:t>	They proposed an Indian currency recognition system which extracts the most prominent features of an Indian banknote viz. central numeral representing denomination, the national emblem, Identification mark for the visually impaired and the color band. Specific algorithms, targeted and optimized to recognize these particular features are then employed for their detection and recognition.</a:t>
            </a:r>
          </a:p>
          <a:p>
            <a:pPr algn="just"/>
            <a:endParaRPr lang="en-US" sz="2000" dirty="0"/>
          </a:p>
          <a:p>
            <a:pPr marL="0" marR="0" lvl="0" indent="0" algn="just" defTabSz="914400" rtl="0" eaLnBrk="1" fontAlgn="auto" latinLnBrk="0" hangingPunct="1">
              <a:lnSpc>
                <a:spcPct val="100000"/>
              </a:lnSpc>
              <a:spcBef>
                <a:spcPts val="0"/>
              </a:spcBef>
              <a:spcAft>
                <a:spcPts val="0"/>
              </a:spcAft>
              <a:buClr>
                <a:srgbClr val="434343"/>
              </a:buClr>
              <a:buSzPts val="1800"/>
              <a:buFont typeface="Roboto"/>
              <a:buNone/>
              <a:tabLst/>
              <a:defRPr/>
            </a:pPr>
            <a:r>
              <a:rPr kumimoji="0" lang="en-GB" sz="2000" b="0" i="0" u="sng" strike="noStrike" kern="0" cap="none" spc="0" normalizeH="0" baseline="0" noProof="0" dirty="0">
                <a:ln>
                  <a:noFill/>
                </a:ln>
                <a:solidFill>
                  <a:srgbClr val="002060"/>
                </a:solidFill>
                <a:effectLst/>
                <a:uLnTx/>
                <a:uFillTx/>
                <a:latin typeface="Gill Sans MT (Body)"/>
                <a:ea typeface="Roboto"/>
                <a:sym typeface="Roboto"/>
              </a:rPr>
              <a:t>Advantages</a:t>
            </a:r>
            <a:r>
              <a:rPr kumimoji="0" lang="en-GB" sz="2000" b="0" i="0" u="sng" strike="noStrike" kern="0" cap="none" spc="0" normalizeH="0" baseline="0" noProof="0" dirty="0">
                <a:ln>
                  <a:noFill/>
                </a:ln>
                <a:solidFill>
                  <a:srgbClr val="2A3990"/>
                </a:solidFill>
                <a:effectLst/>
                <a:uLnTx/>
                <a:uFillTx/>
                <a:latin typeface="Gill Sans MT (Body)"/>
                <a:ea typeface="Roboto"/>
                <a:sym typeface="Roboto"/>
              </a:rPr>
              <a:t>:</a:t>
            </a:r>
          </a:p>
          <a:p>
            <a:pPr marL="342900" marR="0" lvl="0" indent="-342900" algn="just" defTabSz="914400" rtl="0" eaLnBrk="1" fontAlgn="auto" latinLnBrk="0" hangingPunct="1">
              <a:lnSpc>
                <a:spcPct val="100000"/>
              </a:lnSpc>
              <a:spcBef>
                <a:spcPts val="0"/>
              </a:spcBef>
              <a:spcAft>
                <a:spcPts val="0"/>
              </a:spcAft>
              <a:buClr>
                <a:srgbClr val="434343"/>
              </a:buClr>
              <a:buSzPts val="1800"/>
              <a:buFont typeface="Arial" panose="020B0604020202020204" pitchFamily="34" charset="0"/>
              <a:buChar char="•"/>
              <a:tabLst/>
              <a:defRPr/>
            </a:pPr>
            <a:r>
              <a:rPr kumimoji="0" lang="en-GB" sz="2000" b="0" i="0" u="none" strike="noStrike" kern="0" cap="none" spc="0" normalizeH="0" baseline="0" noProof="0" dirty="0">
                <a:ln>
                  <a:noFill/>
                </a:ln>
                <a:effectLst/>
                <a:uLnTx/>
                <a:uFillTx/>
                <a:latin typeface="Gill Sans MT (Body)"/>
                <a:ea typeface="Roboto"/>
                <a:sym typeface="Roboto"/>
              </a:rPr>
              <a:t>Accurate Colour recognition</a:t>
            </a:r>
          </a:p>
          <a:p>
            <a:pPr marL="342900" marR="0" lvl="0" indent="-342900" algn="just" defTabSz="914400" rtl="0" eaLnBrk="1" fontAlgn="auto" latinLnBrk="0" hangingPunct="1">
              <a:lnSpc>
                <a:spcPct val="100000"/>
              </a:lnSpc>
              <a:spcBef>
                <a:spcPts val="0"/>
              </a:spcBef>
              <a:spcAft>
                <a:spcPts val="0"/>
              </a:spcAft>
              <a:buClr>
                <a:srgbClr val="434343"/>
              </a:buClr>
              <a:buSzPts val="1800"/>
              <a:buFont typeface="Arial" panose="020B0604020202020204" pitchFamily="34" charset="0"/>
              <a:buChar char="•"/>
              <a:tabLst/>
              <a:defRPr/>
            </a:pPr>
            <a:r>
              <a:rPr kumimoji="0" lang="en-GB" sz="2000" b="0" i="0" u="none" strike="noStrike" kern="0" cap="none" spc="0" normalizeH="0" baseline="0" noProof="0" dirty="0">
                <a:ln>
                  <a:noFill/>
                </a:ln>
                <a:effectLst/>
                <a:uLnTx/>
                <a:uFillTx/>
                <a:latin typeface="Gill Sans MT (Body)"/>
                <a:ea typeface="Roboto"/>
                <a:sym typeface="Roboto"/>
              </a:rPr>
              <a:t>Higher testing Accuracy</a:t>
            </a:r>
          </a:p>
          <a:p>
            <a:pPr marR="0" lvl="0" algn="just" defTabSz="914400" rtl="0" eaLnBrk="1" fontAlgn="auto" latinLnBrk="0" hangingPunct="1">
              <a:lnSpc>
                <a:spcPct val="100000"/>
              </a:lnSpc>
              <a:spcBef>
                <a:spcPts val="0"/>
              </a:spcBef>
              <a:spcAft>
                <a:spcPts val="0"/>
              </a:spcAft>
              <a:buClr>
                <a:srgbClr val="434343"/>
              </a:buClr>
              <a:buSzPts val="1800"/>
              <a:tabLst/>
              <a:defRPr/>
            </a:pPr>
            <a:endParaRPr kumimoji="0" lang="en-GB" sz="2000" b="0" i="0" u="sng" strike="noStrike" kern="0" cap="none" spc="0" normalizeH="0" baseline="0" noProof="0" dirty="0">
              <a:ln>
                <a:noFill/>
              </a:ln>
              <a:solidFill>
                <a:srgbClr val="2A3990"/>
              </a:solidFill>
              <a:effectLst/>
              <a:uLnTx/>
              <a:uFillTx/>
              <a:latin typeface="Roboto"/>
              <a:ea typeface="Roboto"/>
              <a:sym typeface="Roboto"/>
            </a:endParaRPr>
          </a:p>
          <a:p>
            <a:pPr marL="0" marR="0" lvl="0" indent="0" algn="just" defTabSz="914400" rtl="0" eaLnBrk="1" fontAlgn="auto" latinLnBrk="0" hangingPunct="1">
              <a:lnSpc>
                <a:spcPct val="100000"/>
              </a:lnSpc>
              <a:spcBef>
                <a:spcPts val="0"/>
              </a:spcBef>
              <a:spcAft>
                <a:spcPts val="0"/>
              </a:spcAft>
              <a:buClr>
                <a:srgbClr val="434343"/>
              </a:buClr>
              <a:buSzPts val="1800"/>
              <a:buFont typeface="Roboto"/>
              <a:buNone/>
              <a:tabLst/>
              <a:defRPr/>
            </a:pPr>
            <a:r>
              <a:rPr kumimoji="0" lang="en-US" sz="2000" b="0" i="0" u="sng" strike="noStrike" kern="0" cap="none" spc="0" normalizeH="0" baseline="0" noProof="0" dirty="0">
                <a:ln>
                  <a:noFill/>
                </a:ln>
                <a:solidFill>
                  <a:srgbClr val="2A3990"/>
                </a:solidFill>
                <a:effectLst/>
                <a:uLnTx/>
                <a:uFillTx/>
                <a:ea typeface="Roboto"/>
                <a:sym typeface="Roboto"/>
              </a:rPr>
              <a:t>Drawbacks :</a:t>
            </a:r>
          </a:p>
          <a:p>
            <a:pPr marL="342900" marR="0" lvl="0" indent="-342900" algn="just" defTabSz="914400" rtl="0" eaLnBrk="1" fontAlgn="auto" latinLnBrk="0" hangingPunct="1">
              <a:lnSpc>
                <a:spcPct val="100000"/>
              </a:lnSpc>
              <a:spcBef>
                <a:spcPts val="0"/>
              </a:spcBef>
              <a:spcAft>
                <a:spcPts val="0"/>
              </a:spcAft>
              <a:buClr>
                <a:srgbClr val="434343"/>
              </a:buClr>
              <a:buSzPts val="1800"/>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Gill Sans MT (Body)"/>
                <a:ea typeface="Roboto"/>
                <a:sym typeface="Roboto"/>
              </a:rPr>
              <a:t>Model made for old Indian currency denomination.</a:t>
            </a:r>
          </a:p>
          <a:p>
            <a:pPr marL="342900" marR="0" lvl="0" indent="-342900" algn="just" defTabSz="914400" rtl="0" eaLnBrk="1" fontAlgn="auto" latinLnBrk="0" hangingPunct="1">
              <a:lnSpc>
                <a:spcPct val="100000"/>
              </a:lnSpc>
              <a:spcBef>
                <a:spcPts val="0"/>
              </a:spcBef>
              <a:spcAft>
                <a:spcPts val="0"/>
              </a:spcAft>
              <a:buClr>
                <a:srgbClr val="434343"/>
              </a:buClr>
              <a:buSzPts val="1800"/>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Gill Sans MT (Body)"/>
                <a:ea typeface="Roboto"/>
                <a:sym typeface="Roboto"/>
              </a:rPr>
              <a:t>Not ideal for app</a:t>
            </a:r>
            <a:r>
              <a:rPr kumimoji="0" lang="en-US" sz="2000" b="0" i="0" u="none" strike="noStrike" kern="0" cap="none" spc="0" normalizeH="0" baseline="0" noProof="0" dirty="0">
                <a:ln>
                  <a:noFill/>
                </a:ln>
                <a:solidFill>
                  <a:srgbClr val="434343"/>
                </a:solidFill>
                <a:effectLst/>
                <a:uLnTx/>
                <a:uFillTx/>
                <a:latin typeface="Roboto"/>
                <a:ea typeface="Roboto"/>
                <a:sym typeface="Roboto"/>
              </a:rPr>
              <a:t>.</a:t>
            </a:r>
          </a:p>
          <a:p>
            <a:pPr marR="0" lvl="0" algn="just" defTabSz="914400" rtl="0" eaLnBrk="1" fontAlgn="auto" latinLnBrk="0" hangingPunct="1">
              <a:lnSpc>
                <a:spcPct val="100000"/>
              </a:lnSpc>
              <a:spcBef>
                <a:spcPts val="0"/>
              </a:spcBef>
              <a:spcAft>
                <a:spcPts val="0"/>
              </a:spcAft>
              <a:buClr>
                <a:srgbClr val="434343"/>
              </a:buClr>
              <a:buSzPts val="1800"/>
              <a:tabLst/>
              <a:defRPr/>
            </a:pPr>
            <a:endParaRPr kumimoji="0" lang="en-GB" sz="1600" b="0" i="0" u="sng" strike="noStrike" kern="0" cap="none" spc="0" normalizeH="0" baseline="0" noProof="0" dirty="0">
              <a:ln>
                <a:noFill/>
              </a:ln>
              <a:solidFill>
                <a:srgbClr val="2A3990"/>
              </a:solidFill>
              <a:effectLst/>
              <a:uLnTx/>
              <a:uFillTx/>
              <a:latin typeface="Roboto"/>
              <a:ea typeface="Roboto"/>
              <a:sym typeface="Roboto"/>
            </a:endParaRPr>
          </a:p>
          <a:p>
            <a:pPr marR="0" lvl="0" algn="just" defTabSz="914400" rtl="0" eaLnBrk="1" fontAlgn="auto" latinLnBrk="0" hangingPunct="1">
              <a:lnSpc>
                <a:spcPct val="100000"/>
              </a:lnSpc>
              <a:spcBef>
                <a:spcPts val="0"/>
              </a:spcBef>
              <a:spcAft>
                <a:spcPts val="0"/>
              </a:spcAft>
              <a:buClr>
                <a:srgbClr val="434343"/>
              </a:buClr>
              <a:buSzPts val="1800"/>
              <a:tabLst/>
              <a:defRPr/>
            </a:pPr>
            <a:endParaRPr kumimoji="0" lang="en-GB" sz="1600" b="0" i="0" u="sng" strike="noStrike" kern="0" cap="none" spc="0" normalizeH="0" baseline="0" noProof="0" dirty="0">
              <a:ln>
                <a:noFill/>
              </a:ln>
              <a:solidFill>
                <a:srgbClr val="2A3990"/>
              </a:solidFill>
              <a:effectLst/>
              <a:uLnTx/>
              <a:uFillTx/>
              <a:latin typeface="Roboto"/>
              <a:ea typeface="Roboto"/>
              <a:sym typeface="Roboto"/>
            </a:endParaRPr>
          </a:p>
          <a:p>
            <a:endParaRPr lang="en-US" dirty="0"/>
          </a:p>
          <a:p>
            <a:endParaRPr lang="en-IN" dirty="0"/>
          </a:p>
        </p:txBody>
      </p:sp>
      <p:sp>
        <p:nvSpPr>
          <p:cNvPr id="3" name="TextBox 2">
            <a:extLst>
              <a:ext uri="{FF2B5EF4-FFF2-40B4-BE49-F238E27FC236}">
                <a16:creationId xmlns:a16="http://schemas.microsoft.com/office/drawing/2014/main" id="{75D0FFEA-7F18-84DE-F671-C43445AE6878}"/>
              </a:ext>
            </a:extLst>
          </p:cNvPr>
          <p:cNvSpPr txBox="1"/>
          <p:nvPr/>
        </p:nvSpPr>
        <p:spPr>
          <a:xfrm>
            <a:off x="11141476" y="781235"/>
            <a:ext cx="585926" cy="400110"/>
          </a:xfrm>
          <a:prstGeom prst="rect">
            <a:avLst/>
          </a:prstGeom>
          <a:noFill/>
        </p:spPr>
        <p:txBody>
          <a:bodyPr wrap="square" rtlCol="0">
            <a:spAutoFit/>
          </a:bodyPr>
          <a:lstStyle/>
          <a:p>
            <a:r>
              <a:rPr lang="en-US" sz="2000" dirty="0"/>
              <a:t>10</a:t>
            </a:r>
            <a:endParaRPr lang="en-IN" sz="2000" dirty="0"/>
          </a:p>
        </p:txBody>
      </p:sp>
    </p:spTree>
    <p:extLst>
      <p:ext uri="{BB962C8B-B14F-4D97-AF65-F5344CB8AC3E}">
        <p14:creationId xmlns:p14="http://schemas.microsoft.com/office/powerpoint/2010/main" val="195329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74C7D7-AB0C-3A52-7C02-4F796385B588}"/>
              </a:ext>
            </a:extLst>
          </p:cNvPr>
          <p:cNvSpPr txBox="1"/>
          <p:nvPr/>
        </p:nvSpPr>
        <p:spPr>
          <a:xfrm>
            <a:off x="443883" y="772357"/>
            <a:ext cx="11354540" cy="5724644"/>
          </a:xfrm>
          <a:prstGeom prst="rect">
            <a:avLst/>
          </a:prstGeom>
          <a:noFill/>
        </p:spPr>
        <p:txBody>
          <a:bodyPr wrap="square" rtlCol="0">
            <a:spAutoFit/>
          </a:bodyPr>
          <a:lstStyle/>
          <a:p>
            <a:r>
              <a:rPr kumimoji="0" lang="en-GB" sz="2000" b="1" i="0" u="sng" strike="noStrike" kern="0" cap="none" spc="0" normalizeH="0" baseline="0" noProof="0" dirty="0">
                <a:ln>
                  <a:noFill/>
                </a:ln>
                <a:solidFill>
                  <a:srgbClr val="002060"/>
                </a:solidFill>
                <a:effectLst/>
                <a:uLnTx/>
                <a:uFillTx/>
                <a:latin typeface="Roboto"/>
                <a:ea typeface="Roboto"/>
                <a:sym typeface="Roboto"/>
              </a:rPr>
              <a:t>Paper 5:</a:t>
            </a:r>
            <a:r>
              <a:rPr kumimoji="0" lang="en-US" sz="2000" b="1" i="0" u="sng" strike="noStrike" kern="0" cap="none" spc="0" normalizeH="0" baseline="0" noProof="0" dirty="0">
                <a:ln>
                  <a:noFill/>
                </a:ln>
                <a:solidFill>
                  <a:srgbClr val="002060"/>
                </a:solidFill>
                <a:effectLst/>
                <a:uLnTx/>
                <a:uFillTx/>
                <a:latin typeface="Roboto"/>
                <a:ea typeface="Roboto"/>
                <a:sym typeface="Roboto"/>
              </a:rPr>
              <a:t>Detection of Fake Currency using Image Processing</a:t>
            </a:r>
            <a:r>
              <a:rPr kumimoji="0" lang="en-GB" sz="2000" b="1" i="0" u="sng" strike="noStrike" kern="0" cap="none" spc="0" normalizeH="0" baseline="0" noProof="0" dirty="0">
                <a:ln>
                  <a:noFill/>
                </a:ln>
                <a:solidFill>
                  <a:srgbClr val="002060"/>
                </a:solidFill>
                <a:effectLst/>
                <a:uLnTx/>
                <a:uFillTx/>
                <a:latin typeface="Roboto"/>
                <a:ea typeface="Roboto"/>
                <a:sym typeface="Roboto"/>
              </a:rPr>
              <a:t> (Dec 2019)</a:t>
            </a:r>
          </a:p>
          <a:p>
            <a:endParaRPr lang="en-GB" sz="2000" u="sng" kern="0" dirty="0">
              <a:solidFill>
                <a:srgbClr val="2A3990"/>
              </a:solidFill>
              <a:latin typeface="Roboto"/>
              <a:ea typeface="Roboto"/>
              <a:sym typeface="Roboto"/>
            </a:endParaRPr>
          </a:p>
          <a:p>
            <a:pPr algn="just"/>
            <a:r>
              <a:rPr lang="en-US" sz="2000" u="sng" dirty="0">
                <a:solidFill>
                  <a:srgbClr val="002060"/>
                </a:solidFill>
              </a:rPr>
              <a:t>Description:</a:t>
            </a:r>
          </a:p>
          <a:p>
            <a:pPr algn="just"/>
            <a:r>
              <a:rPr lang="en-US" sz="2000" dirty="0"/>
              <a:t>	The approach presented in this paper is based upon physical appearance of the Indian currency. Image processing algorithms have been adopted to extract the features such as security thread, intaglio printing (RBI logo) and identification mark, which have been adopted as security features of Indian currency. Hence, we propose a more user friendly and portable solution to this problem in form of an mobile app coupled with cloud storage.</a:t>
            </a:r>
          </a:p>
          <a:p>
            <a:pPr algn="just"/>
            <a:endParaRPr lang="en-US" sz="2000" dirty="0"/>
          </a:p>
          <a:p>
            <a:pPr algn="just"/>
            <a:r>
              <a:rPr lang="en-US" sz="2000" u="sng" dirty="0">
                <a:solidFill>
                  <a:srgbClr val="002060"/>
                </a:solidFill>
              </a:rPr>
              <a:t>Advantages:</a:t>
            </a:r>
          </a:p>
          <a:p>
            <a:pPr marL="285750" indent="-285750" algn="just">
              <a:buFont typeface="Arial" panose="020B0604020202020204" pitchFamily="34" charset="0"/>
              <a:buChar char="•"/>
            </a:pPr>
            <a:r>
              <a:rPr lang="en-US" sz="2000" dirty="0"/>
              <a:t>SVM Algorithm</a:t>
            </a:r>
          </a:p>
          <a:p>
            <a:pPr marL="285750" indent="-285750" algn="just">
              <a:buFont typeface="Arial" panose="020B0604020202020204" pitchFamily="34" charset="0"/>
              <a:buChar char="•"/>
            </a:pPr>
            <a:r>
              <a:rPr lang="en-US" sz="2000" dirty="0"/>
              <a:t>Using cloud storage for execution of image-processing.</a:t>
            </a:r>
          </a:p>
          <a:p>
            <a:pPr marL="285750" indent="-285750" algn="just">
              <a:buFont typeface="Arial" panose="020B0604020202020204" pitchFamily="34" charset="0"/>
              <a:buChar char="•"/>
            </a:pPr>
            <a:endParaRPr lang="en-US" sz="2000" u="sng" dirty="0">
              <a:solidFill>
                <a:srgbClr val="002060"/>
              </a:solidFill>
            </a:endParaRPr>
          </a:p>
          <a:p>
            <a:pPr marL="0" marR="0" lvl="0" indent="0" algn="just" defTabSz="914400" rtl="0" eaLnBrk="1" fontAlgn="auto" latinLnBrk="0" hangingPunct="1">
              <a:lnSpc>
                <a:spcPct val="100000"/>
              </a:lnSpc>
              <a:spcBef>
                <a:spcPts val="1200"/>
              </a:spcBef>
              <a:spcAft>
                <a:spcPts val="0"/>
              </a:spcAft>
              <a:buClr>
                <a:srgbClr val="000000"/>
              </a:buClr>
              <a:buSzTx/>
              <a:buFont typeface="Roboto"/>
              <a:buNone/>
              <a:tabLst/>
              <a:defRPr/>
            </a:pPr>
            <a:r>
              <a:rPr kumimoji="0" lang="en-US" sz="2000" b="0" i="0" u="sng" strike="noStrike" kern="0" cap="none" spc="0" normalizeH="0" baseline="0" noProof="0" dirty="0">
                <a:ln>
                  <a:noFill/>
                </a:ln>
                <a:solidFill>
                  <a:srgbClr val="002060"/>
                </a:solidFill>
                <a:effectLst/>
                <a:uLnTx/>
                <a:uFillTx/>
                <a:latin typeface="Gill Sans MT (Body)"/>
                <a:cs typeface="Arial"/>
                <a:sym typeface="Arial"/>
              </a:rPr>
              <a:t>Drawbacks</a:t>
            </a:r>
            <a:r>
              <a:rPr kumimoji="0" lang="en-US" sz="2000" b="0" i="0" u="sng" strike="noStrike" kern="0" cap="none" spc="0" normalizeH="0" baseline="0" noProof="0" dirty="0">
                <a:ln>
                  <a:noFill/>
                </a:ln>
                <a:solidFill>
                  <a:srgbClr val="2A3990"/>
                </a:solidFill>
                <a:effectLst/>
                <a:uLnTx/>
                <a:uFillTx/>
                <a:latin typeface="Gill Sans MT (Body)"/>
                <a:cs typeface="Arial"/>
                <a:sym typeface="Arial"/>
              </a:rPr>
              <a:t>:</a:t>
            </a:r>
          </a:p>
          <a:p>
            <a:pPr marL="342900" indent="-342900" algn="just">
              <a:buFont typeface="Arial" panose="020B0604020202020204" pitchFamily="34" charset="0"/>
              <a:buChar char="•"/>
            </a:pPr>
            <a:r>
              <a:rPr lang="en-US" sz="2000" dirty="0"/>
              <a:t>Not Real-time approach</a:t>
            </a:r>
          </a:p>
          <a:p>
            <a:pPr marL="342900" indent="-342900" algn="just">
              <a:buFont typeface="Arial" panose="020B0604020202020204" pitchFamily="34" charset="0"/>
              <a:buChar char="•"/>
            </a:pPr>
            <a:r>
              <a:rPr lang="en-US" sz="2000" dirty="0"/>
              <a:t>Color faded notes will be considered as fake by this model.</a:t>
            </a:r>
          </a:p>
          <a:p>
            <a:endParaRPr lang="en-US" dirty="0"/>
          </a:p>
          <a:p>
            <a:endParaRPr lang="en-IN" dirty="0"/>
          </a:p>
        </p:txBody>
      </p:sp>
      <p:sp>
        <p:nvSpPr>
          <p:cNvPr id="3" name="TextBox 2">
            <a:extLst>
              <a:ext uri="{FF2B5EF4-FFF2-40B4-BE49-F238E27FC236}">
                <a16:creationId xmlns:a16="http://schemas.microsoft.com/office/drawing/2014/main" id="{53891960-E02B-1707-5A18-2DF6BB9DCDB4}"/>
              </a:ext>
            </a:extLst>
          </p:cNvPr>
          <p:cNvSpPr txBox="1"/>
          <p:nvPr/>
        </p:nvSpPr>
        <p:spPr>
          <a:xfrm>
            <a:off x="11303493" y="667363"/>
            <a:ext cx="494930" cy="400110"/>
          </a:xfrm>
          <a:prstGeom prst="rect">
            <a:avLst/>
          </a:prstGeom>
          <a:noFill/>
        </p:spPr>
        <p:txBody>
          <a:bodyPr wrap="square" rtlCol="0">
            <a:spAutoFit/>
          </a:bodyPr>
          <a:lstStyle/>
          <a:p>
            <a:r>
              <a:rPr lang="en-US" sz="2000" dirty="0"/>
              <a:t>11</a:t>
            </a:r>
            <a:endParaRPr lang="en-IN" sz="2000" dirty="0"/>
          </a:p>
        </p:txBody>
      </p:sp>
    </p:spTree>
    <p:extLst>
      <p:ext uri="{BB962C8B-B14F-4D97-AF65-F5344CB8AC3E}">
        <p14:creationId xmlns:p14="http://schemas.microsoft.com/office/powerpoint/2010/main" val="3737394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B335-80F6-481F-A5C4-586081AFD4BB}"/>
              </a:ext>
            </a:extLst>
          </p:cNvPr>
          <p:cNvSpPr>
            <a:spLocks noGrp="1"/>
          </p:cNvSpPr>
          <p:nvPr>
            <p:ph type="title"/>
          </p:nvPr>
        </p:nvSpPr>
        <p:spPr>
          <a:xfrm>
            <a:off x="581192" y="494585"/>
            <a:ext cx="11029616" cy="1013800"/>
          </a:xfrm>
        </p:spPr>
        <p:txBody>
          <a:bodyPr>
            <a:normAutofit/>
          </a:bodyPr>
          <a:lstStyle/>
          <a:p>
            <a:r>
              <a:rPr lang="en-US" sz="3200" b="0" i="0" u="none" strike="noStrike" dirty="0">
                <a:effectLst/>
                <a:latin typeface="Calibri" panose="020F0502020204030204" pitchFamily="34" charset="0"/>
              </a:rPr>
              <a:t>Use Case Diagram</a:t>
            </a:r>
            <a:endParaRPr lang="en-IN" sz="4400" dirty="0"/>
          </a:p>
        </p:txBody>
      </p:sp>
      <p:sp>
        <p:nvSpPr>
          <p:cNvPr id="5" name="Title 1">
            <a:extLst>
              <a:ext uri="{FF2B5EF4-FFF2-40B4-BE49-F238E27FC236}">
                <a16:creationId xmlns:a16="http://schemas.microsoft.com/office/drawing/2014/main" id="{7ADC62D1-10F3-4480-95B8-87AF19A9211D}"/>
              </a:ext>
            </a:extLst>
          </p:cNvPr>
          <p:cNvSpPr txBox="1">
            <a:spLocks/>
          </p:cNvSpPr>
          <p:nvPr/>
        </p:nvSpPr>
        <p:spPr>
          <a:xfrm>
            <a:off x="11070454" y="702156"/>
            <a:ext cx="540353" cy="59865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12</a:t>
            </a:r>
          </a:p>
        </p:txBody>
      </p:sp>
      <p:pic>
        <p:nvPicPr>
          <p:cNvPr id="6" name="Picture 5">
            <a:extLst>
              <a:ext uri="{FF2B5EF4-FFF2-40B4-BE49-F238E27FC236}">
                <a16:creationId xmlns:a16="http://schemas.microsoft.com/office/drawing/2014/main" id="{52669727-6817-C370-AABF-3200C7718F25}"/>
              </a:ext>
            </a:extLst>
          </p:cNvPr>
          <p:cNvPicPr>
            <a:picLocks noChangeAspect="1"/>
          </p:cNvPicPr>
          <p:nvPr/>
        </p:nvPicPr>
        <p:blipFill rotWithShape="1">
          <a:blip r:embed="rId2"/>
          <a:srcRect t="10260"/>
          <a:stretch/>
        </p:blipFill>
        <p:spPr>
          <a:xfrm>
            <a:off x="3816692" y="1811215"/>
            <a:ext cx="5247243" cy="5046785"/>
          </a:xfrm>
          <a:prstGeom prst="rect">
            <a:avLst/>
          </a:prstGeom>
        </p:spPr>
      </p:pic>
    </p:spTree>
    <p:extLst>
      <p:ext uri="{BB962C8B-B14F-4D97-AF65-F5344CB8AC3E}">
        <p14:creationId xmlns:p14="http://schemas.microsoft.com/office/powerpoint/2010/main" val="27918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6B11-0E43-4477-897D-724C4ED0D748}"/>
              </a:ext>
            </a:extLst>
          </p:cNvPr>
          <p:cNvSpPr>
            <a:spLocks noGrp="1"/>
          </p:cNvSpPr>
          <p:nvPr>
            <p:ph type="title"/>
          </p:nvPr>
        </p:nvSpPr>
        <p:spPr>
          <a:xfrm>
            <a:off x="484372" y="591404"/>
            <a:ext cx="11029616" cy="1013800"/>
          </a:xfrm>
        </p:spPr>
        <p:txBody>
          <a:bodyPr>
            <a:normAutofit/>
          </a:bodyPr>
          <a:lstStyle/>
          <a:p>
            <a:r>
              <a:rPr lang="en-IN" sz="3200" dirty="0"/>
              <a:t>FLOWCHART</a:t>
            </a:r>
          </a:p>
        </p:txBody>
      </p:sp>
      <p:sp>
        <p:nvSpPr>
          <p:cNvPr id="5" name="Title 1">
            <a:extLst>
              <a:ext uri="{FF2B5EF4-FFF2-40B4-BE49-F238E27FC236}">
                <a16:creationId xmlns:a16="http://schemas.microsoft.com/office/drawing/2014/main" id="{CB24F08D-25A2-487E-A035-8BD5B9F8E82E}"/>
              </a:ext>
            </a:extLst>
          </p:cNvPr>
          <p:cNvSpPr txBox="1">
            <a:spLocks/>
          </p:cNvSpPr>
          <p:nvPr/>
        </p:nvSpPr>
        <p:spPr>
          <a:xfrm>
            <a:off x="11132598" y="702156"/>
            <a:ext cx="478209" cy="598659"/>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13</a:t>
            </a:r>
          </a:p>
        </p:txBody>
      </p:sp>
      <p:sp>
        <p:nvSpPr>
          <p:cNvPr id="17" name="Rectangle: Rounded Corners 16">
            <a:extLst>
              <a:ext uri="{FF2B5EF4-FFF2-40B4-BE49-F238E27FC236}">
                <a16:creationId xmlns:a16="http://schemas.microsoft.com/office/drawing/2014/main" id="{DD32C11C-8633-07B9-2AC1-4647E7818BED}"/>
              </a:ext>
            </a:extLst>
          </p:cNvPr>
          <p:cNvSpPr/>
          <p:nvPr/>
        </p:nvSpPr>
        <p:spPr>
          <a:xfrm>
            <a:off x="9187031" y="4249271"/>
            <a:ext cx="2194560" cy="52712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56233CA-6E13-8E9B-06A4-916EC42B6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567" y="2671333"/>
            <a:ext cx="8305744" cy="3155876"/>
          </a:xfrm>
          <a:prstGeom prst="rect">
            <a:avLst/>
          </a:prstGeom>
        </p:spPr>
      </p:pic>
    </p:spTree>
    <p:extLst>
      <p:ext uri="{BB962C8B-B14F-4D97-AF65-F5344CB8AC3E}">
        <p14:creationId xmlns:p14="http://schemas.microsoft.com/office/powerpoint/2010/main" val="3244353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44ED-1B46-4DE0-826C-FC0CAFF9EB62}"/>
              </a:ext>
            </a:extLst>
          </p:cNvPr>
          <p:cNvSpPr>
            <a:spLocks noGrp="1"/>
          </p:cNvSpPr>
          <p:nvPr>
            <p:ph type="title"/>
          </p:nvPr>
        </p:nvSpPr>
        <p:spPr>
          <a:xfrm>
            <a:off x="581192" y="666375"/>
            <a:ext cx="11029616" cy="849274"/>
          </a:xfrm>
        </p:spPr>
        <p:txBody>
          <a:bodyPr/>
          <a:lstStyle/>
          <a:p>
            <a:r>
              <a:rPr lang="en-US" dirty="0"/>
              <a:t>CNN Architecture: Our Custom Model</a:t>
            </a:r>
          </a:p>
        </p:txBody>
      </p:sp>
      <p:sp>
        <p:nvSpPr>
          <p:cNvPr id="6" name="Title 1">
            <a:extLst>
              <a:ext uri="{FF2B5EF4-FFF2-40B4-BE49-F238E27FC236}">
                <a16:creationId xmlns:a16="http://schemas.microsoft.com/office/drawing/2014/main" id="{F85B68A1-540D-4E8E-B7DE-99473B704C06}"/>
              </a:ext>
            </a:extLst>
          </p:cNvPr>
          <p:cNvSpPr txBox="1">
            <a:spLocks/>
          </p:cNvSpPr>
          <p:nvPr/>
        </p:nvSpPr>
        <p:spPr>
          <a:xfrm>
            <a:off x="11079332" y="702156"/>
            <a:ext cx="531475" cy="598659"/>
          </a:xfrm>
          <a:prstGeom prst="rect">
            <a:avLst/>
          </a:prstGeom>
        </p:spPr>
        <p:txBody>
          <a:bodyPr vert="horz" lIns="91440" tIns="45720" rIns="91440" bIns="45720" rtlCol="0" anchor="b">
            <a:normAutofit fontScale="92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14</a:t>
            </a:r>
            <a:endParaRPr lang="en-IN" dirty="0"/>
          </a:p>
        </p:txBody>
      </p:sp>
      <p:pic>
        <p:nvPicPr>
          <p:cNvPr id="7" name="Picture 6">
            <a:extLst>
              <a:ext uri="{FF2B5EF4-FFF2-40B4-BE49-F238E27FC236}">
                <a16:creationId xmlns:a16="http://schemas.microsoft.com/office/drawing/2014/main" id="{DEAF8267-805B-9C2E-C57A-75B9DA2072D9}"/>
              </a:ext>
            </a:extLst>
          </p:cNvPr>
          <p:cNvPicPr>
            <a:picLocks noChangeAspect="1"/>
          </p:cNvPicPr>
          <p:nvPr/>
        </p:nvPicPr>
        <p:blipFill>
          <a:blip r:embed="rId2">
            <a:extLst>
              <a:ext uri="{28A0092B-C50C-407E-A947-70E740481C1C}">
                <a14:useLocalDpi xmlns:a14="http://schemas.microsoft.com/office/drawing/2010/main" val="0"/>
              </a:ext>
            </a:extLst>
          </a:blip>
          <a:srcRect t="1705" b="2557"/>
          <a:stretch>
            <a:fillRect/>
          </a:stretch>
        </p:blipFill>
        <p:spPr bwMode="auto">
          <a:xfrm>
            <a:off x="870037" y="2178649"/>
            <a:ext cx="10855070" cy="39771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4603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BDED-7A5C-75ED-A82A-5D33F7095C2C}"/>
              </a:ext>
            </a:extLst>
          </p:cNvPr>
          <p:cNvSpPr>
            <a:spLocks noGrp="1"/>
          </p:cNvSpPr>
          <p:nvPr>
            <p:ph type="title"/>
          </p:nvPr>
        </p:nvSpPr>
        <p:spPr/>
        <p:txBody>
          <a:bodyPr/>
          <a:lstStyle/>
          <a:p>
            <a:r>
              <a:rPr lang="en-US" dirty="0"/>
              <a:t>CNN Flowchart</a:t>
            </a:r>
          </a:p>
        </p:txBody>
      </p:sp>
      <p:pic>
        <p:nvPicPr>
          <p:cNvPr id="15" name="Picture 14">
            <a:extLst>
              <a:ext uri="{FF2B5EF4-FFF2-40B4-BE49-F238E27FC236}">
                <a16:creationId xmlns:a16="http://schemas.microsoft.com/office/drawing/2014/main" id="{79307D27-5860-29C9-2252-C5BD5019B7BF}"/>
              </a:ext>
            </a:extLst>
          </p:cNvPr>
          <p:cNvPicPr>
            <a:picLocks noChangeAspect="1"/>
          </p:cNvPicPr>
          <p:nvPr/>
        </p:nvPicPr>
        <p:blipFill>
          <a:blip r:embed="rId2"/>
          <a:stretch>
            <a:fillRect/>
          </a:stretch>
        </p:blipFill>
        <p:spPr>
          <a:xfrm>
            <a:off x="1635458" y="1863969"/>
            <a:ext cx="8328005" cy="4826977"/>
          </a:xfrm>
          <a:prstGeom prst="rect">
            <a:avLst/>
          </a:prstGeom>
        </p:spPr>
      </p:pic>
      <p:sp>
        <p:nvSpPr>
          <p:cNvPr id="16" name="TextBox 15">
            <a:extLst>
              <a:ext uri="{FF2B5EF4-FFF2-40B4-BE49-F238E27FC236}">
                <a16:creationId xmlns:a16="http://schemas.microsoft.com/office/drawing/2014/main" id="{60A29B49-7368-4E0B-5780-5F9AF0D5D8FF}"/>
              </a:ext>
            </a:extLst>
          </p:cNvPr>
          <p:cNvSpPr txBox="1"/>
          <p:nvPr/>
        </p:nvSpPr>
        <p:spPr>
          <a:xfrm>
            <a:off x="10989018" y="1009001"/>
            <a:ext cx="514905" cy="400110"/>
          </a:xfrm>
          <a:prstGeom prst="rect">
            <a:avLst/>
          </a:prstGeom>
          <a:noFill/>
        </p:spPr>
        <p:txBody>
          <a:bodyPr wrap="square" rtlCol="0">
            <a:spAutoFit/>
          </a:bodyPr>
          <a:lstStyle/>
          <a:p>
            <a:r>
              <a:rPr lang="en-US" sz="2000" dirty="0">
                <a:solidFill>
                  <a:schemeClr val="bg1"/>
                </a:solidFill>
              </a:rPr>
              <a:t>15</a:t>
            </a:r>
            <a:endParaRPr lang="en-IN" sz="2000" dirty="0">
              <a:solidFill>
                <a:schemeClr val="bg1"/>
              </a:solidFill>
            </a:endParaRPr>
          </a:p>
        </p:txBody>
      </p:sp>
    </p:spTree>
    <p:extLst>
      <p:ext uri="{BB962C8B-B14F-4D97-AF65-F5344CB8AC3E}">
        <p14:creationId xmlns:p14="http://schemas.microsoft.com/office/powerpoint/2010/main" val="4144975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F1E8-52D6-EF5B-3CA1-BBB4B1315F12}"/>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BAE6EA6A-B468-6696-4834-D4B8B6153685}"/>
              </a:ext>
            </a:extLst>
          </p:cNvPr>
          <p:cNvSpPr>
            <a:spLocks noGrp="1"/>
          </p:cNvSpPr>
          <p:nvPr>
            <p:ph idx="1"/>
          </p:nvPr>
        </p:nvSpPr>
        <p:spPr/>
        <p:txBody>
          <a:bodyPr/>
          <a:lstStyle/>
          <a:p>
            <a:r>
              <a:rPr lang="en-US" sz="2000" dirty="0">
                <a:solidFill>
                  <a:schemeClr val="tx1"/>
                </a:solidFill>
              </a:rPr>
              <a:t>Our proposed system will be capable of performing real time detection of fake currency as we are using cloud storage for execution of our image processing logic simultaneously reducing the size of an app which plays crucial role for daily users. </a:t>
            </a:r>
          </a:p>
          <a:p>
            <a:r>
              <a:rPr lang="en-US" sz="2000" dirty="0">
                <a:solidFill>
                  <a:schemeClr val="tx1"/>
                </a:solidFill>
              </a:rPr>
              <a:t>The data set was made by collecting high-quality images of both original and fake currency.  The images will be converted into a dimension of 224 x 224 pixels.</a:t>
            </a:r>
          </a:p>
          <a:p>
            <a:r>
              <a:rPr lang="en-US" sz="2000" dirty="0">
                <a:solidFill>
                  <a:schemeClr val="tx1"/>
                </a:solidFill>
              </a:rPr>
              <a:t>Our model proposes a binary image classification task with two classes-fake or real.</a:t>
            </a:r>
          </a:p>
          <a:p>
            <a:r>
              <a:rPr lang="en-US" sz="2000" dirty="0">
                <a:solidFill>
                  <a:schemeClr val="tx1"/>
                </a:solidFill>
              </a:rPr>
              <a:t>The Deep CNN model we have built helps us detect the counterfeit note.</a:t>
            </a:r>
          </a:p>
          <a:p>
            <a:endParaRPr lang="en-IN" dirty="0"/>
          </a:p>
        </p:txBody>
      </p:sp>
      <p:sp>
        <p:nvSpPr>
          <p:cNvPr id="5" name="TextBox 4">
            <a:extLst>
              <a:ext uri="{FF2B5EF4-FFF2-40B4-BE49-F238E27FC236}">
                <a16:creationId xmlns:a16="http://schemas.microsoft.com/office/drawing/2014/main" id="{1F332665-3E28-5474-2F5E-5A25974E5B24}"/>
              </a:ext>
            </a:extLst>
          </p:cNvPr>
          <p:cNvSpPr txBox="1"/>
          <p:nvPr/>
        </p:nvSpPr>
        <p:spPr>
          <a:xfrm>
            <a:off x="10988411" y="1009001"/>
            <a:ext cx="736847" cy="400110"/>
          </a:xfrm>
          <a:prstGeom prst="rect">
            <a:avLst/>
          </a:prstGeom>
          <a:noFill/>
        </p:spPr>
        <p:txBody>
          <a:bodyPr wrap="square" rtlCol="0">
            <a:spAutoFit/>
          </a:bodyPr>
          <a:lstStyle/>
          <a:p>
            <a:r>
              <a:rPr lang="en-US" sz="2000" dirty="0">
                <a:solidFill>
                  <a:schemeClr val="bg1"/>
                </a:solidFill>
              </a:rPr>
              <a:t>16</a:t>
            </a:r>
            <a:endParaRPr lang="en-IN" sz="2000" dirty="0">
              <a:solidFill>
                <a:schemeClr val="bg1"/>
              </a:solidFill>
            </a:endParaRPr>
          </a:p>
        </p:txBody>
      </p:sp>
    </p:spTree>
    <p:extLst>
      <p:ext uri="{BB962C8B-B14F-4D97-AF65-F5344CB8AC3E}">
        <p14:creationId xmlns:p14="http://schemas.microsoft.com/office/powerpoint/2010/main" val="2662072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A2E0-0D47-6BFB-1AE7-DE4FDDFC0193}"/>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E3FB6DA0-6D52-D32E-5167-B48A83C38610}"/>
              </a:ext>
            </a:extLst>
          </p:cNvPr>
          <p:cNvSpPr>
            <a:spLocks noGrp="1"/>
          </p:cNvSpPr>
          <p:nvPr>
            <p:ph idx="1"/>
          </p:nvPr>
        </p:nvSpPr>
        <p:spPr>
          <a:xfrm>
            <a:off x="581192" y="2180496"/>
            <a:ext cx="11029615" cy="4237889"/>
          </a:xfrm>
        </p:spPr>
        <p:txBody>
          <a:bodyPr>
            <a:normAutofit lnSpcReduction="10000"/>
          </a:bodyPr>
          <a:lstStyle/>
          <a:p>
            <a:pPr marL="0" indent="0">
              <a:buNone/>
            </a:pPr>
            <a:r>
              <a:rPr lang="en-US" sz="2200" dirty="0">
                <a:solidFill>
                  <a:schemeClr val="tx1"/>
                </a:solidFill>
              </a:rPr>
              <a:t>The system proposed here work on the image of Indian currency note acquired by a digital camera. The method which is applied here is as follows</a:t>
            </a:r>
          </a:p>
          <a:p>
            <a:r>
              <a:rPr lang="en-US" sz="2200" dirty="0">
                <a:solidFill>
                  <a:schemeClr val="tx1"/>
                </a:solidFill>
              </a:rPr>
              <a:t>Acquisition of image of Indian currency note by simple digital camera or scanner.</a:t>
            </a:r>
          </a:p>
          <a:p>
            <a:r>
              <a:rPr lang="en-US" sz="2200" dirty="0">
                <a:solidFill>
                  <a:schemeClr val="tx1"/>
                </a:solidFill>
              </a:rPr>
              <a:t>Image acquired is RGB image and converted to Grayscale image.</a:t>
            </a:r>
          </a:p>
          <a:p>
            <a:r>
              <a:rPr lang="en-US" sz="2200" dirty="0">
                <a:solidFill>
                  <a:schemeClr val="tx1"/>
                </a:solidFill>
              </a:rPr>
              <a:t>Edge detection of whole gray scale image.</a:t>
            </a:r>
          </a:p>
          <a:p>
            <a:r>
              <a:rPr lang="en-US" sz="2200" dirty="0">
                <a:solidFill>
                  <a:schemeClr val="tx1"/>
                </a:solidFill>
              </a:rPr>
              <a:t>Now Indian currency features of the paper currency both observe and reverse will be   cropped and segmented. </a:t>
            </a:r>
          </a:p>
          <a:p>
            <a:r>
              <a:rPr lang="en-US" sz="2200" dirty="0">
                <a:solidFill>
                  <a:schemeClr val="tx1"/>
                </a:solidFill>
              </a:rPr>
              <a:t>After segmentation, feature of Indian currency note are extracted.</a:t>
            </a:r>
          </a:p>
          <a:p>
            <a:r>
              <a:rPr lang="en-US" sz="2200" dirty="0">
                <a:solidFill>
                  <a:schemeClr val="tx1"/>
                </a:solidFill>
              </a:rPr>
              <a:t>CNN match that database features with test images note then the test note is said as original otherwise fake.</a:t>
            </a:r>
          </a:p>
          <a:p>
            <a:endParaRPr lang="en-IN" dirty="0"/>
          </a:p>
        </p:txBody>
      </p:sp>
      <p:sp>
        <p:nvSpPr>
          <p:cNvPr id="5" name="Title 1">
            <a:extLst>
              <a:ext uri="{FF2B5EF4-FFF2-40B4-BE49-F238E27FC236}">
                <a16:creationId xmlns:a16="http://schemas.microsoft.com/office/drawing/2014/main" id="{80BDD0EB-B096-C930-F99C-B7C644E0BDD5}"/>
              </a:ext>
            </a:extLst>
          </p:cNvPr>
          <p:cNvSpPr txBox="1">
            <a:spLocks/>
          </p:cNvSpPr>
          <p:nvPr/>
        </p:nvSpPr>
        <p:spPr>
          <a:xfrm>
            <a:off x="10909012" y="884380"/>
            <a:ext cx="798511" cy="59865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17</a:t>
            </a:r>
            <a:endParaRPr lang="en-IN" sz="2400" dirty="0"/>
          </a:p>
        </p:txBody>
      </p:sp>
    </p:spTree>
    <p:extLst>
      <p:ext uri="{BB962C8B-B14F-4D97-AF65-F5344CB8AC3E}">
        <p14:creationId xmlns:p14="http://schemas.microsoft.com/office/powerpoint/2010/main" val="1481958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F091-8A5F-450A-960E-C070537381F7}"/>
              </a:ext>
            </a:extLst>
          </p:cNvPr>
          <p:cNvSpPr>
            <a:spLocks noGrp="1"/>
          </p:cNvSpPr>
          <p:nvPr>
            <p:ph type="title"/>
          </p:nvPr>
        </p:nvSpPr>
        <p:spPr>
          <a:xfrm>
            <a:off x="581191" y="494585"/>
            <a:ext cx="11029616" cy="1013800"/>
          </a:xfrm>
        </p:spPr>
        <p:txBody>
          <a:bodyPr>
            <a:normAutofit/>
          </a:bodyPr>
          <a:lstStyle/>
          <a:p>
            <a:pPr rtl="0" fontAlgn="base">
              <a:spcBef>
                <a:spcPts val="0"/>
              </a:spcBef>
              <a:spcAft>
                <a:spcPts val="0"/>
              </a:spcAft>
            </a:pPr>
            <a:r>
              <a:rPr lang="en-US" sz="3200" i="0" u="none" strike="noStrike" dirty="0">
                <a:effectLst/>
                <a:latin typeface="Calibri" panose="020F0502020204030204" pitchFamily="34" charset="0"/>
              </a:rPr>
              <a:t>Implementation</a:t>
            </a:r>
            <a:endParaRPr lang="en-US" sz="5400" i="0" u="none" strike="noStrike" dirty="0">
              <a:effectLst/>
              <a:latin typeface="Calibri" panose="020F0502020204030204" pitchFamily="34" charset="0"/>
            </a:endParaRPr>
          </a:p>
        </p:txBody>
      </p:sp>
      <p:sp>
        <p:nvSpPr>
          <p:cNvPr id="10" name="TextBox 9">
            <a:extLst>
              <a:ext uri="{FF2B5EF4-FFF2-40B4-BE49-F238E27FC236}">
                <a16:creationId xmlns:a16="http://schemas.microsoft.com/office/drawing/2014/main" id="{4D6200CB-D6AF-18CE-864E-AF7A5FB7C414}"/>
              </a:ext>
            </a:extLst>
          </p:cNvPr>
          <p:cNvSpPr txBox="1"/>
          <p:nvPr/>
        </p:nvSpPr>
        <p:spPr>
          <a:xfrm>
            <a:off x="491646" y="2256750"/>
            <a:ext cx="7650272" cy="3231654"/>
          </a:xfrm>
          <a:prstGeom prst="rect">
            <a:avLst/>
          </a:prstGeom>
          <a:noFill/>
        </p:spPr>
        <p:txBody>
          <a:bodyPr wrap="square">
            <a:spAutoFit/>
          </a:bodyPr>
          <a:lstStyle/>
          <a:p>
            <a:pPr algn="just"/>
            <a:r>
              <a:rPr lang="en-US" sz="2000" dirty="0" err="1"/>
              <a:t>FrontEnd</a:t>
            </a:r>
            <a:r>
              <a:rPr lang="en-US" sz="2000" dirty="0"/>
              <a:t> :</a:t>
            </a:r>
          </a:p>
          <a:p>
            <a:pPr marL="342900" indent="-342900" algn="just">
              <a:buFont typeface="Wingdings" panose="05000000000000000000" pitchFamily="2" charset="2"/>
              <a:buChar char="§"/>
            </a:pPr>
            <a:r>
              <a:rPr lang="en-US" sz="2000" dirty="0"/>
              <a:t>User friendly application is created using android studio which,</a:t>
            </a:r>
          </a:p>
          <a:p>
            <a:pPr algn="just"/>
            <a:r>
              <a:rPr lang="en-US" sz="2000" dirty="0"/>
              <a:t>		- Should capture the image as input.</a:t>
            </a:r>
          </a:p>
          <a:p>
            <a:pPr algn="just"/>
            <a:r>
              <a:rPr lang="en-US" sz="2000" dirty="0"/>
              <a:t>		- Should display the result.</a:t>
            </a:r>
          </a:p>
          <a:p>
            <a:pPr algn="just"/>
            <a:r>
              <a:rPr lang="en-US" sz="2000" dirty="0" err="1"/>
              <a:t>BackEnd</a:t>
            </a:r>
            <a:r>
              <a:rPr lang="en-US" sz="2000" dirty="0"/>
              <a:t> :</a:t>
            </a:r>
          </a:p>
          <a:p>
            <a:pPr marL="457200" indent="-457200" algn="just">
              <a:buFont typeface="Wingdings" panose="05000000000000000000" pitchFamily="2" charset="2"/>
              <a:buChar char="§"/>
            </a:pPr>
            <a:r>
              <a:rPr lang="en-US" sz="2000" dirty="0"/>
              <a:t>CNN model is created to classify the currency notes whether it is fake or real.</a:t>
            </a:r>
          </a:p>
          <a:p>
            <a:pPr marL="457200" indent="-457200" algn="just">
              <a:buFont typeface="Wingdings" panose="05000000000000000000" pitchFamily="2" charset="2"/>
              <a:buChar char="§"/>
            </a:pPr>
            <a:r>
              <a:rPr lang="en-US" sz="2000" dirty="0"/>
              <a:t>Then model is deployed in Amazon EC2 after creating an instance in it.</a:t>
            </a:r>
          </a:p>
          <a:p>
            <a:pPr marL="457200" indent="-457200" algn="just">
              <a:buFont typeface="Wingdings" panose="05000000000000000000" pitchFamily="2" charset="2"/>
              <a:buChar char="§"/>
            </a:pPr>
            <a:r>
              <a:rPr lang="en-US" sz="2000" dirty="0"/>
              <a:t>This model will be running all the time.</a:t>
            </a:r>
          </a:p>
        </p:txBody>
      </p:sp>
      <p:pic>
        <p:nvPicPr>
          <p:cNvPr id="11" name="Content Placeholder 10">
            <a:extLst>
              <a:ext uri="{FF2B5EF4-FFF2-40B4-BE49-F238E27FC236}">
                <a16:creationId xmlns:a16="http://schemas.microsoft.com/office/drawing/2014/main" id="{3C9C8EC8-5C41-0310-6F6A-DBE57661B6DB}"/>
              </a:ext>
            </a:extLst>
          </p:cNvPr>
          <p:cNvPicPr>
            <a:picLocks noGrp="1" noChangeAspect="1"/>
          </p:cNvPicPr>
          <p:nvPr>
            <p:ph idx="1"/>
          </p:nvPr>
        </p:nvPicPr>
        <p:blipFill>
          <a:blip r:embed="rId2"/>
          <a:stretch>
            <a:fillRect/>
          </a:stretch>
        </p:blipFill>
        <p:spPr>
          <a:xfrm>
            <a:off x="8606127" y="2056352"/>
            <a:ext cx="2206169" cy="42389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8E3DAC8B-B661-DE38-BAF7-DCBE7A81E9FB}"/>
              </a:ext>
            </a:extLst>
          </p:cNvPr>
          <p:cNvSpPr txBox="1">
            <a:spLocks/>
          </p:cNvSpPr>
          <p:nvPr/>
        </p:nvSpPr>
        <p:spPr>
          <a:xfrm>
            <a:off x="11141476" y="772494"/>
            <a:ext cx="469331" cy="598659"/>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18</a:t>
            </a:r>
            <a:endParaRPr lang="en-IN" dirty="0"/>
          </a:p>
        </p:txBody>
      </p:sp>
    </p:spTree>
    <p:extLst>
      <p:ext uri="{BB962C8B-B14F-4D97-AF65-F5344CB8AC3E}">
        <p14:creationId xmlns:p14="http://schemas.microsoft.com/office/powerpoint/2010/main" val="183825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6007-88AE-4B74-A669-C6D3C5CB03FF}"/>
              </a:ext>
            </a:extLst>
          </p:cNvPr>
          <p:cNvSpPr>
            <a:spLocks noGrp="1"/>
          </p:cNvSpPr>
          <p:nvPr>
            <p:ph type="title"/>
          </p:nvPr>
        </p:nvSpPr>
        <p:spPr>
          <a:xfrm>
            <a:off x="511524" y="702156"/>
            <a:ext cx="11029616" cy="942006"/>
          </a:xfrm>
        </p:spPr>
        <p:txBody>
          <a:bodyPr/>
          <a:lstStyle/>
          <a:p>
            <a:r>
              <a:rPr lang="en-US" dirty="0"/>
              <a:t>contents</a:t>
            </a:r>
            <a:endParaRPr lang="en-IN" dirty="0"/>
          </a:p>
        </p:txBody>
      </p:sp>
      <p:sp>
        <p:nvSpPr>
          <p:cNvPr id="5" name="Title 1">
            <a:extLst>
              <a:ext uri="{FF2B5EF4-FFF2-40B4-BE49-F238E27FC236}">
                <a16:creationId xmlns:a16="http://schemas.microsoft.com/office/drawing/2014/main" id="{9D562D4B-C693-47E7-9FFA-464864D5E236}"/>
              </a:ext>
            </a:extLst>
          </p:cNvPr>
          <p:cNvSpPr txBox="1">
            <a:spLocks/>
          </p:cNvSpPr>
          <p:nvPr/>
        </p:nvSpPr>
        <p:spPr>
          <a:xfrm>
            <a:off x="11175378" y="702156"/>
            <a:ext cx="435429" cy="59865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1</a:t>
            </a:r>
            <a:endParaRPr lang="en-IN" sz="2000" dirty="0"/>
          </a:p>
        </p:txBody>
      </p:sp>
      <p:sp>
        <p:nvSpPr>
          <p:cNvPr id="8" name="TextBox 7">
            <a:extLst>
              <a:ext uri="{FF2B5EF4-FFF2-40B4-BE49-F238E27FC236}">
                <a16:creationId xmlns:a16="http://schemas.microsoft.com/office/drawing/2014/main" id="{B3C70499-C4F1-4C6E-8005-40B874BC729D}"/>
              </a:ext>
            </a:extLst>
          </p:cNvPr>
          <p:cNvSpPr txBox="1"/>
          <p:nvPr/>
        </p:nvSpPr>
        <p:spPr>
          <a:xfrm>
            <a:off x="512752" y="1872761"/>
            <a:ext cx="10964640" cy="5663089"/>
          </a:xfrm>
          <a:prstGeom prst="rect">
            <a:avLst/>
          </a:prstGeom>
          <a:noFill/>
        </p:spPr>
        <p:txBody>
          <a:bodyPr wrap="square">
            <a:spAutoFit/>
          </a:bodyPr>
          <a:lstStyle/>
          <a:p>
            <a:pPr marL="285750" indent="-285750" rtl="0" fontAlgn="base">
              <a:spcBef>
                <a:spcPts val="0"/>
              </a:spcBef>
              <a:spcAft>
                <a:spcPts val="400"/>
              </a:spcAft>
              <a:buFont typeface="Arial" panose="020B0604020202020204" pitchFamily="34" charset="0"/>
              <a:buChar char="•"/>
            </a:pPr>
            <a:r>
              <a:rPr lang="en-IN" dirty="0"/>
              <a:t>Abstract</a:t>
            </a:r>
          </a:p>
          <a:p>
            <a:pPr marL="285750" indent="-285750" rtl="0" fontAlgn="base">
              <a:spcBef>
                <a:spcPts val="0"/>
              </a:spcBef>
              <a:spcAft>
                <a:spcPts val="400"/>
              </a:spcAft>
              <a:buFont typeface="Arial" panose="020B0604020202020204" pitchFamily="34" charset="0"/>
              <a:buChar char="•"/>
            </a:pPr>
            <a:r>
              <a:rPr lang="en-IN" dirty="0"/>
              <a:t>Introduction</a:t>
            </a:r>
          </a:p>
          <a:p>
            <a:pPr marL="285750" indent="-285750" rtl="0" fontAlgn="base">
              <a:spcBef>
                <a:spcPts val="0"/>
              </a:spcBef>
              <a:spcAft>
                <a:spcPts val="400"/>
              </a:spcAft>
              <a:buFont typeface="Arial" panose="020B0604020202020204" pitchFamily="34" charset="0"/>
              <a:buChar char="•"/>
            </a:pPr>
            <a:r>
              <a:rPr lang="en-IN" dirty="0"/>
              <a:t>Objective</a:t>
            </a:r>
          </a:p>
          <a:p>
            <a:pPr marL="285750" indent="-285750" rtl="0" fontAlgn="base">
              <a:spcBef>
                <a:spcPts val="0"/>
              </a:spcBef>
              <a:spcAft>
                <a:spcPts val="400"/>
              </a:spcAft>
              <a:buFont typeface="Arial" panose="020B0604020202020204" pitchFamily="34" charset="0"/>
              <a:buChar char="•"/>
            </a:pPr>
            <a:r>
              <a:rPr lang="en-IN" dirty="0"/>
              <a:t>System Requirements</a:t>
            </a:r>
          </a:p>
          <a:p>
            <a:pPr marL="285750" indent="-285750" rtl="0" fontAlgn="base">
              <a:spcBef>
                <a:spcPts val="0"/>
              </a:spcBef>
              <a:spcAft>
                <a:spcPts val="400"/>
              </a:spcAft>
              <a:buFont typeface="Arial" panose="020B0604020202020204" pitchFamily="34" charset="0"/>
              <a:buChar char="•"/>
            </a:pPr>
            <a:r>
              <a:rPr lang="en-IN" dirty="0"/>
              <a:t>Identification of problem </a:t>
            </a:r>
          </a:p>
          <a:p>
            <a:pPr marL="285750" indent="-285750" rtl="0" fontAlgn="base">
              <a:spcBef>
                <a:spcPts val="0"/>
              </a:spcBef>
              <a:spcAft>
                <a:spcPts val="400"/>
              </a:spcAft>
              <a:buFont typeface="Arial" panose="020B0604020202020204" pitchFamily="34" charset="0"/>
              <a:buChar char="•"/>
            </a:pPr>
            <a:r>
              <a:rPr lang="en-IN" dirty="0"/>
              <a:t>Literature survey </a:t>
            </a:r>
          </a:p>
          <a:p>
            <a:pPr marL="285750" indent="-285750" rtl="0" fontAlgn="base">
              <a:spcBef>
                <a:spcPts val="0"/>
              </a:spcBef>
              <a:spcAft>
                <a:spcPts val="400"/>
              </a:spcAft>
              <a:buFont typeface="Arial" panose="020B0604020202020204" pitchFamily="34" charset="0"/>
              <a:buChar char="•"/>
            </a:pPr>
            <a:r>
              <a:rPr lang="en-IN" dirty="0"/>
              <a:t>Use Case Diagram</a:t>
            </a:r>
          </a:p>
          <a:p>
            <a:pPr marL="285750" indent="-285750" rtl="0" fontAlgn="base">
              <a:spcBef>
                <a:spcPts val="0"/>
              </a:spcBef>
              <a:spcAft>
                <a:spcPts val="400"/>
              </a:spcAft>
              <a:buFont typeface="Arial" panose="020B0604020202020204" pitchFamily="34" charset="0"/>
              <a:buChar char="•"/>
            </a:pPr>
            <a:r>
              <a:rPr lang="en-IN" dirty="0"/>
              <a:t>Flow Chart</a:t>
            </a:r>
          </a:p>
          <a:p>
            <a:pPr marL="285750" indent="-285750" rtl="0" fontAlgn="base">
              <a:spcBef>
                <a:spcPts val="0"/>
              </a:spcBef>
              <a:spcAft>
                <a:spcPts val="400"/>
              </a:spcAft>
              <a:buFont typeface="Arial" panose="020B0604020202020204" pitchFamily="34" charset="0"/>
              <a:buChar char="•"/>
            </a:pPr>
            <a:r>
              <a:rPr lang="en-IN" dirty="0"/>
              <a:t>CNN Architecture</a:t>
            </a:r>
          </a:p>
          <a:p>
            <a:pPr marL="285750" indent="-285750" rtl="0" fontAlgn="base">
              <a:spcBef>
                <a:spcPts val="0"/>
              </a:spcBef>
              <a:spcAft>
                <a:spcPts val="400"/>
              </a:spcAft>
              <a:buFont typeface="Arial" panose="020B0604020202020204" pitchFamily="34" charset="0"/>
              <a:buChar char="•"/>
            </a:pPr>
            <a:r>
              <a:rPr lang="en-IN" dirty="0"/>
              <a:t>Proposed system</a:t>
            </a:r>
          </a:p>
          <a:p>
            <a:pPr marL="285750" indent="-285750" rtl="0" fontAlgn="base">
              <a:spcBef>
                <a:spcPts val="0"/>
              </a:spcBef>
              <a:spcAft>
                <a:spcPts val="400"/>
              </a:spcAft>
              <a:buFont typeface="Arial" panose="020B0604020202020204" pitchFamily="34" charset="0"/>
              <a:buChar char="•"/>
            </a:pPr>
            <a:r>
              <a:rPr lang="en-IN" dirty="0"/>
              <a:t>Methodology</a:t>
            </a:r>
          </a:p>
          <a:p>
            <a:pPr marL="285750" indent="-285750" rtl="0" fontAlgn="base">
              <a:spcBef>
                <a:spcPts val="0"/>
              </a:spcBef>
              <a:spcAft>
                <a:spcPts val="400"/>
              </a:spcAft>
              <a:buFont typeface="Arial" panose="020B0604020202020204" pitchFamily="34" charset="0"/>
              <a:buChar char="•"/>
            </a:pPr>
            <a:r>
              <a:rPr lang="en-IN" dirty="0"/>
              <a:t>Implementation</a:t>
            </a:r>
          </a:p>
          <a:p>
            <a:pPr marL="285750" indent="-285750" rtl="0" fontAlgn="base">
              <a:spcBef>
                <a:spcPts val="0"/>
              </a:spcBef>
              <a:spcAft>
                <a:spcPts val="400"/>
              </a:spcAft>
              <a:buFont typeface="Arial" panose="020B0604020202020204" pitchFamily="34" charset="0"/>
              <a:buChar char="•"/>
            </a:pPr>
            <a:r>
              <a:rPr lang="en-IN" dirty="0"/>
              <a:t>Outcome </a:t>
            </a:r>
          </a:p>
          <a:p>
            <a:pPr marL="285750" indent="-285750" rtl="0" fontAlgn="base">
              <a:spcBef>
                <a:spcPts val="0"/>
              </a:spcBef>
              <a:spcAft>
                <a:spcPts val="400"/>
              </a:spcAft>
              <a:buFont typeface="Arial" panose="020B0604020202020204" pitchFamily="34" charset="0"/>
              <a:buChar char="•"/>
            </a:pPr>
            <a:r>
              <a:rPr lang="en-IN" dirty="0"/>
              <a:t>References</a:t>
            </a:r>
          </a:p>
          <a:p>
            <a:pPr rtl="0" fontAlgn="base">
              <a:spcBef>
                <a:spcPts val="0"/>
              </a:spcBef>
              <a:spcAft>
                <a:spcPts val="1000"/>
              </a:spcAft>
              <a:buFont typeface="Arial" panose="020B0604020202020204" pitchFamily="34" charset="0"/>
              <a:buChar char="•"/>
            </a:pPr>
            <a:endParaRPr lang="en-IN" sz="2500" dirty="0"/>
          </a:p>
          <a:p>
            <a:pPr rtl="0" fontAlgn="base">
              <a:spcBef>
                <a:spcPts val="0"/>
              </a:spcBef>
              <a:spcAft>
                <a:spcPts val="1200"/>
              </a:spcAft>
              <a:buFont typeface="Arial" panose="020B0604020202020204" pitchFamily="34" charset="0"/>
              <a:buChar char="•"/>
            </a:pPr>
            <a:endParaRPr lang="en-US" sz="3000" b="0" i="0" u="none" strike="noStrike" dirty="0">
              <a:solidFill>
                <a:srgbClr val="233A44"/>
              </a:solidFill>
              <a:effectLst/>
              <a:latin typeface="Calibri" panose="020F0502020204030204" pitchFamily="34" charset="0"/>
            </a:endParaRPr>
          </a:p>
        </p:txBody>
      </p:sp>
    </p:spTree>
    <p:extLst>
      <p:ext uri="{BB962C8B-B14F-4D97-AF65-F5344CB8AC3E}">
        <p14:creationId xmlns:p14="http://schemas.microsoft.com/office/powerpoint/2010/main" val="2057950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2323D43-4208-43F6-B7B7-707EE8D226ED}"/>
              </a:ext>
            </a:extLst>
          </p:cNvPr>
          <p:cNvSpPr>
            <a:spLocks noGrp="1"/>
          </p:cNvSpPr>
          <p:nvPr>
            <p:ph type="title"/>
          </p:nvPr>
        </p:nvSpPr>
        <p:spPr>
          <a:xfrm>
            <a:off x="581192" y="702155"/>
            <a:ext cx="11029616" cy="707257"/>
          </a:xfrm>
        </p:spPr>
        <p:txBody>
          <a:bodyPr/>
          <a:lstStyle/>
          <a:p>
            <a:r>
              <a:rPr lang="en-US" dirty="0">
                <a:latin typeface="Calibri" panose="020F0502020204030204" pitchFamily="34" charset="0"/>
              </a:rPr>
              <a:t>Outcome</a:t>
            </a:r>
            <a:endParaRPr lang="en-US" dirty="0"/>
          </a:p>
        </p:txBody>
      </p:sp>
      <p:sp>
        <p:nvSpPr>
          <p:cNvPr id="7" name="TextBox 6">
            <a:extLst>
              <a:ext uri="{FF2B5EF4-FFF2-40B4-BE49-F238E27FC236}">
                <a16:creationId xmlns:a16="http://schemas.microsoft.com/office/drawing/2014/main" id="{F1C8B597-F78A-84F5-03FA-7A6275EF1FF6}"/>
              </a:ext>
            </a:extLst>
          </p:cNvPr>
          <p:cNvSpPr txBox="1"/>
          <p:nvPr/>
        </p:nvSpPr>
        <p:spPr>
          <a:xfrm>
            <a:off x="798908" y="2854870"/>
            <a:ext cx="7455744" cy="2554545"/>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 image is uploaded in real time so that the result can be computed instantly. </a:t>
            </a:r>
          </a:p>
          <a:p>
            <a:pPr marL="342900" indent="-342900" algn="just">
              <a:buFont typeface="Arial" panose="020B0604020202020204" pitchFamily="34" charset="0"/>
              <a:buChar char="•"/>
            </a:pPr>
            <a:r>
              <a:rPr lang="en-US" sz="2000" dirty="0"/>
              <a:t>Image which is captured through application is fed to the CNN model and the predicted results are pushed back into the application. </a:t>
            </a:r>
          </a:p>
          <a:p>
            <a:pPr marL="342900" indent="-342900" algn="just">
              <a:buFont typeface="Arial" panose="020B0604020202020204" pitchFamily="34" charset="0"/>
              <a:buChar char="•"/>
            </a:pPr>
            <a:r>
              <a:rPr lang="en-US" sz="2000" dirty="0"/>
              <a:t>After the results have been predicted by the model and uploaded the android application fetches the results instantly and the results will be displayed on the app. </a:t>
            </a:r>
          </a:p>
        </p:txBody>
      </p:sp>
      <p:pic>
        <p:nvPicPr>
          <p:cNvPr id="9" name="Content Placeholder 8">
            <a:extLst>
              <a:ext uri="{FF2B5EF4-FFF2-40B4-BE49-F238E27FC236}">
                <a16:creationId xmlns:a16="http://schemas.microsoft.com/office/drawing/2014/main" id="{A036242B-CDBC-D5A5-6255-120C55F9FFF9}"/>
              </a:ext>
            </a:extLst>
          </p:cNvPr>
          <p:cNvPicPr>
            <a:picLocks noGrp="1" noChangeAspect="1"/>
          </p:cNvPicPr>
          <p:nvPr>
            <p:ph idx="1"/>
          </p:nvPr>
        </p:nvPicPr>
        <p:blipFill>
          <a:blip r:embed="rId2"/>
          <a:stretch>
            <a:fillRect/>
          </a:stretch>
        </p:blipFill>
        <p:spPr>
          <a:xfrm>
            <a:off x="8906665" y="2204239"/>
            <a:ext cx="2101645" cy="4222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8240390-D92B-D2D1-21B5-965100D6CD61}"/>
              </a:ext>
            </a:extLst>
          </p:cNvPr>
          <p:cNvSpPr txBox="1"/>
          <p:nvPr/>
        </p:nvSpPr>
        <p:spPr>
          <a:xfrm>
            <a:off x="10715348" y="1038687"/>
            <a:ext cx="621436" cy="461665"/>
          </a:xfrm>
          <a:prstGeom prst="rect">
            <a:avLst/>
          </a:prstGeom>
          <a:noFill/>
        </p:spPr>
        <p:txBody>
          <a:bodyPr wrap="square" rtlCol="0">
            <a:spAutoFit/>
          </a:bodyPr>
          <a:lstStyle/>
          <a:p>
            <a:r>
              <a:rPr lang="en-US" sz="2400" dirty="0">
                <a:solidFill>
                  <a:schemeClr val="bg1"/>
                </a:solidFill>
              </a:rPr>
              <a:t>19</a:t>
            </a:r>
            <a:endParaRPr lang="en-IN" sz="2400" dirty="0">
              <a:solidFill>
                <a:schemeClr val="bg1"/>
              </a:solidFill>
            </a:endParaRPr>
          </a:p>
        </p:txBody>
      </p:sp>
    </p:spTree>
    <p:extLst>
      <p:ext uri="{BB962C8B-B14F-4D97-AF65-F5344CB8AC3E}">
        <p14:creationId xmlns:p14="http://schemas.microsoft.com/office/powerpoint/2010/main" val="671857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1EE4-0346-6F0A-69A6-C3260CDF1EEA}"/>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5A88C2B-2910-C1B7-8C5A-1CC779A13449}"/>
              </a:ext>
            </a:extLst>
          </p:cNvPr>
          <p:cNvSpPr>
            <a:spLocks noGrp="1"/>
          </p:cNvSpPr>
          <p:nvPr>
            <p:ph idx="1"/>
          </p:nvPr>
        </p:nvSpPr>
        <p:spPr/>
        <p:txBody>
          <a:bodyPr/>
          <a:lstStyle/>
          <a:p>
            <a:r>
              <a:rPr kumimoji="0" lang="en-US" sz="1800" b="0" i="0" u="sng" strike="noStrike" kern="0" cap="none" spc="0" normalizeH="0" baseline="0" noProof="0" dirty="0">
                <a:ln>
                  <a:noFill/>
                </a:ln>
                <a:solidFill>
                  <a:schemeClr val="accent1">
                    <a:lumMod val="75000"/>
                  </a:schemeClr>
                </a:solidFill>
                <a:effectLst/>
                <a:uLnTx/>
                <a:uFillTx/>
                <a:latin typeface="Roboto"/>
                <a:ea typeface="Roboto"/>
                <a:sym typeface="Roboto"/>
                <a:hlinkClick r:id="rId2">
                  <a:extLst>
                    <a:ext uri="{A12FA001-AC4F-418D-AE19-62706E023703}">
                      <ahyp:hlinkClr xmlns:ahyp="http://schemas.microsoft.com/office/drawing/2018/hyperlinkcolor" val="tx"/>
                    </a:ext>
                  </a:extLst>
                </a:hlinkClick>
              </a:rPr>
              <a:t>https://www.ijert.org/detection-of-fake-currency-using-image-processing</a:t>
            </a:r>
            <a:endParaRPr kumimoji="0" lang="en-US" sz="1800" b="0" i="0" u="sng" strike="noStrike" kern="0" cap="none" spc="0" normalizeH="0" baseline="0" noProof="0" dirty="0">
              <a:ln>
                <a:noFill/>
              </a:ln>
              <a:solidFill>
                <a:schemeClr val="accent1">
                  <a:lumMod val="75000"/>
                </a:schemeClr>
              </a:solidFill>
              <a:effectLst/>
              <a:uLnTx/>
              <a:uFillTx/>
              <a:latin typeface="Roboto"/>
              <a:ea typeface="Roboto"/>
              <a:sym typeface="Roboto"/>
            </a:endParaRPr>
          </a:p>
          <a:p>
            <a:r>
              <a:rPr kumimoji="0" lang="en-US" sz="1800" b="0" i="0" u="sng" strike="noStrike" kern="0" cap="none" spc="0" normalizeH="0" baseline="0" noProof="0" dirty="0">
                <a:ln>
                  <a:noFill/>
                </a:ln>
                <a:solidFill>
                  <a:srgbClr val="002060"/>
                </a:solidFill>
                <a:effectLst/>
                <a:uLnTx/>
                <a:uFillTx/>
                <a:latin typeface="Roboto"/>
                <a:ea typeface="Roboto"/>
                <a:sym typeface="Roboto"/>
              </a:rPr>
              <a:t>https://ieeexplore.ieee.org/document/8994968</a:t>
            </a:r>
          </a:p>
          <a:p>
            <a:r>
              <a:rPr kumimoji="0" lang="en-US" sz="1800" b="0" i="0" u="sng" strike="noStrike" kern="0" cap="none" spc="0" normalizeH="0" baseline="0" noProof="0" dirty="0">
                <a:ln>
                  <a:noFill/>
                </a:ln>
                <a:solidFill>
                  <a:srgbClr val="002060"/>
                </a:solidFill>
                <a:effectLst/>
                <a:uLnTx/>
                <a:uFillTx/>
                <a:latin typeface="Roboto"/>
                <a:ea typeface="Roboto"/>
                <a:sym typeface="Roboto"/>
              </a:rPr>
              <a:t>Fake Currency Detection Using Image Processing</a:t>
            </a:r>
            <a:r>
              <a:rPr kumimoji="0" lang="en-GB" sz="1800" b="0" i="0" u="sng" strike="noStrike" kern="0" cap="none" spc="0" normalizeH="0" baseline="0" noProof="0" dirty="0">
                <a:ln>
                  <a:noFill/>
                </a:ln>
                <a:solidFill>
                  <a:srgbClr val="002060"/>
                </a:solidFill>
                <a:effectLst/>
                <a:uLnTx/>
                <a:uFillTx/>
                <a:latin typeface="Roboto"/>
                <a:ea typeface="Roboto"/>
                <a:sym typeface="Roboto"/>
              </a:rPr>
              <a:t> (Apr 2019)</a:t>
            </a:r>
          </a:p>
          <a:p>
            <a:r>
              <a:rPr kumimoji="0" lang="en-GB" sz="1800" b="0" i="0" u="sng" strike="noStrike" kern="0" cap="none" spc="0" normalizeH="0" baseline="0" noProof="0" dirty="0">
                <a:ln>
                  <a:noFill/>
                </a:ln>
                <a:solidFill>
                  <a:srgbClr val="002060"/>
                </a:solidFill>
                <a:effectLst/>
                <a:uLnTx/>
                <a:uFillTx/>
                <a:latin typeface="Roboto"/>
                <a:ea typeface="Roboto"/>
                <a:sym typeface="Roboto"/>
              </a:rPr>
              <a:t>Indian Fake Currency Detection Using Computer Vision</a:t>
            </a:r>
            <a:r>
              <a:rPr kumimoji="0" lang="en-GB" sz="1600" b="0" i="0" u="sng" strike="noStrike" kern="0" cap="none" spc="0" normalizeH="0" baseline="0" noProof="0" dirty="0">
                <a:ln>
                  <a:noFill/>
                </a:ln>
                <a:solidFill>
                  <a:srgbClr val="002060"/>
                </a:solidFill>
                <a:effectLst/>
                <a:uLnTx/>
                <a:uFillTx/>
                <a:latin typeface="Roboto"/>
                <a:ea typeface="Roboto"/>
                <a:sym typeface="Roboto"/>
              </a:rPr>
              <a:t>(May 2020)</a:t>
            </a:r>
          </a:p>
          <a:p>
            <a:r>
              <a:rPr kumimoji="0" lang="en-US" sz="1800" b="0" i="0" u="sng" strike="noStrike" kern="0" cap="none" spc="0" normalizeH="0" baseline="0" noProof="0" dirty="0">
                <a:ln>
                  <a:noFill/>
                </a:ln>
                <a:solidFill>
                  <a:srgbClr val="002060"/>
                </a:solidFill>
                <a:effectLst/>
                <a:uLnTx/>
                <a:uFillTx/>
                <a:latin typeface="Roboto"/>
                <a:ea typeface="Roboto"/>
                <a:sym typeface="Roboto"/>
              </a:rPr>
              <a:t>Feature Extraction and Identification of Indian Currency Notes </a:t>
            </a:r>
            <a:r>
              <a:rPr kumimoji="0" lang="en-GB" sz="1800" b="0" i="0" u="sng" strike="noStrike" kern="0" cap="none" spc="0" normalizeH="0" baseline="0" noProof="0" dirty="0">
                <a:ln>
                  <a:noFill/>
                </a:ln>
                <a:solidFill>
                  <a:srgbClr val="002060"/>
                </a:solidFill>
                <a:effectLst/>
                <a:uLnTx/>
                <a:uFillTx/>
                <a:latin typeface="Roboto"/>
                <a:ea typeface="Roboto"/>
                <a:sym typeface="Roboto"/>
              </a:rPr>
              <a:t>(2015)</a:t>
            </a:r>
          </a:p>
          <a:p>
            <a:r>
              <a:rPr kumimoji="0" lang="en-US" sz="1800" b="0" i="0" u="sng" strike="noStrike" kern="0" cap="none" spc="0" normalizeH="0" baseline="0" noProof="0" dirty="0">
                <a:ln>
                  <a:noFill/>
                </a:ln>
                <a:solidFill>
                  <a:srgbClr val="002060"/>
                </a:solidFill>
                <a:effectLst/>
                <a:uLnTx/>
                <a:uFillTx/>
                <a:latin typeface="Roboto"/>
                <a:ea typeface="Roboto"/>
                <a:sym typeface="Roboto"/>
              </a:rPr>
              <a:t>Detection of Fake Currency using Image Processing (Dec 2019)</a:t>
            </a:r>
          </a:p>
          <a:p>
            <a:pPr marL="0" indent="0">
              <a:buNone/>
            </a:pPr>
            <a:endParaRPr kumimoji="0" lang="en-GB" sz="1800" b="0" i="0" u="sng" strike="noStrike" kern="0" cap="none" spc="0" normalizeH="0" baseline="0" noProof="0" dirty="0">
              <a:ln>
                <a:noFill/>
              </a:ln>
              <a:solidFill>
                <a:srgbClr val="2A3990"/>
              </a:solidFill>
              <a:effectLst/>
              <a:uLnTx/>
              <a:uFillTx/>
              <a:latin typeface="Roboto"/>
              <a:ea typeface="Roboto"/>
              <a:sym typeface="Roboto"/>
            </a:endParaRPr>
          </a:p>
          <a:p>
            <a:endParaRPr lang="en-IN" dirty="0"/>
          </a:p>
        </p:txBody>
      </p:sp>
      <p:sp>
        <p:nvSpPr>
          <p:cNvPr id="4" name="TextBox 3">
            <a:extLst>
              <a:ext uri="{FF2B5EF4-FFF2-40B4-BE49-F238E27FC236}">
                <a16:creationId xmlns:a16="http://schemas.microsoft.com/office/drawing/2014/main" id="{DA120949-AE89-84D1-02B9-51CB0C85B0A9}"/>
              </a:ext>
            </a:extLst>
          </p:cNvPr>
          <p:cNvSpPr txBox="1"/>
          <p:nvPr/>
        </p:nvSpPr>
        <p:spPr>
          <a:xfrm>
            <a:off x="10715348" y="1038687"/>
            <a:ext cx="621436" cy="461665"/>
          </a:xfrm>
          <a:prstGeom prst="rect">
            <a:avLst/>
          </a:prstGeom>
          <a:noFill/>
        </p:spPr>
        <p:txBody>
          <a:bodyPr wrap="square" rtlCol="0">
            <a:spAutoFit/>
          </a:bodyPr>
          <a:lstStyle/>
          <a:p>
            <a:r>
              <a:rPr lang="en-US" sz="2400" dirty="0">
                <a:solidFill>
                  <a:schemeClr val="bg1"/>
                </a:solidFill>
              </a:rPr>
              <a:t>20</a:t>
            </a:r>
            <a:endParaRPr lang="en-IN" sz="2400" dirty="0">
              <a:solidFill>
                <a:schemeClr val="bg1"/>
              </a:solidFill>
            </a:endParaRPr>
          </a:p>
        </p:txBody>
      </p:sp>
    </p:spTree>
    <p:extLst>
      <p:ext uri="{BB962C8B-B14F-4D97-AF65-F5344CB8AC3E}">
        <p14:creationId xmlns:p14="http://schemas.microsoft.com/office/powerpoint/2010/main" val="2932531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A971EAE-36E3-41DF-B4DD-B0104FE35033}"/>
              </a:ext>
            </a:extLst>
          </p:cNvPr>
          <p:cNvSpPr txBox="1">
            <a:spLocks/>
          </p:cNvSpPr>
          <p:nvPr/>
        </p:nvSpPr>
        <p:spPr>
          <a:xfrm>
            <a:off x="4225862" y="3091307"/>
            <a:ext cx="4651132" cy="125290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8000" dirty="0">
                <a:solidFill>
                  <a:srgbClr val="002060"/>
                </a:solidFill>
              </a:rPr>
              <a:t>Thank you</a:t>
            </a:r>
            <a:endParaRPr lang="en-IN" sz="8000" dirty="0">
              <a:solidFill>
                <a:srgbClr val="002060"/>
              </a:solidFill>
            </a:endParaRPr>
          </a:p>
        </p:txBody>
      </p:sp>
    </p:spTree>
    <p:extLst>
      <p:ext uri="{BB962C8B-B14F-4D97-AF65-F5344CB8AC3E}">
        <p14:creationId xmlns:p14="http://schemas.microsoft.com/office/powerpoint/2010/main" val="398885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7F1A-E90C-46CB-81AD-50CE249C16B0}"/>
              </a:ext>
            </a:extLst>
          </p:cNvPr>
          <p:cNvSpPr>
            <a:spLocks noGrp="1"/>
          </p:cNvSpPr>
          <p:nvPr>
            <p:ph type="title"/>
          </p:nvPr>
        </p:nvSpPr>
        <p:spPr>
          <a:xfrm>
            <a:off x="581191" y="494585"/>
            <a:ext cx="11029616" cy="1013800"/>
          </a:xfrm>
        </p:spPr>
        <p:txBody>
          <a:bodyPr>
            <a:normAutofit/>
          </a:bodyPr>
          <a:lstStyle/>
          <a:p>
            <a:r>
              <a:rPr lang="en-US" sz="3600" b="0" i="0" u="none" strike="noStrike" dirty="0">
                <a:effectLst/>
                <a:latin typeface="Calibri" panose="020F0502020204030204" pitchFamily="34" charset="0"/>
              </a:rPr>
              <a:t>Abstract</a:t>
            </a:r>
            <a:endParaRPr lang="en-IN" sz="3600" dirty="0"/>
          </a:p>
        </p:txBody>
      </p:sp>
      <p:sp>
        <p:nvSpPr>
          <p:cNvPr id="3" name="Content Placeholder 2">
            <a:extLst>
              <a:ext uri="{FF2B5EF4-FFF2-40B4-BE49-F238E27FC236}">
                <a16:creationId xmlns:a16="http://schemas.microsoft.com/office/drawing/2014/main" id="{6AAC0802-7769-4A23-AC04-5E9E64E764B1}"/>
              </a:ext>
            </a:extLst>
          </p:cNvPr>
          <p:cNvSpPr>
            <a:spLocks noGrp="1"/>
          </p:cNvSpPr>
          <p:nvPr>
            <p:ph idx="1"/>
          </p:nvPr>
        </p:nvSpPr>
        <p:spPr>
          <a:xfrm>
            <a:off x="237853" y="1960941"/>
            <a:ext cx="8598415" cy="4507982"/>
          </a:xfrm>
        </p:spPr>
        <p:txBody>
          <a:bodyPr>
            <a:noAutofit/>
          </a:bodyPr>
          <a:lstStyle/>
          <a:p>
            <a:pPr>
              <a:buFont typeface="Wingdings" panose="05000000000000000000" pitchFamily="2" charset="2"/>
              <a:buChar char="§"/>
            </a:pPr>
            <a:r>
              <a:rPr lang="en-US" sz="2400" dirty="0">
                <a:solidFill>
                  <a:schemeClr val="tx1"/>
                </a:solidFill>
              </a:rPr>
              <a:t>Fake Currency has always been an issue which has created a lot of problems in the market. </a:t>
            </a:r>
          </a:p>
          <a:p>
            <a:pPr>
              <a:buFont typeface="Wingdings" panose="05000000000000000000" pitchFamily="2" charset="2"/>
              <a:buChar char="§"/>
            </a:pPr>
            <a:r>
              <a:rPr lang="en-US" sz="2400" dirty="0">
                <a:solidFill>
                  <a:schemeClr val="tx1"/>
                </a:solidFill>
              </a:rPr>
              <a:t>There are machines present at banks and other commercial areas to check the authenticity of the currencies. But a common man does not have access to such systems and hence a need for a software to detect fake currency arises, which can be used by common people. </a:t>
            </a:r>
          </a:p>
          <a:p>
            <a:pPr>
              <a:buFont typeface="Wingdings" panose="05000000000000000000" pitchFamily="2" charset="2"/>
              <a:buChar char="§"/>
            </a:pPr>
            <a:r>
              <a:rPr lang="en-US" sz="2400" dirty="0">
                <a:solidFill>
                  <a:schemeClr val="tx1"/>
                </a:solidFill>
              </a:rPr>
              <a:t>This proposed system uses Image Processing to detect whether the currency is genuine or counterfeit. </a:t>
            </a:r>
          </a:p>
        </p:txBody>
      </p:sp>
      <p:sp>
        <p:nvSpPr>
          <p:cNvPr id="5" name="Title 1">
            <a:extLst>
              <a:ext uri="{FF2B5EF4-FFF2-40B4-BE49-F238E27FC236}">
                <a16:creationId xmlns:a16="http://schemas.microsoft.com/office/drawing/2014/main" id="{F605ADB7-D89F-4037-A9B0-7B6F6AD44C55}"/>
              </a:ext>
            </a:extLst>
          </p:cNvPr>
          <p:cNvSpPr txBox="1">
            <a:spLocks/>
          </p:cNvSpPr>
          <p:nvPr/>
        </p:nvSpPr>
        <p:spPr>
          <a:xfrm>
            <a:off x="11175378" y="702156"/>
            <a:ext cx="435429" cy="59865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2</a:t>
            </a:r>
            <a:endParaRPr lang="en-IN" dirty="0"/>
          </a:p>
        </p:txBody>
      </p:sp>
      <p:pic>
        <p:nvPicPr>
          <p:cNvPr id="6" name="Picture 5">
            <a:extLst>
              <a:ext uri="{FF2B5EF4-FFF2-40B4-BE49-F238E27FC236}">
                <a16:creationId xmlns:a16="http://schemas.microsoft.com/office/drawing/2014/main" id="{9E102092-F829-0FFD-1D44-B6DACE6872CD}"/>
              </a:ext>
            </a:extLst>
          </p:cNvPr>
          <p:cNvPicPr>
            <a:picLocks noChangeAspect="1"/>
          </p:cNvPicPr>
          <p:nvPr/>
        </p:nvPicPr>
        <p:blipFill>
          <a:blip r:embed="rId2"/>
          <a:stretch>
            <a:fillRect/>
          </a:stretch>
        </p:blipFill>
        <p:spPr>
          <a:xfrm>
            <a:off x="9085461" y="2952259"/>
            <a:ext cx="2525346" cy="2525346"/>
          </a:xfrm>
          <a:prstGeom prst="rect">
            <a:avLst/>
          </a:prstGeom>
        </p:spPr>
      </p:pic>
    </p:spTree>
    <p:extLst>
      <p:ext uri="{BB962C8B-B14F-4D97-AF65-F5344CB8AC3E}">
        <p14:creationId xmlns:p14="http://schemas.microsoft.com/office/powerpoint/2010/main" val="3114522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319F-9AE5-B699-DF4C-9A1D1EB276C6}"/>
              </a:ext>
            </a:extLst>
          </p:cNvPr>
          <p:cNvSpPr>
            <a:spLocks noGrp="1"/>
          </p:cNvSpPr>
          <p:nvPr>
            <p:ph type="title"/>
          </p:nvPr>
        </p:nvSpPr>
        <p:spPr/>
        <p:txBody>
          <a:bodyPr/>
          <a:lstStyle/>
          <a:p>
            <a:r>
              <a:rPr lang="en-IN" sz="2800" dirty="0"/>
              <a:t>Introduction</a:t>
            </a:r>
            <a:endParaRPr lang="en-IN" dirty="0"/>
          </a:p>
        </p:txBody>
      </p:sp>
      <p:sp>
        <p:nvSpPr>
          <p:cNvPr id="3" name="Content Placeholder 2">
            <a:extLst>
              <a:ext uri="{FF2B5EF4-FFF2-40B4-BE49-F238E27FC236}">
                <a16:creationId xmlns:a16="http://schemas.microsoft.com/office/drawing/2014/main" id="{86A0F8EA-8184-1060-18EC-DE4F32C918A8}"/>
              </a:ext>
            </a:extLst>
          </p:cNvPr>
          <p:cNvSpPr>
            <a:spLocks noGrp="1"/>
          </p:cNvSpPr>
          <p:nvPr>
            <p:ph idx="1"/>
          </p:nvPr>
        </p:nvSpPr>
        <p:spPr>
          <a:xfrm>
            <a:off x="490344" y="2211136"/>
            <a:ext cx="11211312" cy="4312756"/>
          </a:xfrm>
        </p:spPr>
        <p:txBody>
          <a:bodyPr>
            <a:noAutofit/>
          </a:bodyPr>
          <a:lstStyle/>
          <a:p>
            <a:pPr algn="just"/>
            <a:r>
              <a:rPr lang="en-US" sz="2400" dirty="0">
                <a:solidFill>
                  <a:schemeClr val="tx1"/>
                </a:solidFill>
              </a:rPr>
              <a:t>The identification of currency depends on the characteristics of currency notes of a particular country. Due to use for a long time, currency notes may be contaminated by noises.</a:t>
            </a:r>
          </a:p>
          <a:p>
            <a:pPr algn="just"/>
            <a:r>
              <a:rPr lang="en-US" sz="2400" dirty="0">
                <a:solidFill>
                  <a:schemeClr val="tx1"/>
                </a:solidFill>
              </a:rPr>
              <a:t>To Identify whether the currency is authentic or not there are many features. Although it may not be practically possible to accurately identify a counterfeit in a paper currency which can only be identified by an intelligent machine. </a:t>
            </a:r>
          </a:p>
          <a:p>
            <a:pPr algn="just"/>
            <a:r>
              <a:rPr lang="en-US" sz="2400" dirty="0">
                <a:solidFill>
                  <a:schemeClr val="tx1"/>
                </a:solidFill>
              </a:rPr>
              <a:t>The approach presented in this paper is based upon physical appearance of the Indian currency. It consists of the steps, which are performed using suitable methods.</a:t>
            </a:r>
            <a:endParaRPr lang="en-IN" sz="2400" dirty="0">
              <a:solidFill>
                <a:schemeClr val="tx1"/>
              </a:solidFill>
            </a:endParaRPr>
          </a:p>
          <a:p>
            <a:pPr algn="just"/>
            <a:r>
              <a:rPr lang="en-US" sz="2400" dirty="0">
                <a:solidFill>
                  <a:schemeClr val="tx1"/>
                </a:solidFill>
              </a:rPr>
              <a:t>Image processing algorithms with CNN are being adopted to extract the features.</a:t>
            </a:r>
          </a:p>
          <a:p>
            <a:pPr marL="0" indent="0" algn="just">
              <a:buNone/>
            </a:pPr>
            <a:endParaRPr lang="en-US" sz="2400" dirty="0">
              <a:solidFill>
                <a:schemeClr val="tx1"/>
              </a:solidFill>
            </a:endParaRPr>
          </a:p>
        </p:txBody>
      </p:sp>
      <p:sp>
        <p:nvSpPr>
          <p:cNvPr id="4" name="TextBox 3">
            <a:extLst>
              <a:ext uri="{FF2B5EF4-FFF2-40B4-BE49-F238E27FC236}">
                <a16:creationId xmlns:a16="http://schemas.microsoft.com/office/drawing/2014/main" id="{BBFB920F-CC2B-919C-C80C-DB843D1EBE6A}"/>
              </a:ext>
            </a:extLst>
          </p:cNvPr>
          <p:cNvSpPr txBox="1"/>
          <p:nvPr/>
        </p:nvSpPr>
        <p:spPr>
          <a:xfrm flipH="1">
            <a:off x="10787700" y="1065320"/>
            <a:ext cx="380409" cy="369332"/>
          </a:xfrm>
          <a:prstGeom prst="rect">
            <a:avLst/>
          </a:prstGeom>
          <a:noFill/>
        </p:spPr>
        <p:txBody>
          <a:bodyPr wrap="square" rtlCol="0">
            <a:spAutoFit/>
          </a:bodyPr>
          <a:lstStyle/>
          <a:p>
            <a:r>
              <a:rPr lang="en-US" dirty="0">
                <a:solidFill>
                  <a:schemeClr val="bg1"/>
                </a:solidFill>
              </a:rPr>
              <a:t>3</a:t>
            </a:r>
            <a:endParaRPr lang="en-IN" dirty="0">
              <a:solidFill>
                <a:schemeClr val="bg1"/>
              </a:solidFill>
            </a:endParaRPr>
          </a:p>
        </p:txBody>
      </p:sp>
    </p:spTree>
    <p:extLst>
      <p:ext uri="{BB962C8B-B14F-4D97-AF65-F5344CB8AC3E}">
        <p14:creationId xmlns:p14="http://schemas.microsoft.com/office/powerpoint/2010/main" val="277372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DCFC-4CEE-55F1-56C6-3963FE9C6076}"/>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68C75E7C-0A7B-5074-B778-37DCEB193783}"/>
              </a:ext>
            </a:extLst>
          </p:cNvPr>
          <p:cNvSpPr>
            <a:spLocks noGrp="1"/>
          </p:cNvSpPr>
          <p:nvPr>
            <p:ph idx="1"/>
          </p:nvPr>
        </p:nvSpPr>
        <p:spPr/>
        <p:txBody>
          <a:bodyPr/>
          <a:lstStyle/>
          <a:p>
            <a:pPr>
              <a:spcAft>
                <a:spcPts val="400"/>
              </a:spcAft>
            </a:pPr>
            <a:r>
              <a:rPr lang="en-US" sz="2000" dirty="0">
                <a:solidFill>
                  <a:schemeClr val="tx1"/>
                </a:solidFill>
              </a:rPr>
              <a:t>Designing an algorithm for identifying currency value. </a:t>
            </a:r>
          </a:p>
          <a:p>
            <a:pPr>
              <a:spcAft>
                <a:spcPts val="400"/>
              </a:spcAft>
            </a:pPr>
            <a:endParaRPr lang="en-US" sz="2000" dirty="0">
              <a:solidFill>
                <a:schemeClr val="tx1"/>
              </a:solidFill>
            </a:endParaRPr>
          </a:p>
          <a:p>
            <a:pPr>
              <a:spcAft>
                <a:spcPts val="400"/>
              </a:spcAft>
            </a:pPr>
            <a:r>
              <a:rPr lang="en-US" sz="2000" dirty="0">
                <a:solidFill>
                  <a:schemeClr val="tx1"/>
                </a:solidFill>
              </a:rPr>
              <a:t>Designing a feature extraction and recognition. </a:t>
            </a:r>
          </a:p>
          <a:p>
            <a:pPr>
              <a:spcAft>
                <a:spcPts val="400"/>
              </a:spcAft>
            </a:pPr>
            <a:endParaRPr lang="en-US" sz="2000" dirty="0">
              <a:solidFill>
                <a:schemeClr val="tx1"/>
              </a:solidFill>
            </a:endParaRPr>
          </a:p>
          <a:p>
            <a:pPr>
              <a:spcAft>
                <a:spcPts val="400"/>
              </a:spcAft>
            </a:pPr>
            <a:r>
              <a:rPr lang="en-US" sz="2000" dirty="0">
                <a:solidFill>
                  <a:schemeClr val="tx1"/>
                </a:solidFill>
              </a:rPr>
              <a:t>Designing an algorithm for verifying authenticity of the currency. </a:t>
            </a:r>
          </a:p>
          <a:p>
            <a:pPr>
              <a:spcAft>
                <a:spcPts val="400"/>
              </a:spcAft>
            </a:pPr>
            <a:endParaRPr lang="en-US" sz="2000" dirty="0">
              <a:solidFill>
                <a:schemeClr val="tx1"/>
              </a:solidFill>
            </a:endParaRPr>
          </a:p>
          <a:p>
            <a:pPr>
              <a:spcAft>
                <a:spcPts val="400"/>
              </a:spcAft>
            </a:pPr>
            <a:r>
              <a:rPr lang="en-US" sz="2000" dirty="0">
                <a:solidFill>
                  <a:schemeClr val="tx1"/>
                </a:solidFill>
              </a:rPr>
              <a:t>Designing an User-Friendly Android Application.</a:t>
            </a:r>
          </a:p>
          <a:p>
            <a:pPr marL="0" indent="0">
              <a:buNone/>
            </a:pPr>
            <a:endParaRPr lang="en-IN" dirty="0"/>
          </a:p>
        </p:txBody>
      </p:sp>
      <p:sp>
        <p:nvSpPr>
          <p:cNvPr id="4" name="TextBox 3">
            <a:extLst>
              <a:ext uri="{FF2B5EF4-FFF2-40B4-BE49-F238E27FC236}">
                <a16:creationId xmlns:a16="http://schemas.microsoft.com/office/drawing/2014/main" id="{856CADD5-7D10-2294-9F74-77ECBE2F31DC}"/>
              </a:ext>
            </a:extLst>
          </p:cNvPr>
          <p:cNvSpPr txBox="1"/>
          <p:nvPr/>
        </p:nvSpPr>
        <p:spPr>
          <a:xfrm>
            <a:off x="11051514" y="999201"/>
            <a:ext cx="559293" cy="369332"/>
          </a:xfrm>
          <a:prstGeom prst="rect">
            <a:avLst/>
          </a:prstGeom>
          <a:noFill/>
        </p:spPr>
        <p:txBody>
          <a:bodyPr wrap="square" rtlCol="0">
            <a:spAutoFit/>
          </a:bodyPr>
          <a:lstStyle/>
          <a:p>
            <a:r>
              <a:rPr lang="en-US" dirty="0">
                <a:solidFill>
                  <a:schemeClr val="bg1"/>
                </a:solidFill>
              </a:rPr>
              <a:t>4</a:t>
            </a:r>
            <a:endParaRPr lang="en-IN" dirty="0">
              <a:solidFill>
                <a:schemeClr val="bg1"/>
              </a:solidFill>
            </a:endParaRPr>
          </a:p>
        </p:txBody>
      </p:sp>
    </p:spTree>
    <p:extLst>
      <p:ext uri="{BB962C8B-B14F-4D97-AF65-F5344CB8AC3E}">
        <p14:creationId xmlns:p14="http://schemas.microsoft.com/office/powerpoint/2010/main" val="408835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2323D43-4208-43F6-B7B7-707EE8D226ED}"/>
              </a:ext>
            </a:extLst>
          </p:cNvPr>
          <p:cNvSpPr>
            <a:spLocks noGrp="1"/>
          </p:cNvSpPr>
          <p:nvPr>
            <p:ph type="title"/>
          </p:nvPr>
        </p:nvSpPr>
        <p:spPr/>
        <p:txBody>
          <a:bodyPr/>
          <a:lstStyle/>
          <a:p>
            <a:r>
              <a:rPr lang="en-US" dirty="0">
                <a:latin typeface="Calibri" panose="020F0502020204030204" pitchFamily="34" charset="0"/>
              </a:rPr>
              <a:t>System Requirements</a:t>
            </a:r>
            <a:endParaRPr lang="en-US" dirty="0"/>
          </a:p>
        </p:txBody>
      </p:sp>
      <p:sp>
        <p:nvSpPr>
          <p:cNvPr id="2" name="Content Placeholder 1">
            <a:extLst>
              <a:ext uri="{FF2B5EF4-FFF2-40B4-BE49-F238E27FC236}">
                <a16:creationId xmlns:a16="http://schemas.microsoft.com/office/drawing/2014/main" id="{0D0F03E7-D311-8B81-8FA3-7F4AF5B1DF41}"/>
              </a:ext>
            </a:extLst>
          </p:cNvPr>
          <p:cNvSpPr>
            <a:spLocks noGrp="1"/>
          </p:cNvSpPr>
          <p:nvPr>
            <p:ph sz="half" idx="1"/>
          </p:nvPr>
        </p:nvSpPr>
        <p:spPr>
          <a:xfrm>
            <a:off x="581192" y="2228003"/>
            <a:ext cx="4329009" cy="690561"/>
          </a:xfrm>
        </p:spPr>
        <p:txBody>
          <a:bodyPr>
            <a:normAutofit/>
          </a:bodyPr>
          <a:lstStyle/>
          <a:p>
            <a:pPr marL="0" indent="0">
              <a:buNone/>
            </a:pPr>
            <a:r>
              <a:rPr lang="en-US" sz="2400" b="1" dirty="0"/>
              <a:t>Hardware Requirements</a:t>
            </a:r>
          </a:p>
          <a:p>
            <a:pPr marL="0" indent="0">
              <a:buNone/>
            </a:pPr>
            <a:endParaRPr lang="en-US" sz="2400" b="1" dirty="0"/>
          </a:p>
        </p:txBody>
      </p:sp>
      <p:sp>
        <p:nvSpPr>
          <p:cNvPr id="4" name="Content Placeholder 3">
            <a:extLst>
              <a:ext uri="{FF2B5EF4-FFF2-40B4-BE49-F238E27FC236}">
                <a16:creationId xmlns:a16="http://schemas.microsoft.com/office/drawing/2014/main" id="{C8E3D6A5-736B-5CDA-831E-E1D3E32DE40B}"/>
              </a:ext>
            </a:extLst>
          </p:cNvPr>
          <p:cNvSpPr>
            <a:spLocks noGrp="1"/>
          </p:cNvSpPr>
          <p:nvPr>
            <p:ph sz="half" idx="2"/>
          </p:nvPr>
        </p:nvSpPr>
        <p:spPr>
          <a:xfrm>
            <a:off x="6188417" y="1890630"/>
            <a:ext cx="4986961" cy="855293"/>
          </a:xfrm>
        </p:spPr>
        <p:txBody>
          <a:bodyPr>
            <a:normAutofit/>
          </a:bodyPr>
          <a:lstStyle/>
          <a:p>
            <a:pPr marL="0" indent="0">
              <a:buNone/>
            </a:pPr>
            <a:r>
              <a:rPr lang="en-US" sz="2400" b="1" dirty="0"/>
              <a:t>Software Requirements</a:t>
            </a:r>
          </a:p>
        </p:txBody>
      </p:sp>
      <p:sp>
        <p:nvSpPr>
          <p:cNvPr id="5" name="Title 1">
            <a:extLst>
              <a:ext uri="{FF2B5EF4-FFF2-40B4-BE49-F238E27FC236}">
                <a16:creationId xmlns:a16="http://schemas.microsoft.com/office/drawing/2014/main" id="{B44A6DBD-B109-4921-A4AF-7E2FF327B4A3}"/>
              </a:ext>
            </a:extLst>
          </p:cNvPr>
          <p:cNvSpPr txBox="1">
            <a:spLocks/>
          </p:cNvSpPr>
          <p:nvPr/>
        </p:nvSpPr>
        <p:spPr>
          <a:xfrm>
            <a:off x="11164892" y="924494"/>
            <a:ext cx="435429" cy="59865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5</a:t>
            </a:r>
            <a:endParaRPr lang="en-IN" dirty="0"/>
          </a:p>
        </p:txBody>
      </p:sp>
      <p:sp>
        <p:nvSpPr>
          <p:cNvPr id="10" name="TextBox 9">
            <a:extLst>
              <a:ext uri="{FF2B5EF4-FFF2-40B4-BE49-F238E27FC236}">
                <a16:creationId xmlns:a16="http://schemas.microsoft.com/office/drawing/2014/main" id="{4F18836C-A8B0-6DBF-3101-F0F3E557AA15}"/>
              </a:ext>
            </a:extLst>
          </p:cNvPr>
          <p:cNvSpPr txBox="1"/>
          <p:nvPr/>
        </p:nvSpPr>
        <p:spPr>
          <a:xfrm>
            <a:off x="6096000" y="3092063"/>
            <a:ext cx="4572000" cy="3465949"/>
          </a:xfrm>
          <a:prstGeom prst="rect">
            <a:avLst/>
          </a:prstGeom>
          <a:noFill/>
        </p:spPr>
        <p:txBody>
          <a:bodyPr wrap="square">
            <a:spAutoFit/>
          </a:bodyPr>
          <a:lstStyle/>
          <a:p>
            <a:pPr marL="472440" marR="0" lvl="0" indent="-342900" algn="l" rtl="0">
              <a:lnSpc>
                <a:spcPct val="115000"/>
              </a:lnSpc>
              <a:spcBef>
                <a:spcPts val="1200"/>
              </a:spcBef>
              <a:spcAft>
                <a:spcPts val="0"/>
              </a:spcAft>
              <a:buClr>
                <a:schemeClr val="dk1"/>
              </a:buClr>
              <a:buSzPct val="100000"/>
              <a:buFont typeface="Arial" panose="020B0604020202020204" pitchFamily="34" charset="0"/>
              <a:buChar char="•"/>
            </a:pPr>
            <a:r>
              <a:rPr lang="en-US" sz="2000" dirty="0" err="1">
                <a:solidFill>
                  <a:schemeClr val="dk1"/>
                </a:solidFill>
                <a:ea typeface="Roboto" panose="02000000000000000000" pitchFamily="2" charset="0"/>
              </a:rPr>
              <a:t>Numpy</a:t>
            </a:r>
            <a:r>
              <a:rPr lang="en-US" sz="2000" dirty="0">
                <a:solidFill>
                  <a:schemeClr val="dk1"/>
                </a:solidFill>
                <a:ea typeface="Roboto" panose="02000000000000000000" pitchFamily="2" charset="0"/>
              </a:rPr>
              <a:t> 1.14.1</a:t>
            </a:r>
          </a:p>
          <a:p>
            <a:pPr marL="472440" marR="0" lvl="0" indent="-342900" algn="l" rtl="0">
              <a:lnSpc>
                <a:spcPct val="115000"/>
              </a:lnSpc>
              <a:spcBef>
                <a:spcPts val="1200"/>
              </a:spcBef>
              <a:spcAft>
                <a:spcPts val="0"/>
              </a:spcAft>
              <a:buClr>
                <a:schemeClr val="dk1"/>
              </a:buClr>
              <a:buSzPct val="100000"/>
              <a:buFont typeface="Arial" panose="020B0604020202020204" pitchFamily="34" charset="0"/>
              <a:buChar char="•"/>
            </a:pPr>
            <a:r>
              <a:rPr lang="en-US" sz="2000" dirty="0" err="1">
                <a:solidFill>
                  <a:schemeClr val="dk1"/>
                </a:solidFill>
                <a:ea typeface="Roboto" panose="02000000000000000000" pitchFamily="2" charset="0"/>
              </a:rPr>
              <a:t>tensorflow</a:t>
            </a:r>
            <a:r>
              <a:rPr lang="en-US" sz="2000" dirty="0">
                <a:solidFill>
                  <a:schemeClr val="dk1"/>
                </a:solidFill>
                <a:ea typeface="Roboto" panose="02000000000000000000" pitchFamily="2" charset="0"/>
              </a:rPr>
              <a:t> 1.6.0</a:t>
            </a:r>
          </a:p>
          <a:p>
            <a:pPr marL="472440" marR="0" lvl="0" indent="-342900" algn="l" rtl="0">
              <a:lnSpc>
                <a:spcPct val="115000"/>
              </a:lnSpc>
              <a:spcBef>
                <a:spcPts val="1200"/>
              </a:spcBef>
              <a:spcAft>
                <a:spcPts val="0"/>
              </a:spcAft>
              <a:buClr>
                <a:schemeClr val="dk1"/>
              </a:buClr>
              <a:buSzPct val="100000"/>
              <a:buFont typeface="Arial" panose="020B0604020202020204" pitchFamily="34" charset="0"/>
              <a:buChar char="•"/>
            </a:pPr>
            <a:r>
              <a:rPr lang="en-US" sz="2000" dirty="0">
                <a:solidFill>
                  <a:schemeClr val="dk1"/>
                </a:solidFill>
                <a:ea typeface="Roboto" panose="02000000000000000000" pitchFamily="2" charset="0"/>
              </a:rPr>
              <a:t>Matplotlib 1.2.1</a:t>
            </a:r>
          </a:p>
          <a:p>
            <a:pPr marL="472440" marR="0" lvl="0" indent="-342900" algn="l" rtl="0">
              <a:lnSpc>
                <a:spcPct val="115000"/>
              </a:lnSpc>
              <a:spcBef>
                <a:spcPts val="1200"/>
              </a:spcBef>
              <a:spcAft>
                <a:spcPts val="0"/>
              </a:spcAft>
              <a:buClr>
                <a:schemeClr val="dk1"/>
              </a:buClr>
              <a:buSzPct val="100000"/>
              <a:buFont typeface="Arial" panose="020B0604020202020204" pitchFamily="34" charset="0"/>
              <a:buChar char="•"/>
            </a:pPr>
            <a:r>
              <a:rPr lang="en-US" sz="2000" dirty="0">
                <a:solidFill>
                  <a:schemeClr val="dk1"/>
                </a:solidFill>
                <a:ea typeface="Roboto" panose="02000000000000000000" pitchFamily="2" charset="0"/>
              </a:rPr>
              <a:t>Google collab/</a:t>
            </a:r>
            <a:r>
              <a:rPr lang="en-US" sz="2000" dirty="0" err="1">
                <a:solidFill>
                  <a:schemeClr val="dk1"/>
                </a:solidFill>
                <a:ea typeface="Roboto" panose="02000000000000000000" pitchFamily="2" charset="0"/>
              </a:rPr>
              <a:t>Jupyter</a:t>
            </a:r>
            <a:r>
              <a:rPr lang="en-US" sz="2000" dirty="0">
                <a:solidFill>
                  <a:schemeClr val="dk1"/>
                </a:solidFill>
                <a:ea typeface="Roboto" panose="02000000000000000000" pitchFamily="2" charset="0"/>
              </a:rPr>
              <a:t> Notebook</a:t>
            </a:r>
          </a:p>
          <a:p>
            <a:pPr marL="472440" marR="0" lvl="0" indent="-342900" algn="l" rtl="0">
              <a:lnSpc>
                <a:spcPct val="115000"/>
              </a:lnSpc>
              <a:spcBef>
                <a:spcPts val="1200"/>
              </a:spcBef>
              <a:spcAft>
                <a:spcPts val="0"/>
              </a:spcAft>
              <a:buClr>
                <a:schemeClr val="dk1"/>
              </a:buClr>
              <a:buSzPct val="100000"/>
              <a:buFont typeface="Arial" panose="020B0604020202020204" pitchFamily="34" charset="0"/>
              <a:buChar char="•"/>
            </a:pPr>
            <a:r>
              <a:rPr lang="en-US" sz="2000" dirty="0">
                <a:solidFill>
                  <a:schemeClr val="dk1"/>
                </a:solidFill>
                <a:ea typeface="Roboto" panose="02000000000000000000" pitchFamily="2" charset="0"/>
              </a:rPr>
              <a:t>Android studio</a:t>
            </a:r>
          </a:p>
          <a:p>
            <a:pPr marL="472440" marR="0" lvl="0" indent="-342900" algn="l" rtl="0">
              <a:lnSpc>
                <a:spcPct val="115000"/>
              </a:lnSpc>
              <a:spcBef>
                <a:spcPts val="1200"/>
              </a:spcBef>
              <a:spcAft>
                <a:spcPts val="0"/>
              </a:spcAft>
              <a:buClr>
                <a:schemeClr val="dk1"/>
              </a:buClr>
              <a:buSzPct val="100000"/>
              <a:buFont typeface="Arial" panose="020B0604020202020204" pitchFamily="34" charset="0"/>
              <a:buChar char="•"/>
            </a:pPr>
            <a:r>
              <a:rPr lang="en-US" sz="2000" dirty="0">
                <a:solidFill>
                  <a:schemeClr val="dk1"/>
                </a:solidFill>
                <a:ea typeface="Roboto" panose="02000000000000000000" pitchFamily="2" charset="0"/>
              </a:rPr>
              <a:t>Amazon EC2</a:t>
            </a:r>
          </a:p>
          <a:p>
            <a:pPr marL="472440" marR="0" lvl="0" indent="-342900" algn="l" rtl="0">
              <a:lnSpc>
                <a:spcPct val="115000"/>
              </a:lnSpc>
              <a:spcBef>
                <a:spcPts val="1200"/>
              </a:spcBef>
              <a:spcAft>
                <a:spcPts val="0"/>
              </a:spcAft>
              <a:buClr>
                <a:schemeClr val="dk1"/>
              </a:buClr>
              <a:buSzPct val="100000"/>
              <a:buFont typeface="Arial" panose="020B0604020202020204" pitchFamily="34" charset="0"/>
              <a:buChar char="•"/>
            </a:pPr>
            <a:r>
              <a:rPr lang="en-US" sz="2000" dirty="0">
                <a:solidFill>
                  <a:schemeClr val="dk1"/>
                </a:solidFill>
                <a:ea typeface="Roboto" panose="02000000000000000000" pitchFamily="2" charset="0"/>
              </a:rPr>
              <a:t>Flask</a:t>
            </a:r>
          </a:p>
        </p:txBody>
      </p:sp>
      <p:sp>
        <p:nvSpPr>
          <p:cNvPr id="11" name="TextBox 10">
            <a:extLst>
              <a:ext uri="{FF2B5EF4-FFF2-40B4-BE49-F238E27FC236}">
                <a16:creationId xmlns:a16="http://schemas.microsoft.com/office/drawing/2014/main" id="{D575E79D-2E59-09A7-1FE8-58BCDE3A74C8}"/>
              </a:ext>
            </a:extLst>
          </p:cNvPr>
          <p:cNvSpPr txBox="1"/>
          <p:nvPr/>
        </p:nvSpPr>
        <p:spPr>
          <a:xfrm>
            <a:off x="581192" y="3330662"/>
            <a:ext cx="6093912" cy="184627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2000" dirty="0"/>
              <a:t>HDD: 10GB or more</a:t>
            </a:r>
          </a:p>
          <a:p>
            <a:pPr marL="285750" indent="-285750">
              <a:lnSpc>
                <a:spcPct val="200000"/>
              </a:lnSpc>
              <a:buFont typeface="Arial" panose="020B0604020202020204" pitchFamily="34" charset="0"/>
              <a:buChar char="•"/>
            </a:pPr>
            <a:r>
              <a:rPr lang="en-US" sz="2000" dirty="0"/>
              <a:t>RAM: 4GB or more</a:t>
            </a:r>
          </a:p>
          <a:p>
            <a:pPr marL="285750" indent="-285750">
              <a:lnSpc>
                <a:spcPct val="200000"/>
              </a:lnSpc>
              <a:buFont typeface="Arial" panose="020B0604020202020204" pitchFamily="34" charset="0"/>
              <a:buChar char="•"/>
            </a:pPr>
            <a:r>
              <a:rPr lang="en-US" sz="2000" dirty="0"/>
              <a:t>Processor: Dual core or above</a:t>
            </a:r>
          </a:p>
        </p:txBody>
      </p:sp>
    </p:spTree>
    <p:extLst>
      <p:ext uri="{BB962C8B-B14F-4D97-AF65-F5344CB8AC3E}">
        <p14:creationId xmlns:p14="http://schemas.microsoft.com/office/powerpoint/2010/main" val="284130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75F3-D7ED-DC04-B333-D9A8F422A637}"/>
              </a:ext>
            </a:extLst>
          </p:cNvPr>
          <p:cNvSpPr>
            <a:spLocks noGrp="1"/>
          </p:cNvSpPr>
          <p:nvPr>
            <p:ph type="title"/>
          </p:nvPr>
        </p:nvSpPr>
        <p:spPr>
          <a:xfrm>
            <a:off x="581191" y="689820"/>
            <a:ext cx="11029616" cy="1013800"/>
          </a:xfrm>
        </p:spPr>
        <p:txBody>
          <a:bodyPr/>
          <a:lstStyle/>
          <a:p>
            <a:r>
              <a:rPr lang="en-IN" dirty="0"/>
              <a:t>Identification of Problem</a:t>
            </a:r>
          </a:p>
        </p:txBody>
      </p:sp>
      <p:sp>
        <p:nvSpPr>
          <p:cNvPr id="3" name="Content Placeholder 2">
            <a:extLst>
              <a:ext uri="{FF2B5EF4-FFF2-40B4-BE49-F238E27FC236}">
                <a16:creationId xmlns:a16="http://schemas.microsoft.com/office/drawing/2014/main" id="{A51D5D61-3E9B-E042-E34C-24AF191C04A1}"/>
              </a:ext>
            </a:extLst>
          </p:cNvPr>
          <p:cNvSpPr>
            <a:spLocks noGrp="1"/>
          </p:cNvSpPr>
          <p:nvPr>
            <p:ph idx="1"/>
          </p:nvPr>
        </p:nvSpPr>
        <p:spPr>
          <a:xfrm>
            <a:off x="581191" y="2321173"/>
            <a:ext cx="11029615" cy="3678303"/>
          </a:xfrm>
        </p:spPr>
        <p:txBody>
          <a:bodyPr>
            <a:normAutofit fontScale="92500"/>
          </a:bodyPr>
          <a:lstStyle/>
          <a:p>
            <a:pPr>
              <a:lnSpc>
                <a:spcPct val="250000"/>
              </a:lnSpc>
            </a:pPr>
            <a:r>
              <a:rPr lang="en-IN" sz="2200" dirty="0">
                <a:solidFill>
                  <a:schemeClr val="tx1"/>
                </a:solidFill>
              </a:rPr>
              <a:t>Motion blur problem</a:t>
            </a:r>
          </a:p>
          <a:p>
            <a:pPr>
              <a:lnSpc>
                <a:spcPct val="250000"/>
              </a:lnSpc>
            </a:pPr>
            <a:r>
              <a:rPr lang="en-IN" sz="2200" dirty="0">
                <a:solidFill>
                  <a:schemeClr val="tx1"/>
                </a:solidFill>
              </a:rPr>
              <a:t>Noise imposed by image capture instrument</a:t>
            </a:r>
          </a:p>
          <a:p>
            <a:pPr>
              <a:lnSpc>
                <a:spcPct val="250000"/>
              </a:lnSpc>
            </a:pPr>
            <a:r>
              <a:rPr lang="en-IN" sz="2200" dirty="0">
                <a:solidFill>
                  <a:schemeClr val="tx1"/>
                </a:solidFill>
              </a:rPr>
              <a:t>Less efficient feature extraction technique</a:t>
            </a:r>
          </a:p>
          <a:p>
            <a:pPr>
              <a:lnSpc>
                <a:spcPct val="250000"/>
              </a:lnSpc>
            </a:pPr>
            <a:r>
              <a:rPr lang="en-IN" sz="2200" dirty="0">
                <a:solidFill>
                  <a:schemeClr val="tx1"/>
                </a:solidFill>
              </a:rPr>
              <a:t>Colour based recognition</a:t>
            </a:r>
          </a:p>
          <a:p>
            <a:pPr marL="0" indent="0">
              <a:buNone/>
            </a:pPr>
            <a:endParaRPr lang="en-IN" dirty="0"/>
          </a:p>
        </p:txBody>
      </p:sp>
      <p:sp>
        <p:nvSpPr>
          <p:cNvPr id="4" name="TextBox 3">
            <a:extLst>
              <a:ext uri="{FF2B5EF4-FFF2-40B4-BE49-F238E27FC236}">
                <a16:creationId xmlns:a16="http://schemas.microsoft.com/office/drawing/2014/main" id="{C3FB85A1-41AD-C3E5-2100-5B69FCF859FF}"/>
              </a:ext>
            </a:extLst>
          </p:cNvPr>
          <p:cNvSpPr txBox="1"/>
          <p:nvPr/>
        </p:nvSpPr>
        <p:spPr>
          <a:xfrm>
            <a:off x="11308965" y="858524"/>
            <a:ext cx="301841" cy="523220"/>
          </a:xfrm>
          <a:prstGeom prst="rect">
            <a:avLst/>
          </a:prstGeom>
          <a:noFill/>
        </p:spPr>
        <p:txBody>
          <a:bodyPr wrap="square" rtlCol="0">
            <a:spAutoFit/>
          </a:bodyPr>
          <a:lstStyle/>
          <a:p>
            <a:r>
              <a:rPr lang="en-US" sz="2800" dirty="0">
                <a:solidFill>
                  <a:schemeClr val="bg1"/>
                </a:solidFill>
              </a:rPr>
              <a:t>6</a:t>
            </a:r>
            <a:endParaRPr lang="en-IN" sz="2800" dirty="0">
              <a:solidFill>
                <a:schemeClr val="bg1"/>
              </a:solidFill>
            </a:endParaRPr>
          </a:p>
        </p:txBody>
      </p:sp>
    </p:spTree>
    <p:extLst>
      <p:ext uri="{BB962C8B-B14F-4D97-AF65-F5344CB8AC3E}">
        <p14:creationId xmlns:p14="http://schemas.microsoft.com/office/powerpoint/2010/main" val="406716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A491-86FB-0D1B-0EFE-596C90620B9C}"/>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6685EEAC-6391-8DDD-58D2-39F1F0585FC1}"/>
              </a:ext>
            </a:extLst>
          </p:cNvPr>
          <p:cNvSpPr>
            <a:spLocks noGrp="1"/>
          </p:cNvSpPr>
          <p:nvPr>
            <p:ph idx="1"/>
          </p:nvPr>
        </p:nvSpPr>
        <p:spPr>
          <a:xfrm>
            <a:off x="581192" y="2627790"/>
            <a:ext cx="11029615" cy="4230209"/>
          </a:xfrm>
        </p:spPr>
        <p:txBody>
          <a:bodyPr>
            <a:normAutofit/>
          </a:bodyPr>
          <a:lstStyle/>
          <a:p>
            <a:pPr marL="0" indent="0">
              <a:buNone/>
            </a:pPr>
            <a:r>
              <a:rPr kumimoji="0" lang="en-GB" sz="2000" b="1" i="0" u="sng" strike="noStrike" kern="0" cap="none" spc="0" normalizeH="0" baseline="0" noProof="0" dirty="0">
                <a:ln>
                  <a:noFill/>
                </a:ln>
                <a:solidFill>
                  <a:srgbClr val="002060"/>
                </a:solidFill>
                <a:effectLst/>
                <a:uLnTx/>
                <a:uFillTx/>
                <a:latin typeface="Roboto"/>
                <a:ea typeface="Roboto"/>
                <a:sym typeface="Roboto"/>
              </a:rPr>
              <a:t>Paper 1 : Indian Fake Currency Detection Using Computer Vision(May 2020)</a:t>
            </a:r>
          </a:p>
          <a:p>
            <a:pPr marL="0" lvl="0" indent="0" algn="just" rtl="0">
              <a:lnSpc>
                <a:spcPct val="150000"/>
              </a:lnSpc>
              <a:spcBef>
                <a:spcPts val="0"/>
              </a:spcBef>
              <a:spcAft>
                <a:spcPts val="0"/>
              </a:spcAft>
              <a:buNone/>
            </a:pPr>
            <a:r>
              <a:rPr lang="en-US" sz="2000" u="sng" dirty="0">
                <a:solidFill>
                  <a:srgbClr val="002060"/>
                </a:solidFill>
              </a:rPr>
              <a:t>Description</a:t>
            </a:r>
            <a:r>
              <a:rPr lang="en-US" sz="2000" u="sng" dirty="0">
                <a:solidFill>
                  <a:schemeClr val="dk1"/>
                </a:solidFill>
              </a:rPr>
              <a:t>: </a:t>
            </a:r>
          </a:p>
          <a:p>
            <a:pPr marL="0" indent="0">
              <a:buNone/>
            </a:pPr>
            <a:r>
              <a:rPr lang="en-US" sz="2000" dirty="0">
                <a:solidFill>
                  <a:schemeClr val="tx1"/>
                </a:solidFill>
              </a:rPr>
              <a:t>	In the project we proposed a novel approach for the detection and classification of duplication in currency note using ORB (Oriented FAST and Rotated BRIEF) and Brute-Force matcher in OpenCV. </a:t>
            </a:r>
          </a:p>
          <a:p>
            <a:pPr marL="0" indent="0">
              <a:buNone/>
            </a:pPr>
            <a:r>
              <a:rPr kumimoji="0" lang="en-US" sz="2000" b="0" i="0" u="sng" strike="noStrike" kern="0" cap="none" spc="0" normalizeH="0" baseline="0" noProof="0" dirty="0">
                <a:ln>
                  <a:noFill/>
                </a:ln>
                <a:solidFill>
                  <a:srgbClr val="002060"/>
                </a:solidFill>
                <a:effectLst/>
                <a:uLnTx/>
                <a:uFillTx/>
                <a:cs typeface="Arial"/>
                <a:sym typeface="Arial"/>
              </a:rPr>
              <a:t>Advantages</a:t>
            </a:r>
            <a:r>
              <a:rPr kumimoji="0" lang="en-US" sz="2000" b="0" i="0" u="sng" strike="noStrike" kern="0" cap="none" spc="0" normalizeH="0" baseline="0" noProof="0" dirty="0">
                <a:ln>
                  <a:noFill/>
                </a:ln>
                <a:solidFill>
                  <a:srgbClr val="2A3990"/>
                </a:solidFill>
                <a:effectLst/>
                <a:uLnTx/>
                <a:uFillTx/>
                <a:cs typeface="Arial"/>
                <a:sym typeface="Arial"/>
              </a:rPr>
              <a:t>:</a:t>
            </a:r>
          </a:p>
          <a:p>
            <a:r>
              <a:rPr kumimoji="0" lang="en-US" sz="2000" b="0" i="0" strike="noStrike" kern="0" cap="none" spc="0" normalizeH="0" baseline="0" noProof="0" dirty="0">
                <a:ln>
                  <a:noFill/>
                </a:ln>
                <a:solidFill>
                  <a:schemeClr val="tx1"/>
                </a:solidFill>
                <a:effectLst/>
                <a:uLnTx/>
                <a:uFillTx/>
                <a:latin typeface="Gill Sans MT (Body)"/>
                <a:cs typeface="Arial"/>
                <a:sym typeface="Arial"/>
              </a:rPr>
              <a:t>Faster method to identify Notes and its authenticity in OpenCV.</a:t>
            </a:r>
          </a:p>
          <a:p>
            <a:pPr marL="0" indent="0">
              <a:buNone/>
            </a:pPr>
            <a:r>
              <a:rPr kumimoji="0" lang="en-US" sz="2000" b="0" i="0" u="sng" strike="noStrike" kern="0" cap="none" spc="0" normalizeH="0" baseline="0" noProof="0" dirty="0">
                <a:ln>
                  <a:noFill/>
                </a:ln>
                <a:solidFill>
                  <a:srgbClr val="002060"/>
                </a:solidFill>
                <a:effectLst/>
                <a:uLnTx/>
                <a:uFillTx/>
                <a:cs typeface="Arial"/>
                <a:sym typeface="Arial"/>
              </a:rPr>
              <a:t>Drawbacks</a:t>
            </a:r>
            <a:r>
              <a:rPr kumimoji="0" lang="en-US" sz="2000" b="0" i="0" strike="noStrike" kern="0" cap="none" spc="0" normalizeH="0" baseline="0" noProof="0" dirty="0">
                <a:ln>
                  <a:noFill/>
                </a:ln>
                <a:solidFill>
                  <a:schemeClr val="tx1"/>
                </a:solidFill>
                <a:effectLst/>
                <a:uLnTx/>
                <a:uFillTx/>
                <a:cs typeface="Arial"/>
                <a:sym typeface="Arial"/>
              </a:rPr>
              <a:t>:</a:t>
            </a:r>
          </a:p>
          <a:p>
            <a:r>
              <a:rPr kumimoji="0" lang="en-US" sz="2000" b="0" i="0" strike="noStrike" kern="0" cap="none" spc="0" normalizeH="0" baseline="0" noProof="0" dirty="0">
                <a:ln>
                  <a:noFill/>
                </a:ln>
                <a:solidFill>
                  <a:schemeClr val="tx1"/>
                </a:solidFill>
                <a:effectLst/>
                <a:uLnTx/>
                <a:uFillTx/>
                <a:latin typeface="Gill Sans MT (Body)"/>
                <a:cs typeface="Arial"/>
                <a:sym typeface="Arial"/>
              </a:rPr>
              <a:t>It is an desktop App based on OpenCV.</a:t>
            </a:r>
          </a:p>
          <a:p>
            <a:r>
              <a:rPr kumimoji="0" lang="en-US" sz="2000" b="0" i="0" strike="noStrike" kern="0" cap="none" spc="0" normalizeH="0" baseline="0" noProof="0" dirty="0">
                <a:ln>
                  <a:noFill/>
                </a:ln>
                <a:solidFill>
                  <a:schemeClr val="tx1"/>
                </a:solidFill>
                <a:effectLst/>
                <a:uLnTx/>
                <a:uFillTx/>
                <a:latin typeface="Gill Sans MT (Body)"/>
                <a:cs typeface="Arial"/>
                <a:sym typeface="Arial"/>
              </a:rPr>
              <a:t>Lesser accuracy</a:t>
            </a:r>
          </a:p>
          <a:p>
            <a:pPr marL="0" indent="0">
              <a:buNone/>
            </a:pPr>
            <a:endParaRPr kumimoji="0" lang="en-US" sz="1900" b="0" i="0" strike="noStrike" kern="0" cap="none" spc="0" normalizeH="0" baseline="0" noProof="0" dirty="0">
              <a:ln>
                <a:noFill/>
              </a:ln>
              <a:solidFill>
                <a:schemeClr val="tx1"/>
              </a:solidFill>
              <a:effectLst/>
              <a:uLnTx/>
              <a:uFillTx/>
              <a:latin typeface="Arial"/>
              <a:cs typeface="Arial"/>
              <a:sym typeface="Arial"/>
            </a:endParaRPr>
          </a:p>
          <a:p>
            <a:endParaRPr kumimoji="0" lang="en-US" sz="1900" b="0" i="0" u="sng" strike="noStrike" kern="0" cap="none" spc="0" normalizeH="0" baseline="0" noProof="0" dirty="0">
              <a:ln>
                <a:noFill/>
              </a:ln>
              <a:solidFill>
                <a:srgbClr val="2A3990"/>
              </a:solidFill>
              <a:effectLst/>
              <a:uLnTx/>
              <a:uFillTx/>
              <a:latin typeface="Arial"/>
              <a:cs typeface="Arial"/>
              <a:sym typeface="Arial"/>
            </a:endParaRPr>
          </a:p>
          <a:p>
            <a:pPr marL="139700" marR="0" lvl="0" indent="0" algn="l" defTabSz="914400" rtl="0" eaLnBrk="1" fontAlgn="auto" latinLnBrk="0" hangingPunct="1">
              <a:lnSpc>
                <a:spcPct val="100000"/>
              </a:lnSpc>
              <a:spcBef>
                <a:spcPts val="1200"/>
              </a:spcBef>
              <a:spcAft>
                <a:spcPts val="0"/>
              </a:spcAft>
              <a:buClr>
                <a:srgbClr val="2A3990"/>
              </a:buClr>
              <a:buSzPts val="1400"/>
              <a:buFont typeface="Arial"/>
              <a:buNone/>
              <a:tabLst/>
              <a:defRPr/>
            </a:pPr>
            <a:endParaRPr kumimoji="0" lang="en-US" sz="1900" b="0" i="0" u="sng" strike="noStrike" kern="0" cap="none" spc="0" normalizeH="0" baseline="0" noProof="0" dirty="0">
              <a:ln>
                <a:noFill/>
              </a:ln>
              <a:solidFill>
                <a:srgbClr val="2A3990"/>
              </a:solidFill>
              <a:effectLst/>
              <a:uLnTx/>
              <a:uFillTx/>
              <a:latin typeface="Arial"/>
              <a:cs typeface="Arial"/>
              <a:sym typeface="Arial"/>
            </a:endParaRPr>
          </a:p>
          <a:p>
            <a:pPr marL="0" indent="0">
              <a:buNone/>
            </a:pPr>
            <a:endParaRPr lang="en-IN" dirty="0"/>
          </a:p>
        </p:txBody>
      </p:sp>
      <p:sp>
        <p:nvSpPr>
          <p:cNvPr id="4" name="TextBox 3">
            <a:extLst>
              <a:ext uri="{FF2B5EF4-FFF2-40B4-BE49-F238E27FC236}">
                <a16:creationId xmlns:a16="http://schemas.microsoft.com/office/drawing/2014/main" id="{8D3EC372-402E-26FB-886F-C15B2C060F04}"/>
              </a:ext>
            </a:extLst>
          </p:cNvPr>
          <p:cNvSpPr txBox="1"/>
          <p:nvPr/>
        </p:nvSpPr>
        <p:spPr>
          <a:xfrm>
            <a:off x="11264577" y="1024390"/>
            <a:ext cx="346230" cy="523220"/>
          </a:xfrm>
          <a:prstGeom prst="rect">
            <a:avLst/>
          </a:prstGeom>
          <a:noFill/>
        </p:spPr>
        <p:txBody>
          <a:bodyPr wrap="square" rtlCol="0">
            <a:spAutoFit/>
          </a:bodyPr>
          <a:lstStyle/>
          <a:p>
            <a:r>
              <a:rPr lang="en-US" sz="2800" dirty="0">
                <a:solidFill>
                  <a:schemeClr val="bg1"/>
                </a:solidFill>
              </a:rPr>
              <a:t>7</a:t>
            </a:r>
            <a:endParaRPr lang="en-IN" sz="2800" dirty="0">
              <a:solidFill>
                <a:schemeClr val="bg1"/>
              </a:solidFill>
            </a:endParaRPr>
          </a:p>
        </p:txBody>
      </p:sp>
    </p:spTree>
    <p:extLst>
      <p:ext uri="{BB962C8B-B14F-4D97-AF65-F5344CB8AC3E}">
        <p14:creationId xmlns:p14="http://schemas.microsoft.com/office/powerpoint/2010/main" val="338069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C7BECF-E872-101B-D6C3-E8B9C8BF4E81}"/>
              </a:ext>
            </a:extLst>
          </p:cNvPr>
          <p:cNvSpPr txBox="1"/>
          <p:nvPr/>
        </p:nvSpPr>
        <p:spPr>
          <a:xfrm>
            <a:off x="470517" y="834501"/>
            <a:ext cx="11265763" cy="5755422"/>
          </a:xfrm>
          <a:prstGeom prst="rect">
            <a:avLst/>
          </a:prstGeom>
          <a:noFill/>
        </p:spPr>
        <p:txBody>
          <a:bodyPr wrap="square" rtlCol="0">
            <a:spAutoFit/>
          </a:bodyPr>
          <a:lstStyle/>
          <a:p>
            <a:r>
              <a:rPr kumimoji="0" lang="en-GB" sz="2000" b="1" i="0" u="sng" strike="noStrike" kern="0" cap="none" spc="0" normalizeH="0" baseline="0" noProof="0" dirty="0">
                <a:ln>
                  <a:noFill/>
                </a:ln>
                <a:solidFill>
                  <a:srgbClr val="002060"/>
                </a:solidFill>
                <a:effectLst/>
                <a:uLnTx/>
                <a:uFillTx/>
                <a:latin typeface="Roboto"/>
                <a:ea typeface="Roboto"/>
                <a:sym typeface="Roboto"/>
              </a:rPr>
              <a:t>Paper 2 : </a:t>
            </a:r>
            <a:r>
              <a:rPr kumimoji="0" lang="en-US" sz="2000" b="1" i="0" u="sng" strike="noStrike" kern="0" cap="none" spc="0" normalizeH="0" baseline="0" noProof="0" dirty="0">
                <a:ln>
                  <a:noFill/>
                </a:ln>
                <a:solidFill>
                  <a:srgbClr val="002060"/>
                </a:solidFill>
                <a:effectLst/>
                <a:uLnTx/>
                <a:uFillTx/>
                <a:latin typeface="Roboto"/>
                <a:ea typeface="Roboto"/>
                <a:sym typeface="Roboto"/>
              </a:rPr>
              <a:t>Fake Currency Detection Using Image Processing</a:t>
            </a:r>
            <a:r>
              <a:rPr kumimoji="0" lang="en-GB" sz="2000" b="1" i="0" u="sng" strike="noStrike" kern="0" cap="none" spc="0" normalizeH="0" baseline="0" noProof="0" dirty="0">
                <a:ln>
                  <a:noFill/>
                </a:ln>
                <a:solidFill>
                  <a:srgbClr val="002060"/>
                </a:solidFill>
                <a:effectLst/>
                <a:uLnTx/>
                <a:uFillTx/>
                <a:latin typeface="Roboto"/>
                <a:ea typeface="Roboto"/>
                <a:sym typeface="Roboto"/>
              </a:rPr>
              <a:t> (Apr 2019) </a:t>
            </a:r>
          </a:p>
          <a:p>
            <a:endParaRPr lang="en-GB" sz="2000" u="sng" kern="0" dirty="0">
              <a:solidFill>
                <a:srgbClr val="002060"/>
              </a:solidFill>
              <a:latin typeface="Roboto"/>
              <a:ea typeface="Roboto"/>
              <a:sym typeface="Roboto"/>
            </a:endParaRPr>
          </a:p>
          <a:p>
            <a:pPr marL="0" lvl="0" indent="0" algn="just" rtl="0">
              <a:lnSpc>
                <a:spcPct val="150000"/>
              </a:lnSpc>
              <a:spcBef>
                <a:spcPts val="0"/>
              </a:spcBef>
              <a:spcAft>
                <a:spcPts val="0"/>
              </a:spcAft>
              <a:buNone/>
            </a:pPr>
            <a:r>
              <a:rPr lang="en-US" sz="2000" u="sng" dirty="0">
                <a:solidFill>
                  <a:srgbClr val="002060"/>
                </a:solidFill>
              </a:rPr>
              <a:t>Description</a:t>
            </a:r>
            <a:r>
              <a:rPr lang="en-US" sz="2000" u="sng" dirty="0">
                <a:solidFill>
                  <a:schemeClr val="dk1"/>
                </a:solidFill>
              </a:rPr>
              <a:t>: </a:t>
            </a:r>
          </a:p>
          <a:p>
            <a:r>
              <a:rPr lang="en-US" sz="2000" dirty="0">
                <a:solidFill>
                  <a:srgbClr val="002060"/>
                </a:solidFill>
              </a:rPr>
              <a:t>	</a:t>
            </a:r>
            <a:r>
              <a:rPr lang="en-US" sz="2000" dirty="0"/>
              <a:t>This proposed system uses Image Processing to detect whether the currency is genuine or counterfeit. The system is designed completely using Python programming language. It consists of the steps such as grayscale conversion, edge detection, segmentation, etc. which are performed using suitable methods. </a:t>
            </a:r>
          </a:p>
          <a:p>
            <a:endParaRPr lang="en-IN" sz="2000" dirty="0">
              <a:solidFill>
                <a:srgbClr val="002060"/>
              </a:solidFill>
            </a:endParaRPr>
          </a:p>
          <a:p>
            <a:r>
              <a:rPr lang="en-IN" sz="2000" u="sng" dirty="0">
                <a:solidFill>
                  <a:srgbClr val="002060"/>
                </a:solidFill>
              </a:rPr>
              <a:t>Advantages</a:t>
            </a:r>
            <a:r>
              <a:rPr lang="en-IN" sz="2000" dirty="0">
                <a:solidFill>
                  <a:srgbClr val="002060"/>
                </a:solidFill>
              </a:rPr>
              <a:t>:</a:t>
            </a:r>
          </a:p>
          <a:p>
            <a:pPr marL="285750" indent="-285750">
              <a:buFont typeface="Arial" panose="020B0604020202020204" pitchFamily="34" charset="0"/>
              <a:buChar char="•"/>
            </a:pPr>
            <a:r>
              <a:rPr lang="en-US" sz="2000" dirty="0"/>
              <a:t>Number of feature extraction are high.</a:t>
            </a:r>
          </a:p>
          <a:p>
            <a:pPr marL="285750" indent="-285750">
              <a:buFont typeface="Arial" panose="020B0604020202020204" pitchFamily="34" charset="0"/>
              <a:buChar char="•"/>
            </a:pPr>
            <a:r>
              <a:rPr lang="en-US" sz="2000" dirty="0"/>
              <a:t>It also shows where the differences are in the currencies instead of simply displaying the result. </a:t>
            </a:r>
          </a:p>
          <a:p>
            <a:endParaRPr lang="en-US" sz="2000" dirty="0"/>
          </a:p>
          <a:p>
            <a:r>
              <a:rPr lang="en-US" sz="2000" u="sng" dirty="0">
                <a:solidFill>
                  <a:srgbClr val="002060"/>
                </a:solidFill>
              </a:rPr>
              <a:t>Drawbacks</a:t>
            </a:r>
            <a:r>
              <a:rPr lang="en-US" sz="2000" dirty="0"/>
              <a:t>:</a:t>
            </a:r>
          </a:p>
          <a:p>
            <a:pPr marL="285750" indent="-285750">
              <a:buFont typeface="Arial" panose="020B0604020202020204" pitchFamily="34" charset="0"/>
              <a:buChar char="•"/>
            </a:pPr>
            <a:r>
              <a:rPr lang="en-US" sz="2000" dirty="0"/>
              <a:t>Not suitable for real-time experience.</a:t>
            </a:r>
          </a:p>
          <a:p>
            <a:pPr marL="285750" indent="-285750">
              <a:buFont typeface="Arial" panose="020B0604020202020204" pitchFamily="34" charset="0"/>
              <a:buChar char="•"/>
            </a:pPr>
            <a:r>
              <a:rPr lang="en-US" sz="2000" dirty="0"/>
              <a:t>The model is performed only in MATLAB.</a:t>
            </a:r>
          </a:p>
          <a:p>
            <a:pPr marL="285750" indent="-285750">
              <a:buFont typeface="Arial" panose="020B0604020202020204" pitchFamily="34" charset="0"/>
              <a:buChar char="•"/>
            </a:pPr>
            <a:endParaRPr lang="en-US" sz="2000" dirty="0"/>
          </a:p>
          <a:p>
            <a:endParaRPr lang="en-US" sz="2000" dirty="0"/>
          </a:p>
          <a:p>
            <a:endParaRPr lang="en-US" sz="2000" dirty="0"/>
          </a:p>
          <a:p>
            <a:endParaRPr lang="en-IN" dirty="0">
              <a:solidFill>
                <a:srgbClr val="002060"/>
              </a:solidFill>
            </a:endParaRPr>
          </a:p>
        </p:txBody>
      </p:sp>
      <p:sp>
        <p:nvSpPr>
          <p:cNvPr id="4" name="TextBox 3">
            <a:extLst>
              <a:ext uri="{FF2B5EF4-FFF2-40B4-BE49-F238E27FC236}">
                <a16:creationId xmlns:a16="http://schemas.microsoft.com/office/drawing/2014/main" id="{48FBF31E-9B64-5737-A38B-1B88B2CE3823}"/>
              </a:ext>
            </a:extLst>
          </p:cNvPr>
          <p:cNvSpPr txBox="1"/>
          <p:nvPr/>
        </p:nvSpPr>
        <p:spPr>
          <a:xfrm>
            <a:off x="11350869" y="713201"/>
            <a:ext cx="385411" cy="400110"/>
          </a:xfrm>
          <a:prstGeom prst="rect">
            <a:avLst/>
          </a:prstGeom>
          <a:noFill/>
        </p:spPr>
        <p:txBody>
          <a:bodyPr wrap="square" rtlCol="0">
            <a:spAutoFit/>
          </a:bodyPr>
          <a:lstStyle/>
          <a:p>
            <a:r>
              <a:rPr lang="en-US" sz="2000" dirty="0"/>
              <a:t>8</a:t>
            </a:r>
            <a:endParaRPr lang="en-IN" sz="2000" dirty="0"/>
          </a:p>
        </p:txBody>
      </p:sp>
    </p:spTree>
    <p:extLst>
      <p:ext uri="{BB962C8B-B14F-4D97-AF65-F5344CB8AC3E}">
        <p14:creationId xmlns:p14="http://schemas.microsoft.com/office/powerpoint/2010/main" val="26518661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1070</TotalTime>
  <Words>1320</Words>
  <Application>Microsoft Office PowerPoint</Application>
  <PresentationFormat>Widescreen</PresentationFormat>
  <Paragraphs>182</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Gill Sans MT</vt:lpstr>
      <vt:lpstr>Gill Sans MT (Body)</vt:lpstr>
      <vt:lpstr>Roboto</vt:lpstr>
      <vt:lpstr>Wingdings</vt:lpstr>
      <vt:lpstr>Wingdings 2</vt:lpstr>
      <vt:lpstr>Dividend</vt:lpstr>
      <vt:lpstr>NIE INSTITUTE OF TECHNOLOGY</vt:lpstr>
      <vt:lpstr>contents</vt:lpstr>
      <vt:lpstr>Abstract</vt:lpstr>
      <vt:lpstr>Introduction</vt:lpstr>
      <vt:lpstr>Objectives</vt:lpstr>
      <vt:lpstr>System Requirements</vt:lpstr>
      <vt:lpstr>Identification of Problem</vt:lpstr>
      <vt:lpstr>Literature survey</vt:lpstr>
      <vt:lpstr>PowerPoint Presentation</vt:lpstr>
      <vt:lpstr>PowerPoint Presentation</vt:lpstr>
      <vt:lpstr>PowerPoint Presentation</vt:lpstr>
      <vt:lpstr>PowerPoint Presentation</vt:lpstr>
      <vt:lpstr>Use Case Diagram</vt:lpstr>
      <vt:lpstr>FLOWCHART</vt:lpstr>
      <vt:lpstr>CNN Architecture: Our Custom Model</vt:lpstr>
      <vt:lpstr>CNN Flowchart</vt:lpstr>
      <vt:lpstr>Proposed System</vt:lpstr>
      <vt:lpstr>Methodology</vt:lpstr>
      <vt:lpstr>Implementation</vt:lpstr>
      <vt:lpstr>Outcome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 INSTITUTE OF TECHNOLOGY</dc:title>
  <dc:creator>Nirmal jain</dc:creator>
  <cp:lastModifiedBy>Nirmal</cp:lastModifiedBy>
  <cp:revision>19</cp:revision>
  <dcterms:created xsi:type="dcterms:W3CDTF">2021-10-27T18:03:50Z</dcterms:created>
  <dcterms:modified xsi:type="dcterms:W3CDTF">2022-07-21T14:53:46Z</dcterms:modified>
</cp:coreProperties>
</file>