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3XBVuQWqXhM5jesdUleozF3oX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5AA9BF-8567-48FC-9F61-2771A3051E71}">
  <a:tblStyle styleId="{905AA9BF-8567-48FC-9F61-2771A3051E7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9" name="Google Shape;10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 name="Google Shape;115;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 name="Google Shape;139;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 name="Google Shape;145;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6" name="Google Shape;8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8"/>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18"/>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18"/>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18"/>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7"/>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19"/>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19"/>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18" name="Google Shape;1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2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1"/>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1"/>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4"/>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5"/>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25"/>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2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kudumbashre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174350" y="1893300"/>
            <a:ext cx="88377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US"/>
              <a:t>KUDUMBASHREE MANAGEMENT SYSTEM</a:t>
            </a:r>
            <a:endParaRPr/>
          </a:p>
        </p:txBody>
      </p:sp>
      <p:sp>
        <p:nvSpPr>
          <p:cNvPr id="60" name="Google Shape;60;p1"/>
          <p:cNvSpPr txBox="1"/>
          <p:nvPr>
            <p:ph idx="1" type="subTitle"/>
          </p:nvPr>
        </p:nvSpPr>
        <p:spPr>
          <a:xfrm>
            <a:off x="174350" y="3840650"/>
            <a:ext cx="8761500" cy="115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sz="1700"/>
              <a:t>MINI PROJECT</a:t>
            </a:r>
            <a:endParaRPr sz="1700"/>
          </a:p>
          <a:p>
            <a:pPr indent="0" lvl="0" marL="0" rtl="0" algn="ctr">
              <a:lnSpc>
                <a:spcPct val="100000"/>
              </a:lnSpc>
              <a:spcBef>
                <a:spcPts val="0"/>
              </a:spcBef>
              <a:spcAft>
                <a:spcPts val="0"/>
              </a:spcAft>
              <a:buSzPts val="2400"/>
              <a:buNone/>
            </a:pPr>
            <a:r>
              <a:rPr lang="en-US" sz="1700"/>
              <a:t>Department Of MCA, MES College Of Engineering,Kuttippuram</a:t>
            </a:r>
            <a:endParaRPr sz="1700"/>
          </a:p>
          <a:p>
            <a:pPr indent="0" lvl="0" marL="0" rtl="0" algn="ctr">
              <a:lnSpc>
                <a:spcPct val="100000"/>
              </a:lnSpc>
              <a:spcBef>
                <a:spcPts val="0"/>
              </a:spcBef>
              <a:spcAft>
                <a:spcPts val="0"/>
              </a:spcAft>
              <a:buSzPts val="2400"/>
              <a:buNone/>
            </a:pPr>
            <a:r>
              <a:rPr lang="en-US" sz="1700"/>
              <a:t>14th september 2022</a:t>
            </a:r>
            <a:endParaRPr sz="1700"/>
          </a:p>
        </p:txBody>
      </p:sp>
      <p:pic>
        <p:nvPicPr>
          <p:cNvPr id="61" name="Google Shape;61;p1"/>
          <p:cNvPicPr preferRelativeResize="0"/>
          <p:nvPr/>
        </p:nvPicPr>
        <p:blipFill rotWithShape="1">
          <a:blip r:embed="rId3">
            <a:alphaModFix/>
          </a:blip>
          <a:srcRect b="0" l="0" r="0" t="0"/>
          <a:stretch/>
        </p:blipFill>
        <p:spPr>
          <a:xfrm>
            <a:off x="3508925" y="370525"/>
            <a:ext cx="1896125" cy="1612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64250" y="72101"/>
            <a:ext cx="8520600" cy="60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USER STORIES</a:t>
            </a:r>
            <a:endParaRPr/>
          </a:p>
        </p:txBody>
      </p:sp>
      <p:graphicFrame>
        <p:nvGraphicFramePr>
          <p:cNvPr id="112" name="Google Shape;112;p10"/>
          <p:cNvGraphicFramePr/>
          <p:nvPr/>
        </p:nvGraphicFramePr>
        <p:xfrm>
          <a:off x="294296" y="864986"/>
          <a:ext cx="3000000" cy="3000000"/>
        </p:xfrm>
        <a:graphic>
          <a:graphicData uri="http://schemas.openxmlformats.org/drawingml/2006/table">
            <a:tbl>
              <a:tblPr bandRow="1" firstRow="1">
                <a:noFill/>
                <a:tableStyleId>{905AA9BF-8567-48FC-9F61-2771A3051E71}</a:tableStyleId>
              </a:tblPr>
              <a:tblGrid>
                <a:gridCol w="2219225"/>
                <a:gridCol w="2147100"/>
                <a:gridCol w="2147100"/>
                <a:gridCol w="2147100"/>
              </a:tblGrid>
              <a:tr h="3017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UserStory_ID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 a &lt;type of user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 want to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So that I can</a:t>
                      </a:r>
                      <a:endParaRPr sz="1400" u="none" cap="none" strike="noStrike"/>
                    </a:p>
                  </a:txBody>
                  <a:tcPr marT="45725" marB="45725" marR="91450" marL="91450"/>
                </a:tc>
              </a:tr>
              <a:tr h="5904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Admin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Login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Login successful with correct username and password.</a:t>
                      </a:r>
                      <a:endParaRPr b="1" sz="1200" u="none" cap="none" strike="noStrike"/>
                    </a:p>
                  </a:txBody>
                  <a:tcPr marT="45725" marB="45725" marR="91450" marL="91450"/>
                </a:tc>
              </a:tr>
              <a:tr h="5904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2</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Admin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Verify/Approve</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View all products registered by each </a:t>
                      </a:r>
                      <a:r>
                        <a:rPr b="1" lang="en-US" sz="1200" u="none" cap="none" strike="noStrike"/>
                        <a:t>kudumbashree</a:t>
                      </a:r>
                      <a:r>
                        <a:rPr b="1" i="0" lang="en-US" sz="1200" u="none" cap="none" strike="noStrike"/>
                        <a:t> units.</a:t>
                      </a:r>
                      <a:endParaRPr b="1" sz="1200" u="none" cap="none" strike="noStrike"/>
                    </a:p>
                  </a:txBody>
                  <a:tcPr marT="45725" marB="45725" marR="91450" marL="91450"/>
                </a:tc>
              </a:tr>
              <a:tr h="5904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3</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Admin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View/Rating &amp; Review</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View all purchased products and rating and review</a:t>
                      </a:r>
                      <a:endParaRPr b="1" sz="1200" u="none" cap="none" strike="noStrike"/>
                    </a:p>
                  </a:txBody>
                  <a:tcPr marT="45725" marB="45725" marR="91450" marL="91450"/>
                </a:tc>
              </a:tr>
              <a:tr h="4525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4</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Admin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Post Reply</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View complaints of customer and post reply.</a:t>
                      </a:r>
                      <a:endParaRPr b="1" sz="1200" u="none" cap="none" strike="noStrike"/>
                    </a:p>
                  </a:txBody>
                  <a:tcPr marT="45725" marB="45725" marR="91450" marL="91450"/>
                </a:tc>
              </a:tr>
              <a:tr h="5904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5</a:t>
                      </a:r>
                      <a:endParaRPr b="1" sz="1200" u="none" cap="none" strike="noStrike"/>
                    </a:p>
                  </a:txBody>
                  <a:tcPr marT="0" marB="0" marR="182875"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Seller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Login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Login successful with correct username and password.</a:t>
                      </a:r>
                      <a:endParaRPr b="1" sz="1200" u="none" cap="none" strike="noStrike"/>
                    </a:p>
                  </a:txBody>
                  <a:tcPr marT="45725" marB="45725" marR="91450" marL="91450"/>
                </a:tc>
              </a:tr>
              <a:tr h="2715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6</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Seller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Registration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Create profile.</a:t>
                      </a:r>
                      <a:endParaRPr b="1" sz="1200" u="none" cap="none" strike="noStrike"/>
                    </a:p>
                  </a:txBody>
                  <a:tcPr marT="45725" marB="45725" marR="91450" marL="91450"/>
                </a:tc>
              </a:tr>
              <a:tr h="4525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7</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Seller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Manage Products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t>Register new products from each unit.</a:t>
                      </a:r>
                      <a:endParaRPr b="1" sz="12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11"/>
          <p:cNvGraphicFramePr/>
          <p:nvPr/>
        </p:nvGraphicFramePr>
        <p:xfrm>
          <a:off x="422753" y="720246"/>
          <a:ext cx="3000000" cy="3000000"/>
        </p:xfrm>
        <a:graphic>
          <a:graphicData uri="http://schemas.openxmlformats.org/drawingml/2006/table">
            <a:tbl>
              <a:tblPr bandRow="1" firstRow="1">
                <a:noFill/>
                <a:tableStyleId>{905AA9BF-8567-48FC-9F61-2771A3051E71}</a:tableStyleId>
              </a:tblPr>
              <a:tblGrid>
                <a:gridCol w="2075300"/>
                <a:gridCol w="2075300"/>
                <a:gridCol w="2075300"/>
                <a:gridCol w="2075300"/>
              </a:tblGrid>
              <a:tr h="323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UserStory_ID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 a &lt;type of user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 want to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So that I can</a:t>
                      </a:r>
                      <a:endParaRPr sz="1400" u="none" cap="none" strike="noStrike"/>
                    </a:p>
                  </a:txBody>
                  <a:tcPr marT="45725" marB="45725" marR="91450" marL="91450"/>
                </a:tc>
              </a:tr>
              <a:tr h="4853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8</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Seller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View/Update</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Update the available stock of each product.</a:t>
                      </a:r>
                      <a:endParaRPr b="1" sz="1200" u="none" cap="none" strike="noStrike"/>
                    </a:p>
                  </a:txBody>
                  <a:tcPr marT="45725" marB="45725" marR="91450" marL="91450"/>
                </a:tc>
              </a:tr>
              <a:tr h="6794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9</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Seller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View/Rating</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View all purchased products rating and reviews.</a:t>
                      </a:r>
                      <a:endParaRPr b="1" sz="1200" u="none" cap="none" strike="noStrike"/>
                    </a:p>
                  </a:txBody>
                  <a:tcPr marT="45725" marB="45725" marR="91450" marL="91450"/>
                </a:tc>
              </a:tr>
              <a:tr h="6794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Login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Login successful with correct username and password.</a:t>
                      </a:r>
                      <a:endParaRPr b="1" sz="1200" u="none" cap="none" strike="noStrike"/>
                    </a:p>
                  </a:txBody>
                  <a:tcPr marT="45725" marB="45725" marR="91450" marL="91450"/>
                </a:tc>
              </a:tr>
              <a:tr h="2911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Registration</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Create profile.</a:t>
                      </a:r>
                      <a:endParaRPr b="1" sz="1200" u="none" cap="none" strike="noStrike"/>
                    </a:p>
                  </a:txBody>
                  <a:tcPr marT="45725" marB="45725" marR="91450" marL="91450"/>
                </a:tc>
              </a:tr>
              <a:tr h="4853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12</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Search</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Search for specific products.</a:t>
                      </a:r>
                      <a:endParaRPr b="1" sz="1200" u="none" cap="none" strike="noStrike"/>
                    </a:p>
                  </a:txBody>
                  <a:tcPr marT="45725" marB="45725" marR="91450" marL="91450"/>
                </a:tc>
              </a:tr>
              <a:tr h="4853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13</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View/Purchase</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View and purchase products.</a:t>
                      </a:r>
                      <a:endParaRPr b="1" sz="1200" u="none" cap="none" strike="noStrike"/>
                    </a:p>
                  </a:txBody>
                  <a:tcPr marT="45725" marB="45725" marR="91450" marL="91450"/>
                </a:tc>
              </a:tr>
              <a:tr h="4853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14</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Customer</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Post</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Post reviews and ratings of purchased products.</a:t>
                      </a:r>
                      <a:endParaRPr b="1" sz="12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259148" y="126123"/>
            <a:ext cx="8520600" cy="50449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PRODUCT BACKLOG</a:t>
            </a:r>
            <a:endParaRPr/>
          </a:p>
        </p:txBody>
      </p:sp>
      <p:graphicFrame>
        <p:nvGraphicFramePr>
          <p:cNvPr id="123" name="Google Shape;123;p12"/>
          <p:cNvGraphicFramePr/>
          <p:nvPr/>
        </p:nvGraphicFramePr>
        <p:xfrm>
          <a:off x="592088" y="914401"/>
          <a:ext cx="3000000" cy="3000000"/>
        </p:xfrm>
        <a:graphic>
          <a:graphicData uri="http://schemas.openxmlformats.org/drawingml/2006/table">
            <a:tbl>
              <a:tblPr bandRow="1" firstRow="1">
                <a:noFill/>
                <a:tableStyleId>{905AA9BF-8567-48FC-9F61-2771A3051E71}</a:tableStyleId>
              </a:tblPr>
              <a:tblGrid>
                <a:gridCol w="1309100"/>
                <a:gridCol w="1362875"/>
                <a:gridCol w="1537600"/>
                <a:gridCol w="1134350"/>
                <a:gridCol w="1335975"/>
                <a:gridCol w="1335975"/>
              </a:tblGrid>
              <a:tr h="5384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ID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PRIORITY</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SIZE</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(HRS)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SPRINT</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STATUS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NAME</a:t>
                      </a:r>
                      <a:endParaRPr sz="1400" u="none" cap="none" strike="noStrike"/>
                    </a:p>
                  </a:txBody>
                  <a:tcPr marT="45725" marB="45725" marR="91450" marL="91450" anchor="ctr"/>
                </a:tc>
              </a:tr>
              <a:tr h="5464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Medium</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7</a:t>
                      </a:r>
                      <a:endParaRPr b="1" sz="1200" u="none" cap="none" strike="noStrike"/>
                    </a:p>
                  </a:txBody>
                  <a:tcPr marT="45725" marB="45725" marR="91450" marL="91450"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Progress</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Registration Form Design</a:t>
                      </a:r>
                      <a:endParaRPr b="1" sz="1200" u="none" cap="none" strike="noStrike"/>
                    </a:p>
                  </a:txBody>
                  <a:tcPr marT="45725" marB="45725" marR="91450" marL="91450" anchor="ctr"/>
                </a:tc>
              </a:tr>
              <a:tr h="5464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2</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Medium</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5</a:t>
                      </a:r>
                      <a:endParaRPr b="1" sz="1200" u="none" cap="none" strike="noStrike"/>
                    </a:p>
                  </a:txBody>
                  <a:tcPr marT="45725" marB="45725" marR="91450" marL="91450" anchor="ct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Progress</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Login Form Design</a:t>
                      </a:r>
                      <a:endParaRPr b="1" sz="1200" u="none" cap="none" strike="noStrike"/>
                    </a:p>
                  </a:txBody>
                  <a:tcPr marT="45725" marB="45725" marR="91450" marL="91450" anchor="ctr"/>
                </a:tc>
              </a:tr>
              <a:tr h="546475">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3</a:t>
                      </a:r>
                      <a:endParaRPr b="1" sz="1200" u="none" cap="none" strike="noStrike"/>
                    </a:p>
                  </a:txBody>
                  <a:tcPr marT="45725" marB="45725" marR="91450" marL="91450"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High</a:t>
                      </a:r>
                      <a:endParaRPr b="1" sz="1200" u="none" cap="none" strike="noStrike"/>
                    </a:p>
                  </a:txBody>
                  <a:tcPr marT="45725" marB="45725" marR="91450" marL="91450"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8</a:t>
                      </a:r>
                      <a:endParaRPr b="1" sz="1200" u="none" cap="none" strike="noStrike"/>
                    </a:p>
                  </a:txBody>
                  <a:tcPr marT="45725" marB="45725" marR="91450" marL="91450" anchor="ctr"/>
                </a:tc>
                <a:tc rowSpan="3">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2</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Progress</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Table Design</a:t>
                      </a:r>
                      <a:endParaRPr b="1" sz="1200" u="none" cap="none" strike="noStrike"/>
                    </a:p>
                  </a:txBody>
                  <a:tcPr marT="45725" marB="45725" marR="91450" marL="91450" anchor="ctr"/>
                </a:tc>
              </a:tr>
              <a:tr h="73900">
                <a:tc vMerge="1"/>
                <a:tc vMerge="1"/>
                <a:tc vMerge="1"/>
                <a:tc vMerge="1"/>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Planned</a:t>
                      </a:r>
                      <a:endParaRPr b="1" sz="1200" u="none" cap="none" strike="noStrike"/>
                    </a:p>
                  </a:txBody>
                  <a:tcPr marT="45725" marB="45725" marR="91450" marL="91450"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Coding</a:t>
                      </a:r>
                      <a:endParaRPr b="1" sz="1200" u="none" cap="none" strike="noStrike"/>
                    </a:p>
                  </a:txBody>
                  <a:tcPr marT="45725" marB="45725" marR="91450" marL="91450" anchor="ctr"/>
                </a:tc>
              </a:tr>
              <a:tr h="4599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4</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High</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10</a:t>
                      </a:r>
                      <a:endParaRPr b="1" sz="1200" u="none" cap="none" strike="noStrike"/>
                    </a:p>
                  </a:txBody>
                  <a:tcPr marT="45725" marB="45725" marR="91450" marL="91450" anchor="ctr"/>
                </a:tc>
                <a:tc vMerge="1"/>
                <a:tc vMerge="1"/>
                <a:tc vMerge="1"/>
              </a:tr>
              <a:tr h="546475">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5</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Medium</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10</a:t>
                      </a:r>
                      <a:endParaRPr b="1" sz="1200" u="none" cap="none" strike="noStrike"/>
                    </a:p>
                  </a:txBody>
                  <a:tcPr marT="45725" marB="45725" marR="91450" marL="91450" anchor="ctr"/>
                </a:tc>
                <a:tc row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3</a:t>
                      </a:r>
                      <a:endParaRPr b="1" sz="1200" u="none" cap="none" strike="noStrike"/>
                    </a:p>
                  </a:txBody>
                  <a:tcPr marT="45725" marB="45725" marR="91450" marL="91450" anchor="ctr">
                    <a:solidFill>
                      <a:srgbClr val="D8D8D8"/>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Planned</a:t>
                      </a:r>
                      <a:endParaRPr b="1"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Testing Data</a:t>
                      </a:r>
                      <a:endParaRPr b="1" sz="1200" u="none" cap="none" strike="noStrike"/>
                    </a:p>
                  </a:txBody>
                  <a:tcPr marT="45725" marB="45725" marR="91450" marL="91450" anchor="ctr"/>
                </a:tc>
              </a:tr>
              <a:tr h="462400">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6</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High</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10</a:t>
                      </a:r>
                      <a:endParaRPr b="1" sz="1200" u="none" cap="none" strike="noStrike"/>
                    </a:p>
                  </a:txBody>
                  <a:tcPr marT="45725" marB="45725" marR="91450" marL="91450" anchor="ctr"/>
                </a:tc>
                <a:tc vMerge="1"/>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Planned</a:t>
                      </a:r>
                      <a:endParaRPr b="1"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b="1" sz="1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t>Output Generation</a:t>
                      </a:r>
                      <a:endParaRPr b="1" sz="1200" u="none" cap="none" strike="noStrike"/>
                    </a:p>
                  </a:txBody>
                  <a:tcPr marT="45725" marB="45725" marR="91450" marL="9145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311700" y="-31006"/>
            <a:ext cx="8520600" cy="56755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PROJECT PLAN</a:t>
            </a:r>
            <a:endParaRPr/>
          </a:p>
        </p:txBody>
      </p:sp>
      <p:graphicFrame>
        <p:nvGraphicFramePr>
          <p:cNvPr id="129" name="Google Shape;129;p13"/>
          <p:cNvGraphicFramePr/>
          <p:nvPr/>
        </p:nvGraphicFramePr>
        <p:xfrm>
          <a:off x="624840" y="723900"/>
          <a:ext cx="3000000" cy="3000000"/>
        </p:xfrm>
        <a:graphic>
          <a:graphicData uri="http://schemas.openxmlformats.org/drawingml/2006/table">
            <a:tbl>
              <a:tblPr bandRow="1" firstRow="1">
                <a:noFill/>
                <a:tableStyleId>{905AA9BF-8567-48FC-9F61-2771A3051E71}</a:tableStyleId>
              </a:tblPr>
              <a:tblGrid>
                <a:gridCol w="1302725"/>
                <a:gridCol w="1302725"/>
                <a:gridCol w="1302725"/>
                <a:gridCol w="1302725"/>
                <a:gridCol w="1302725"/>
                <a:gridCol w="1302725"/>
              </a:tblGrid>
              <a:tr h="5473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USERSTORY_ID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SPRINT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START 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END 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STATUS</a:t>
                      </a:r>
                      <a:endParaRPr sz="1400" u="none" cap="none" strike="noStrike"/>
                    </a:p>
                  </a:txBody>
                  <a:tcPr marT="45725" marB="45725" marR="91450" marL="91450"/>
                </a:tc>
              </a:tr>
              <a:tr h="5473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a:t>
                      </a:r>
                      <a:endParaRPr b="1" sz="1300" u="none" cap="none" strike="noStrike"/>
                    </a:p>
                  </a:txBody>
                  <a:tcPr marT="45725" marB="45725" marR="91450" marL="91450"/>
                </a:tc>
                <a:tc rowSpan="2">
                  <a:txBody>
                    <a:bodyPr/>
                    <a:lstStyle/>
                    <a:p>
                      <a:pPr indent="0" lvl="0" marL="0" marR="0" rtl="0" algn="ctr">
                        <a:lnSpc>
                          <a:spcPct val="100000"/>
                        </a:lnSpc>
                        <a:spcBef>
                          <a:spcPts val="0"/>
                        </a:spcBef>
                        <a:spcAft>
                          <a:spcPts val="0"/>
                        </a:spcAft>
                        <a:buClr>
                          <a:srgbClr val="000000"/>
                        </a:buClr>
                        <a:buSzPts val="1400"/>
                        <a:buFont typeface="Arial"/>
                        <a:buNone/>
                      </a:pPr>
                      <a:r>
                        <a:rPr b="1" lang="en-US" sz="1300" u="none" cap="none" strike="noStrike"/>
                        <a:t>Sprint 1</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16/08/2022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25/08/2022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10</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 Progress</a:t>
                      </a:r>
                      <a:endParaRPr b="1" sz="1300" u="none" cap="none" strike="noStrike"/>
                    </a:p>
                  </a:txBody>
                  <a:tcPr marT="45725" marB="45725" marR="91450" marL="91450"/>
                </a:tc>
              </a:tr>
              <a:tr h="5473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2</a:t>
                      </a:r>
                      <a:endParaRPr b="1" sz="1300" u="none" cap="none" strike="noStrike"/>
                    </a:p>
                  </a:txBody>
                  <a:tcPr marT="45725" marB="45725" marR="91450" marL="91450"/>
                </a:tc>
                <a:tc vMerge="1"/>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26/08/2022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04/09/2022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10</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Progress</a:t>
                      </a:r>
                      <a:endParaRPr b="1" sz="1300" u="none" cap="none" strike="noStrike"/>
                    </a:p>
                  </a:txBody>
                  <a:tcPr marT="45725" marB="45725" marR="91450" marL="91450"/>
                </a:tc>
              </a:tr>
              <a:tr h="5473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3</a:t>
                      </a:r>
                      <a:endParaRPr b="1" sz="1300" u="none" cap="none" strike="noStrike"/>
                    </a:p>
                  </a:txBody>
                  <a:tcPr marT="45725" marB="45725" marR="91450" marL="91450"/>
                </a:tc>
                <a:tc rowSpan="2">
                  <a:txBody>
                    <a:bodyPr/>
                    <a:lstStyle/>
                    <a:p>
                      <a:pPr indent="0" lvl="0" marL="0" marR="0" rtl="0" algn="ctr">
                        <a:lnSpc>
                          <a:spcPct val="100000"/>
                        </a:lnSpc>
                        <a:spcBef>
                          <a:spcPts val="0"/>
                        </a:spcBef>
                        <a:spcAft>
                          <a:spcPts val="0"/>
                        </a:spcAft>
                        <a:buClr>
                          <a:srgbClr val="000000"/>
                        </a:buClr>
                        <a:buSzPts val="1400"/>
                        <a:buFont typeface="Arial"/>
                        <a:buNone/>
                      </a:pPr>
                      <a:r>
                        <a:rPr b="1" lang="en-US" sz="1300" u="none" cap="none" strike="noStrike"/>
                        <a:t>Sprint 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05/09/2022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14/09/2022</a:t>
                      </a:r>
                      <a:endParaRPr b="1" sz="1300" u="none" cap="none" strike="noStrike"/>
                    </a:p>
                    <a:p>
                      <a:pPr indent="0" lvl="0" marL="0" marR="0" rtl="0" algn="l">
                        <a:lnSpc>
                          <a:spcPct val="100000"/>
                        </a:lnSpc>
                        <a:spcBef>
                          <a:spcPts val="0"/>
                        </a:spcBef>
                        <a:spcAft>
                          <a:spcPts val="0"/>
                        </a:spcAft>
                        <a:buClr>
                          <a:srgbClr val="000000"/>
                        </a:buClr>
                        <a:buSzPts val="1300"/>
                        <a:buFont typeface="Arial"/>
                        <a:buNone/>
                      </a:pPr>
                      <a:r>
                        <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10</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 Progress</a:t>
                      </a:r>
                      <a:endParaRPr b="1" sz="1300" u="none" cap="none" strike="noStrike"/>
                    </a:p>
                  </a:txBody>
                  <a:tcPr marT="45725" marB="45725" marR="91450" marL="91450"/>
                </a:tc>
              </a:tr>
              <a:tr h="5473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4</a:t>
                      </a:r>
                      <a:endParaRPr b="1" sz="1300" u="none" cap="none" strike="noStrike"/>
                    </a:p>
                  </a:txBody>
                  <a:tcPr marT="45725" marB="45725" marR="91450" marL="91450"/>
                </a:tc>
                <a:tc vMerge="1"/>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15/09/2022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14/10/2022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30</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Planned</a:t>
                      </a:r>
                      <a:endParaRPr b="1" sz="1300" u="none" cap="none" strike="noStrike"/>
                    </a:p>
                  </a:txBody>
                  <a:tcPr marT="45725" marB="45725" marR="91450" marL="91450"/>
                </a:tc>
              </a:tr>
              <a:tr h="5473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5</a:t>
                      </a:r>
                      <a:endParaRPr b="1" sz="1300" u="none" cap="none" strike="noStrike"/>
                    </a:p>
                  </a:txBody>
                  <a:tcPr marT="45725" marB="45725" marR="91450" marL="91450"/>
                </a:tc>
                <a:tc rowSpan="2">
                  <a:txBody>
                    <a:bodyPr/>
                    <a:lstStyle/>
                    <a:p>
                      <a:pPr indent="0" lvl="0" marL="0" marR="0" rtl="0" algn="ctr">
                        <a:lnSpc>
                          <a:spcPct val="100000"/>
                        </a:lnSpc>
                        <a:spcBef>
                          <a:spcPts val="0"/>
                        </a:spcBef>
                        <a:spcAft>
                          <a:spcPts val="0"/>
                        </a:spcAft>
                        <a:buClr>
                          <a:srgbClr val="000000"/>
                        </a:buClr>
                        <a:buSzPts val="1400"/>
                        <a:buFont typeface="Arial"/>
                        <a:buNone/>
                      </a:pPr>
                      <a:r>
                        <a:rPr b="1" lang="en-US" sz="1300" u="none" cap="none" strike="noStrike"/>
                        <a:t>Sprint 3</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15/10/2022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31/10/2022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17</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Planned</a:t>
                      </a:r>
                      <a:endParaRPr b="1" sz="1300" u="none" cap="none" strike="noStrike"/>
                    </a:p>
                  </a:txBody>
                  <a:tcPr marT="45725" marB="45725" marR="91450" marL="91450"/>
                </a:tc>
              </a:tr>
              <a:tr h="54735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6</a:t>
                      </a:r>
                      <a:endParaRPr b="1" sz="1300" u="none" cap="none" strike="noStrike"/>
                    </a:p>
                  </a:txBody>
                  <a:tcPr marT="45725" marB="45725" marR="91450" marL="91450"/>
                </a:tc>
                <a:tc vMerge="1"/>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01/11/2022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18/11/2022</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18</a:t>
                      </a:r>
                      <a:endParaRPr b="1"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t>Planned</a:t>
                      </a:r>
                      <a:endParaRPr b="1" sz="13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8785"/>
            <a:ext cx="8520600" cy="55224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SPRINT PLAN</a:t>
            </a:r>
            <a:endParaRPr/>
          </a:p>
        </p:txBody>
      </p:sp>
      <p:graphicFrame>
        <p:nvGraphicFramePr>
          <p:cNvPr id="135" name="Google Shape;135;p14"/>
          <p:cNvGraphicFramePr/>
          <p:nvPr/>
        </p:nvGraphicFramePr>
        <p:xfrm>
          <a:off x="154956" y="707978"/>
          <a:ext cx="3000000" cy="3000000"/>
        </p:xfrm>
        <a:graphic>
          <a:graphicData uri="http://schemas.openxmlformats.org/drawingml/2006/table">
            <a:tbl>
              <a:tblPr bandRow="1" firstRow="1">
                <a:noFill/>
                <a:tableStyleId>{905AA9BF-8567-48FC-9F61-2771A3051E71}</a:tableStyleId>
              </a:tblPr>
              <a:tblGrid>
                <a:gridCol w="728150"/>
                <a:gridCol w="695450"/>
                <a:gridCol w="695450"/>
                <a:gridCol w="695450"/>
                <a:gridCol w="695450"/>
                <a:gridCol w="695450"/>
                <a:gridCol w="695450"/>
                <a:gridCol w="695450"/>
                <a:gridCol w="695450"/>
                <a:gridCol w="695450"/>
              </a:tblGrid>
              <a:tr h="932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BACKLOG 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COMPLETION 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ORIGINAL ESTIMATE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1</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16/08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2</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17/08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3</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18/08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4</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19/08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5</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20/08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6</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21/08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7</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22/08</a:t>
                      </a:r>
                      <a:endParaRPr sz="1400" u="none" cap="none" strike="noStrike"/>
                    </a:p>
                  </a:txBody>
                  <a:tcPr marT="45725" marB="45725" marR="91450" marL="91450"/>
                </a:tc>
              </a:tr>
              <a:tr h="723250">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USER STORY #1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r>
              <a:tr h="64987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FORM DESIGN</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16/08</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r>
              <a:tr h="64987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TABLE DESIGN</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18/08</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r>
              <a:tr h="64987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CODING</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24/08</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4</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r>
              <a:tr h="72502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TESTING&amp;VALIDATION</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25/08</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r>
            </a:tbl>
          </a:graphicData>
        </a:graphic>
      </p:graphicFrame>
      <p:graphicFrame>
        <p:nvGraphicFramePr>
          <p:cNvPr id="136" name="Google Shape;136;p14"/>
          <p:cNvGraphicFramePr/>
          <p:nvPr/>
        </p:nvGraphicFramePr>
        <p:xfrm>
          <a:off x="7139485" y="690917"/>
          <a:ext cx="3000000" cy="3000000"/>
        </p:xfrm>
        <a:graphic>
          <a:graphicData uri="http://schemas.openxmlformats.org/drawingml/2006/table">
            <a:tbl>
              <a:tblPr bandRow="1" firstRow="1">
                <a:noFill/>
                <a:tableStyleId>{905AA9BF-8567-48FC-9F61-2771A3051E71}</a:tableStyleId>
              </a:tblPr>
              <a:tblGrid>
                <a:gridCol w="726200"/>
                <a:gridCol w="570450"/>
                <a:gridCol w="564975"/>
              </a:tblGrid>
              <a:tr h="9596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23/08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9</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24/08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DAY 10</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25/08</a:t>
                      </a:r>
                      <a:endParaRPr sz="1400" u="none" cap="none" strike="noStrike"/>
                    </a:p>
                  </a:txBody>
                  <a:tcPr marT="45725" marB="45725" marR="91450" marL="91450"/>
                </a:tc>
              </a:tr>
              <a:tr h="7037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r>
              <a:tr h="6504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r>
              <a:tr h="6610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r>
              <a:tr h="6930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r>
              <a:tr h="6717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1</a:t>
                      </a:r>
                      <a:endParaRPr b="1" sz="1200" u="none" cap="none" strike="noStrike"/>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15"/>
          <p:cNvGraphicFramePr/>
          <p:nvPr/>
        </p:nvGraphicFramePr>
        <p:xfrm>
          <a:off x="230305" y="639738"/>
          <a:ext cx="3000000" cy="3000000"/>
        </p:xfrm>
        <a:graphic>
          <a:graphicData uri="http://schemas.openxmlformats.org/drawingml/2006/table">
            <a:tbl>
              <a:tblPr bandRow="1" firstRow="1">
                <a:noFill/>
                <a:tableStyleId>{905AA9BF-8567-48FC-9F61-2771A3051E71}</a:tableStyleId>
              </a:tblPr>
              <a:tblGrid>
                <a:gridCol w="646400"/>
                <a:gridCol w="646400"/>
                <a:gridCol w="646400"/>
                <a:gridCol w="646400"/>
                <a:gridCol w="646400"/>
                <a:gridCol w="646400"/>
                <a:gridCol w="646400"/>
                <a:gridCol w="646400"/>
                <a:gridCol w="646400"/>
                <a:gridCol w="646400"/>
              </a:tblGrid>
              <a:tr h="1162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BACKLOG ITEM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COMPLETION DATE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ORIGINAL ESTIMATE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1 26/08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2 27/08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3 28/08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4 29/08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5 30/08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6 31/08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7 01/08 </a:t>
                      </a:r>
                      <a:endParaRPr sz="1400" u="none" cap="none" strike="noStrike"/>
                    </a:p>
                  </a:txBody>
                  <a:tcPr marT="45725" marB="45725" marR="91450" marL="91450"/>
                </a:tc>
              </a:tr>
              <a:tr h="57577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USER STORY #2</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r>
              <a:tr h="575500">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FORM DESIGN</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27/08</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r>
              <a:tr h="575500">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TABLE DESIGN</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29/08</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r>
              <a:tr h="575500">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CODING</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03/09</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r>
              <a:tr h="575500">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TESTING &amp; VALIDATION</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04/09</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r>
              <a:tr h="298025">
                <a:tc>
                  <a:txBody>
                    <a:bodyPr/>
                    <a:lstStyle/>
                    <a:p>
                      <a:pPr indent="0" lvl="0" marL="0" marR="0" rtl="0" algn="l">
                        <a:lnSpc>
                          <a:spcPct val="100000"/>
                        </a:lnSpc>
                        <a:spcBef>
                          <a:spcPts val="0"/>
                        </a:spcBef>
                        <a:spcAft>
                          <a:spcPts val="0"/>
                        </a:spcAft>
                        <a:buClr>
                          <a:srgbClr val="000000"/>
                        </a:buClr>
                        <a:buSzPts val="900"/>
                        <a:buFont typeface="Arial"/>
                        <a:buNone/>
                      </a:pPr>
                      <a:r>
                        <a:rPr b="1" lang="en-US" sz="900" u="none" cap="none" strike="noStrike"/>
                        <a:t>TOTAL</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20</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12</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r>
            </a:tbl>
          </a:graphicData>
        </a:graphic>
      </p:graphicFrame>
      <p:graphicFrame>
        <p:nvGraphicFramePr>
          <p:cNvPr id="142" name="Google Shape;142;p15"/>
          <p:cNvGraphicFramePr/>
          <p:nvPr/>
        </p:nvGraphicFramePr>
        <p:xfrm>
          <a:off x="6704462" y="639738"/>
          <a:ext cx="3000000" cy="3000000"/>
        </p:xfrm>
        <a:graphic>
          <a:graphicData uri="http://schemas.openxmlformats.org/drawingml/2006/table">
            <a:tbl>
              <a:tblPr bandRow="1" firstRow="1">
                <a:noFill/>
                <a:tableStyleId>{905AA9BF-8567-48FC-9F61-2771A3051E71}</a:tableStyleId>
              </a:tblPr>
              <a:tblGrid>
                <a:gridCol w="704525"/>
                <a:gridCol w="704525"/>
                <a:gridCol w="704525"/>
              </a:tblGrid>
              <a:tr h="1172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8 02/08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9 03/09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DAY 10 04/09</a:t>
                      </a:r>
                      <a:endParaRPr sz="1400" u="none" cap="none" strike="noStrike"/>
                    </a:p>
                  </a:txBody>
                  <a:tcPr marT="45725" marB="45725" marR="91450" marL="91450"/>
                </a:tc>
              </a:tr>
              <a:tr h="5437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HRS</a:t>
                      </a:r>
                      <a:endParaRPr b="1" sz="1200" u="none" cap="none" strike="noStrike"/>
                    </a:p>
                  </a:txBody>
                  <a:tcPr marT="45725" marB="45725" marR="91450" marL="91450"/>
                </a:tc>
              </a:tr>
              <a:tr h="5971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r>
              <a:tr h="5651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r>
              <a:tr h="5971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r>
              <a:tr h="6290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0</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r>
              <a:tr h="3092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2</a:t>
                      </a:r>
                      <a:endParaRPr b="1" sz="1400" u="none" cap="none" strike="noStrike"/>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Butterfly with solid fill" id="147" name="Google Shape;147;p16"/>
          <p:cNvPicPr preferRelativeResize="0"/>
          <p:nvPr/>
        </p:nvPicPr>
        <p:blipFill rotWithShape="1">
          <a:blip r:embed="rId3">
            <a:alphaModFix/>
          </a:blip>
          <a:srcRect b="0" l="0" r="0" t="0"/>
          <a:stretch/>
        </p:blipFill>
        <p:spPr>
          <a:xfrm>
            <a:off x="4024220" y="2716355"/>
            <a:ext cx="1392071" cy="1025288"/>
          </a:xfrm>
          <a:prstGeom prst="rect">
            <a:avLst/>
          </a:prstGeom>
          <a:noFill/>
          <a:ln>
            <a:noFill/>
          </a:ln>
        </p:spPr>
      </p:pic>
      <p:sp>
        <p:nvSpPr>
          <p:cNvPr id="148" name="Google Shape;148;p16"/>
          <p:cNvSpPr txBox="1"/>
          <p:nvPr/>
        </p:nvSpPr>
        <p:spPr>
          <a:xfrm>
            <a:off x="2103175" y="1765350"/>
            <a:ext cx="5110800" cy="112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100"/>
              <a:buFont typeface="Arial"/>
              <a:buNone/>
            </a:pPr>
            <a:r>
              <a:rPr b="1" i="0" lang="en-US" sz="6100" u="none" cap="none" strike="noStrike">
                <a:solidFill>
                  <a:srgbClr val="000000"/>
                </a:solidFill>
                <a:latin typeface="Old Standard TT"/>
                <a:ea typeface="Old Standard TT"/>
                <a:cs typeface="Old Standard TT"/>
                <a:sym typeface="Old Standard TT"/>
              </a:rPr>
              <a:t>THANKYOU</a:t>
            </a:r>
            <a:endParaRPr b="1" i="0" sz="6100" u="none" cap="none" strike="noStrike">
              <a:solidFill>
                <a:srgbClr val="000000"/>
              </a:solidFill>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512700" y="533875"/>
            <a:ext cx="8118600" cy="4021200"/>
          </a:xfrm>
          <a:prstGeom prst="rect">
            <a:avLst/>
          </a:prstGeom>
          <a:noFill/>
          <a:ln>
            <a:noFill/>
          </a:ln>
        </p:spPr>
        <p:txBody>
          <a:bodyPr anchorCtr="0" anchor="b" bIns="91425" lIns="91425" spcFirstLastPara="1" rIns="91425" wrap="square" tIns="91425">
            <a:noAutofit/>
          </a:bodyPr>
          <a:lstStyle/>
          <a:p>
            <a:pPr indent="0" lvl="0" marL="0" rtl="0" algn="ctr">
              <a:lnSpc>
                <a:spcPct val="150000"/>
              </a:lnSpc>
              <a:spcBef>
                <a:spcPts val="0"/>
              </a:spcBef>
              <a:spcAft>
                <a:spcPts val="0"/>
              </a:spcAft>
              <a:buSzPts val="6000"/>
              <a:buNone/>
            </a:pPr>
            <a:r>
              <a:rPr b="1" lang="en-US" sz="1800" u="sng"/>
              <a:t>PREPARED BY</a:t>
            </a:r>
            <a:endParaRPr b="1" sz="1800" u="sng"/>
          </a:p>
          <a:p>
            <a:pPr indent="0" lvl="0" marL="0" rtl="0" algn="ctr">
              <a:lnSpc>
                <a:spcPct val="150000"/>
              </a:lnSpc>
              <a:spcBef>
                <a:spcPts val="0"/>
              </a:spcBef>
              <a:spcAft>
                <a:spcPts val="0"/>
              </a:spcAft>
              <a:buSzPts val="6000"/>
              <a:buNone/>
            </a:pPr>
            <a:r>
              <a:rPr lang="en-US" sz="1800"/>
              <a:t>NAVANEETHA MANIKANDAN (MES21MCA-2033)</a:t>
            </a:r>
            <a:endParaRPr sz="1800"/>
          </a:p>
          <a:p>
            <a:pPr indent="0" lvl="0" marL="0" rtl="0" algn="ctr">
              <a:lnSpc>
                <a:spcPct val="150000"/>
              </a:lnSpc>
              <a:spcBef>
                <a:spcPts val="0"/>
              </a:spcBef>
              <a:spcAft>
                <a:spcPts val="0"/>
              </a:spcAft>
              <a:buSzPts val="6000"/>
              <a:buNone/>
            </a:pPr>
            <a:r>
              <a:rPr b="1" lang="en-US" sz="1800" u="sng"/>
              <a:t>GUIDED BY</a:t>
            </a:r>
            <a:endParaRPr b="1" sz="1800" u="sng"/>
          </a:p>
          <a:p>
            <a:pPr indent="0" lvl="0" marL="0" rtl="0" algn="ctr">
              <a:lnSpc>
                <a:spcPct val="150000"/>
              </a:lnSpc>
              <a:spcBef>
                <a:spcPts val="0"/>
              </a:spcBef>
              <a:spcAft>
                <a:spcPts val="0"/>
              </a:spcAft>
              <a:buSzPts val="6000"/>
              <a:buNone/>
            </a:pPr>
            <a:r>
              <a:rPr lang="en-US" sz="1800"/>
              <a:t>Ms.PRIYA J D</a:t>
            </a:r>
            <a:endParaRPr sz="1800"/>
          </a:p>
          <a:p>
            <a:pPr indent="0" lvl="0" marL="0" rtl="0" algn="ctr">
              <a:lnSpc>
                <a:spcPct val="150000"/>
              </a:lnSpc>
              <a:spcBef>
                <a:spcPts val="0"/>
              </a:spcBef>
              <a:spcAft>
                <a:spcPts val="0"/>
              </a:spcAft>
              <a:buSzPts val="6000"/>
              <a:buNone/>
            </a:pPr>
            <a:r>
              <a:rPr lang="en-US" sz="1800"/>
              <a:t>ASSISTANT PROFESSOR</a:t>
            </a:r>
            <a:endParaRPr sz="1800"/>
          </a:p>
          <a:p>
            <a:pPr indent="0" lvl="0" marL="0" rtl="0" algn="ctr">
              <a:lnSpc>
                <a:spcPct val="150000"/>
              </a:lnSpc>
              <a:spcBef>
                <a:spcPts val="0"/>
              </a:spcBef>
              <a:spcAft>
                <a:spcPts val="0"/>
              </a:spcAft>
              <a:buSzPts val="6000"/>
              <a:buNone/>
            </a:pPr>
            <a:r>
              <a:rPr lang="en-US" sz="1800"/>
              <a:t>MASTER OF COMPUTER APPLICATIONS</a:t>
            </a:r>
            <a:endParaRPr sz="1800"/>
          </a:p>
          <a:p>
            <a:pPr indent="0" lvl="0" marL="0" rtl="0" algn="ctr">
              <a:lnSpc>
                <a:spcPct val="150000"/>
              </a:lnSpc>
              <a:spcBef>
                <a:spcPts val="0"/>
              </a:spcBef>
              <a:spcAft>
                <a:spcPts val="0"/>
              </a:spcAft>
              <a:buSzPts val="6000"/>
              <a:buNone/>
            </a:pPr>
            <a:r>
              <a:rPr lang="en-US" sz="1800"/>
              <a:t>MES COLLEGE OF ENGINEERING, KUTTIPPURAM</a:t>
            </a:r>
            <a:endParaRPr sz="1800"/>
          </a:p>
          <a:p>
            <a:pPr indent="0" lvl="0" marL="0" rtl="0" algn="ctr">
              <a:lnSpc>
                <a:spcPct val="150000"/>
              </a:lnSpc>
              <a:spcBef>
                <a:spcPts val="0"/>
              </a:spcBef>
              <a:spcAft>
                <a:spcPts val="0"/>
              </a:spcAft>
              <a:buSzPts val="60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CONTENTS</a:t>
            </a:r>
            <a:endParaRPr/>
          </a:p>
          <a:p>
            <a:pPr indent="0" lvl="0" marL="0" rtl="0" algn="ctr">
              <a:lnSpc>
                <a:spcPct val="100000"/>
              </a:lnSpc>
              <a:spcBef>
                <a:spcPts val="0"/>
              </a:spcBef>
              <a:spcAft>
                <a:spcPts val="0"/>
              </a:spcAft>
              <a:buSzPts val="3000"/>
              <a:buNone/>
            </a:pPr>
            <a:r>
              <a:t/>
            </a:r>
            <a:endParaRPr/>
          </a:p>
        </p:txBody>
      </p:sp>
      <p:sp>
        <p:nvSpPr>
          <p:cNvPr id="72" name="Google Shape;72;p3"/>
          <p:cNvSpPr txBox="1"/>
          <p:nvPr>
            <p:ph idx="1" type="body"/>
          </p:nvPr>
        </p:nvSpPr>
        <p:spPr>
          <a:xfrm>
            <a:off x="126450" y="98635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US"/>
              <a:t>Introduction</a:t>
            </a:r>
            <a:endParaRPr/>
          </a:p>
          <a:p>
            <a:pPr indent="-342900" lvl="0" marL="457200" rtl="0" algn="l">
              <a:lnSpc>
                <a:spcPct val="115000"/>
              </a:lnSpc>
              <a:spcBef>
                <a:spcPts val="0"/>
              </a:spcBef>
              <a:spcAft>
                <a:spcPts val="0"/>
              </a:spcAft>
              <a:buSzPts val="1800"/>
              <a:buAutoNum type="arabicPeriod"/>
            </a:pPr>
            <a:r>
              <a:rPr lang="en-US"/>
              <a:t>Modules</a:t>
            </a:r>
            <a:endParaRPr/>
          </a:p>
          <a:p>
            <a:pPr indent="-342900" lvl="0" marL="457200" rtl="0" algn="l">
              <a:lnSpc>
                <a:spcPct val="115000"/>
              </a:lnSpc>
              <a:spcBef>
                <a:spcPts val="0"/>
              </a:spcBef>
              <a:spcAft>
                <a:spcPts val="0"/>
              </a:spcAft>
              <a:buSzPts val="1800"/>
              <a:buAutoNum type="arabicPeriod"/>
            </a:pPr>
            <a:r>
              <a:rPr lang="en-US"/>
              <a:t>Existing System</a:t>
            </a:r>
            <a:endParaRPr/>
          </a:p>
          <a:p>
            <a:pPr indent="-342900" lvl="0" marL="457200" rtl="0" algn="l">
              <a:lnSpc>
                <a:spcPct val="115000"/>
              </a:lnSpc>
              <a:spcBef>
                <a:spcPts val="0"/>
              </a:spcBef>
              <a:spcAft>
                <a:spcPts val="0"/>
              </a:spcAft>
              <a:buSzPts val="1800"/>
              <a:buAutoNum type="arabicPeriod"/>
            </a:pPr>
            <a:r>
              <a:rPr lang="en-US"/>
              <a:t>Developing Environment</a:t>
            </a:r>
            <a:endParaRPr/>
          </a:p>
          <a:p>
            <a:pPr indent="-342900" lvl="0" marL="457200" rtl="0" algn="l">
              <a:lnSpc>
                <a:spcPct val="115000"/>
              </a:lnSpc>
              <a:spcBef>
                <a:spcPts val="0"/>
              </a:spcBef>
              <a:spcAft>
                <a:spcPts val="0"/>
              </a:spcAft>
              <a:buSzPts val="1800"/>
              <a:buAutoNum type="arabicPeriod"/>
            </a:pPr>
            <a:r>
              <a:rPr lang="en-US"/>
              <a:t>User Stories</a:t>
            </a:r>
            <a:endParaRPr/>
          </a:p>
          <a:p>
            <a:pPr indent="-342900" lvl="0" marL="457200" rtl="0" algn="l">
              <a:lnSpc>
                <a:spcPct val="115000"/>
              </a:lnSpc>
              <a:spcBef>
                <a:spcPts val="0"/>
              </a:spcBef>
              <a:spcAft>
                <a:spcPts val="0"/>
              </a:spcAft>
              <a:buSzPts val="1800"/>
              <a:buAutoNum type="arabicPeriod"/>
            </a:pPr>
            <a:r>
              <a:rPr lang="en-US"/>
              <a:t>Product Backlog</a:t>
            </a:r>
            <a:endParaRPr/>
          </a:p>
          <a:p>
            <a:pPr indent="-342900" lvl="0" marL="457200" rtl="0" algn="l">
              <a:lnSpc>
                <a:spcPct val="115000"/>
              </a:lnSpc>
              <a:spcBef>
                <a:spcPts val="0"/>
              </a:spcBef>
              <a:spcAft>
                <a:spcPts val="0"/>
              </a:spcAft>
              <a:buSzPts val="1800"/>
              <a:buAutoNum type="arabicPeriod"/>
            </a:pPr>
            <a:r>
              <a:rPr lang="en-US"/>
              <a:t>Project Plan</a:t>
            </a:r>
            <a:endParaRPr/>
          </a:p>
          <a:p>
            <a:pPr indent="-342900" lvl="0" marL="457200" rtl="0" algn="l">
              <a:lnSpc>
                <a:spcPct val="115000"/>
              </a:lnSpc>
              <a:spcBef>
                <a:spcPts val="0"/>
              </a:spcBef>
              <a:spcAft>
                <a:spcPts val="0"/>
              </a:spcAft>
              <a:buSzPts val="1800"/>
              <a:buAutoNum type="arabicPeriod"/>
            </a:pPr>
            <a:r>
              <a:rPr lang="en-US"/>
              <a:t>Sprint Plans</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130775"/>
            <a:ext cx="8520600" cy="588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INTRODUCTION</a:t>
            </a:r>
            <a:endParaRPr b="1" u="sng"/>
          </a:p>
          <a:p>
            <a:pPr indent="0" lvl="0" marL="0" rtl="0" algn="l">
              <a:lnSpc>
                <a:spcPct val="100000"/>
              </a:lnSpc>
              <a:spcBef>
                <a:spcPts val="0"/>
              </a:spcBef>
              <a:spcAft>
                <a:spcPts val="0"/>
              </a:spcAft>
              <a:buNone/>
            </a:pPr>
            <a:r>
              <a:t/>
            </a:r>
            <a:endParaRPr b="1" sz="1300" u="sng"/>
          </a:p>
          <a:p>
            <a:pPr indent="0" lvl="0" marL="0" rtl="0" algn="l">
              <a:lnSpc>
                <a:spcPct val="100000"/>
              </a:lnSpc>
              <a:spcBef>
                <a:spcPts val="0"/>
              </a:spcBef>
              <a:spcAft>
                <a:spcPts val="0"/>
              </a:spcAft>
              <a:buSzPts val="3000"/>
              <a:buNone/>
            </a:pPr>
            <a:r>
              <a:t/>
            </a:r>
            <a:endParaRPr/>
          </a:p>
        </p:txBody>
      </p:sp>
      <p:sp>
        <p:nvSpPr>
          <p:cNvPr id="78" name="Google Shape;78;p4"/>
          <p:cNvSpPr txBox="1"/>
          <p:nvPr>
            <p:ph idx="1" type="body"/>
          </p:nvPr>
        </p:nvSpPr>
        <p:spPr>
          <a:xfrm>
            <a:off x="311700" y="719376"/>
            <a:ext cx="8520600" cy="401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Kudumbashree , a community organization of Neighborhood Groups (NGHs) of women in Kerala, has been recognized as an effective strategy for the empowerment of women in rural as well as urban areas bringing women together from all spheres  of life to fight for their rights or for empowerment.</a:t>
            </a:r>
            <a:endParaRPr/>
          </a:p>
          <a:p>
            <a:pPr indent="-342900" lvl="0" marL="457200" rtl="0" algn="l">
              <a:lnSpc>
                <a:spcPct val="115000"/>
              </a:lnSpc>
              <a:spcBef>
                <a:spcPts val="0"/>
              </a:spcBef>
              <a:spcAft>
                <a:spcPts val="0"/>
              </a:spcAft>
              <a:buSzPts val="1800"/>
              <a:buChar char="●"/>
            </a:pPr>
            <a:r>
              <a:rPr lang="en-US"/>
              <a:t>KUDUMBASHREE MANAGEMENT SYSTEM is a website that make available the kudumbasree to everyone .</a:t>
            </a:r>
            <a:endParaRPr/>
          </a:p>
          <a:p>
            <a:pPr indent="-342900" lvl="0" marL="457200" rtl="0" algn="l">
              <a:lnSpc>
                <a:spcPct val="115000"/>
              </a:lnSpc>
              <a:spcBef>
                <a:spcPts val="0"/>
              </a:spcBef>
              <a:spcAft>
                <a:spcPts val="0"/>
              </a:spcAft>
              <a:buSzPts val="1800"/>
              <a:buChar char="●"/>
            </a:pPr>
            <a:r>
              <a:rPr lang="en-US"/>
              <a:t>The products they make and the workers of each unit will become easily available to the customers .By this the products and services can reach up to many people and that will develop each unit economically .The effort of selling these products can be reduced.</a:t>
            </a:r>
            <a:endParaRPr/>
          </a:p>
          <a:p>
            <a:pPr indent="-342900" lvl="0" marL="457200" rtl="0" algn="l">
              <a:lnSpc>
                <a:spcPct val="115000"/>
              </a:lnSpc>
              <a:spcBef>
                <a:spcPts val="0"/>
              </a:spcBef>
              <a:spcAft>
                <a:spcPts val="0"/>
              </a:spcAft>
              <a:buSzPts val="1800"/>
              <a:buChar char="●"/>
            </a:pPr>
            <a:r>
              <a:rPr lang="en-US"/>
              <a:t>Kudumbashree is an example for self helping groups in kerala.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Kudumbashree units are produce and provide wide variety of products and services but these products not get much recognition among people.</a:t>
            </a:r>
            <a:endParaRPr/>
          </a:p>
          <a:p>
            <a:pPr indent="-342900" lvl="0" marL="457200" rtl="0" algn="l">
              <a:lnSpc>
                <a:spcPct val="115000"/>
              </a:lnSpc>
              <a:spcBef>
                <a:spcPts val="0"/>
              </a:spcBef>
              <a:spcAft>
                <a:spcPts val="0"/>
              </a:spcAft>
              <a:buSzPts val="1800"/>
              <a:buChar char="●"/>
            </a:pPr>
            <a:r>
              <a:rPr lang="en-US"/>
              <a:t>The reason behind this is these units not get the opportunity to express and explain their products to public.Through these website entitled “KUDUMBASHREE MANAGEMENT SYSTEM ” products and services provided by the units are directly reach to the public.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EXISTING SYSTEM</a:t>
            </a:r>
            <a:endParaRPr/>
          </a:p>
        </p:txBody>
      </p:sp>
      <p:sp>
        <p:nvSpPr>
          <p:cNvPr id="89" name="Google Shape;89;p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Already there exist a website for Kudumbashree by government. But this website mainly focus on the services and activity that initiated by the kudumbashree units in Kerala. This website not efficiently focus on the products that manufactured by the units.</a:t>
            </a:r>
            <a:endParaRPr/>
          </a:p>
          <a:p>
            <a:pPr indent="-342900" lvl="0" marL="457200" rtl="0" algn="l">
              <a:lnSpc>
                <a:spcPct val="114999"/>
              </a:lnSpc>
              <a:spcBef>
                <a:spcPts val="0"/>
              </a:spcBef>
              <a:spcAft>
                <a:spcPts val="0"/>
              </a:spcAft>
              <a:buSzPts val="1800"/>
              <a:buChar char="●"/>
            </a:pPr>
            <a:r>
              <a:rPr lang="en-US" u="sng">
                <a:solidFill>
                  <a:schemeClr val="hlink"/>
                </a:solidFill>
                <a:hlinkClick r:id="rId3"/>
              </a:rPr>
              <a:t>https://kudumbashree.org</a:t>
            </a:r>
            <a:endParaRPr/>
          </a:p>
          <a:p>
            <a:pPr indent="-342900" lvl="0" marL="457200" rtl="0" algn="l">
              <a:lnSpc>
                <a:spcPct val="114999"/>
              </a:lnSpc>
              <a:spcBef>
                <a:spcPts val="0"/>
              </a:spcBef>
              <a:spcAft>
                <a:spcPts val="0"/>
              </a:spcAft>
              <a:buSzPts val="1800"/>
              <a:buChar char="●"/>
            </a:pPr>
            <a:r>
              <a:rPr lang="en-US"/>
              <a:t>Through this website "KUDUMBASHREE MANAGEMENT SYSTEM" that make available  kudumbashree to everyone .</a:t>
            </a:r>
            <a:endParaRPr/>
          </a:p>
          <a:p>
            <a:pPr indent="-228600" lvl="0" marL="457200" rtl="0" algn="l">
              <a:lnSpc>
                <a:spcPct val="114999"/>
              </a:lnSpc>
              <a:spcBef>
                <a:spcPts val="0"/>
              </a:spcBef>
              <a:spcAft>
                <a:spcPts val="0"/>
              </a:spcAft>
              <a:buSzPts val="1800"/>
              <a:buNone/>
            </a:pPr>
            <a:r>
              <a:t/>
            </a:r>
            <a:endParaRPr/>
          </a:p>
          <a:p>
            <a:pPr indent="0" lvl="0" marL="114300" rtl="0" algn="l">
              <a:lnSpc>
                <a:spcPct val="114999"/>
              </a:lnSpc>
              <a:spcBef>
                <a:spcPts val="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311700" y="163450"/>
            <a:ext cx="8520600" cy="61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MODULES</a:t>
            </a:r>
            <a:endParaRPr b="1" u="sng"/>
          </a:p>
          <a:p>
            <a:pPr indent="0" lvl="0" marL="0" rtl="0" algn="l">
              <a:lnSpc>
                <a:spcPct val="100000"/>
              </a:lnSpc>
              <a:spcBef>
                <a:spcPts val="0"/>
              </a:spcBef>
              <a:spcAft>
                <a:spcPts val="0"/>
              </a:spcAft>
              <a:buSzPts val="3000"/>
              <a:buNone/>
            </a:pPr>
            <a:r>
              <a:t/>
            </a:r>
            <a:endParaRPr/>
          </a:p>
        </p:txBody>
      </p:sp>
      <p:sp>
        <p:nvSpPr>
          <p:cNvPr id="95" name="Google Shape;95;p7"/>
          <p:cNvSpPr txBox="1"/>
          <p:nvPr>
            <p:ph idx="1" type="body"/>
          </p:nvPr>
        </p:nvSpPr>
        <p:spPr>
          <a:xfrm>
            <a:off x="366200" y="1176900"/>
            <a:ext cx="8520600" cy="381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None/>
            </a:pPr>
            <a:r>
              <a:rPr b="1" lang="en-US"/>
              <a:t>A</a:t>
            </a:r>
            <a:r>
              <a:rPr b="1" lang="en-US"/>
              <a:t>)   Admin Module :-</a:t>
            </a:r>
            <a:endParaRPr b="1"/>
          </a:p>
          <a:p>
            <a:pPr indent="0" lvl="0" marL="0" rtl="0" algn="l">
              <a:lnSpc>
                <a:spcPct val="100000"/>
              </a:lnSpc>
              <a:spcBef>
                <a:spcPts val="1600"/>
              </a:spcBef>
              <a:spcAft>
                <a:spcPts val="0"/>
              </a:spcAft>
              <a:buNone/>
            </a:pPr>
            <a:r>
              <a:rPr lang="en-US"/>
              <a:t>1.Login and manage each unit.</a:t>
            </a:r>
            <a:endParaRPr/>
          </a:p>
          <a:p>
            <a:pPr indent="0" lvl="0" marL="0" rtl="0" algn="l">
              <a:lnSpc>
                <a:spcPct val="100000"/>
              </a:lnSpc>
              <a:spcBef>
                <a:spcPts val="1600"/>
              </a:spcBef>
              <a:spcAft>
                <a:spcPts val="0"/>
              </a:spcAft>
              <a:buNone/>
            </a:pPr>
            <a:r>
              <a:rPr lang="en-US"/>
              <a:t> 2.View products of each unit and approve it.</a:t>
            </a:r>
            <a:endParaRPr/>
          </a:p>
          <a:p>
            <a:pPr indent="0" lvl="0" marL="0" rtl="0" algn="l">
              <a:lnSpc>
                <a:spcPct val="100000"/>
              </a:lnSpc>
              <a:spcBef>
                <a:spcPts val="1600"/>
              </a:spcBef>
              <a:spcAft>
                <a:spcPts val="0"/>
              </a:spcAft>
              <a:buNone/>
            </a:pPr>
            <a:r>
              <a:rPr lang="en-US"/>
              <a:t> 3.View rating and review of each products.</a:t>
            </a:r>
            <a:endParaRPr/>
          </a:p>
          <a:p>
            <a:pPr indent="0" lvl="0" marL="0" rtl="0" algn="l">
              <a:lnSpc>
                <a:spcPct val="100000"/>
              </a:lnSpc>
              <a:spcBef>
                <a:spcPts val="1600"/>
              </a:spcBef>
              <a:spcAft>
                <a:spcPts val="0"/>
              </a:spcAft>
              <a:buNone/>
            </a:pPr>
            <a:r>
              <a:rPr lang="en-US"/>
              <a:t> 4.View complaints and post reply.</a:t>
            </a:r>
            <a:endParaRPr/>
          </a:p>
          <a:p>
            <a:pPr indent="0" lvl="0" marL="0" rtl="0" algn="l">
              <a:lnSpc>
                <a:spcPct val="100000"/>
              </a:lnSpc>
              <a:spcBef>
                <a:spcPts val="1600"/>
              </a:spcBef>
              <a:spcAft>
                <a:spcPts val="0"/>
              </a:spcAft>
              <a:buNone/>
            </a:pPr>
            <a:r>
              <a:t/>
            </a:r>
            <a:endParaRPr/>
          </a:p>
          <a:p>
            <a:pPr indent="0" lvl="0" marL="0" rtl="0" algn="l">
              <a:lnSpc>
                <a:spcPct val="100000"/>
              </a:lnSpc>
              <a:spcBef>
                <a:spcPts val="0"/>
              </a:spcBef>
              <a:spcAft>
                <a:spcPts val="0"/>
              </a:spcAft>
              <a:buNone/>
            </a:pPr>
            <a:r>
              <a:rPr b="1" lang="en-US"/>
              <a:t>B)</a:t>
            </a:r>
            <a:r>
              <a:rPr b="1" lang="en-US"/>
              <a:t>Customer Module:- </a:t>
            </a:r>
            <a:endParaRPr b="1"/>
          </a:p>
          <a:p>
            <a:pPr indent="0" lvl="0" marL="0" rtl="0" algn="l">
              <a:lnSpc>
                <a:spcPct val="100000"/>
              </a:lnSpc>
              <a:spcBef>
                <a:spcPts val="1600"/>
              </a:spcBef>
              <a:spcAft>
                <a:spcPts val="0"/>
              </a:spcAft>
              <a:buSzPts val="1800"/>
              <a:buNone/>
            </a:pPr>
            <a:r>
              <a:rPr lang="en-US"/>
              <a:t>1. Register and View products</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idx="1" type="body"/>
          </p:nvPr>
        </p:nvSpPr>
        <p:spPr>
          <a:xfrm>
            <a:off x="311700" y="577550"/>
            <a:ext cx="8520600" cy="42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Clr>
                <a:schemeClr val="dk1"/>
              </a:buClr>
              <a:buSzPts val="1800"/>
              <a:buFont typeface="Arial"/>
              <a:buNone/>
            </a:pPr>
            <a:r>
              <a:rPr lang="en-US"/>
              <a:t>2.View and purchase products.</a:t>
            </a:r>
            <a:endParaRPr/>
          </a:p>
          <a:p>
            <a:pPr indent="0" lvl="0" marL="0" rtl="0" algn="l">
              <a:lnSpc>
                <a:spcPct val="100000"/>
              </a:lnSpc>
              <a:spcBef>
                <a:spcPts val="1600"/>
              </a:spcBef>
              <a:spcAft>
                <a:spcPts val="0"/>
              </a:spcAft>
              <a:buClr>
                <a:schemeClr val="dk1"/>
              </a:buClr>
              <a:buSzPts val="1800"/>
              <a:buFont typeface="Arial"/>
              <a:buNone/>
            </a:pPr>
            <a:r>
              <a:rPr lang="en-US"/>
              <a:t> 3.Post rating and review of each product.</a:t>
            </a:r>
            <a:endParaRPr/>
          </a:p>
          <a:p>
            <a:pPr indent="0" lvl="0" marL="0" rtl="0" algn="l">
              <a:lnSpc>
                <a:spcPct val="100000"/>
              </a:lnSpc>
              <a:spcBef>
                <a:spcPts val="1600"/>
              </a:spcBef>
              <a:spcAft>
                <a:spcPts val="0"/>
              </a:spcAft>
              <a:buClr>
                <a:schemeClr val="dk1"/>
              </a:buClr>
              <a:buSzPts val="1800"/>
              <a:buFont typeface="Arial"/>
              <a:buNone/>
            </a:pPr>
            <a:r>
              <a:rPr lang="en-US"/>
              <a:t>4.Search for specific products.</a:t>
            </a:r>
            <a:endParaRPr/>
          </a:p>
          <a:p>
            <a:pPr indent="0" lvl="0" marL="0" rtl="0" algn="l">
              <a:lnSpc>
                <a:spcPct val="100000"/>
              </a:lnSpc>
              <a:spcBef>
                <a:spcPts val="1600"/>
              </a:spcBef>
              <a:spcAft>
                <a:spcPts val="0"/>
              </a:spcAft>
              <a:buSzPts val="1800"/>
              <a:buNone/>
            </a:pPr>
            <a:r>
              <a:rPr b="1" lang="en-US"/>
              <a:t>B)   Seller Module:- </a:t>
            </a:r>
            <a:endParaRPr/>
          </a:p>
          <a:p>
            <a:pPr indent="0" lvl="0" marL="0" rtl="0" algn="l">
              <a:lnSpc>
                <a:spcPct val="100000"/>
              </a:lnSpc>
              <a:spcBef>
                <a:spcPts val="1600"/>
              </a:spcBef>
              <a:spcAft>
                <a:spcPts val="0"/>
              </a:spcAft>
              <a:buSzPts val="1800"/>
              <a:buNone/>
            </a:pPr>
            <a:r>
              <a:rPr lang="en-US"/>
              <a:t>1.Register and manage products.</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2.Refill</a:t>
            </a:r>
            <a:r>
              <a:rPr lang="en-US"/>
              <a:t> the stock of each product. </a:t>
            </a:r>
            <a:endParaRPr/>
          </a:p>
          <a:p>
            <a:pPr indent="0" lvl="0" marL="0" rtl="0" algn="l">
              <a:lnSpc>
                <a:spcPct val="100000"/>
              </a:lnSpc>
              <a:spcBef>
                <a:spcPts val="1600"/>
              </a:spcBef>
              <a:spcAft>
                <a:spcPts val="0"/>
              </a:spcAft>
              <a:buSzPts val="1800"/>
              <a:buNone/>
            </a:pPr>
            <a:r>
              <a:rPr lang="en-US"/>
              <a:t>3.View rating and review of each product.</a:t>
            </a:r>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u="sng"/>
              <a:t>DEVELOPMENT ENVIRONMENT</a:t>
            </a:r>
            <a:endParaRPr b="1" u="sng"/>
          </a:p>
        </p:txBody>
      </p:sp>
      <p:sp>
        <p:nvSpPr>
          <p:cNvPr id="106" name="Google Shape;106;p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lang="en-US" u="sng"/>
              <a:t>SOFTWARE REQUIREMENTS</a:t>
            </a:r>
            <a:endParaRPr b="1" u="sng"/>
          </a:p>
          <a:p>
            <a:pPr indent="0" lvl="0" marL="0" rtl="0" algn="ctr">
              <a:lnSpc>
                <a:spcPct val="115000"/>
              </a:lnSpc>
              <a:spcBef>
                <a:spcPts val="1600"/>
              </a:spcBef>
              <a:spcAft>
                <a:spcPts val="0"/>
              </a:spcAft>
              <a:buSzPts val="1800"/>
              <a:buNone/>
            </a:pPr>
            <a:r>
              <a:t/>
            </a:r>
            <a:endParaRPr b="1" u="sng"/>
          </a:p>
          <a:p>
            <a:pPr indent="-342900" lvl="0" marL="457200" rtl="0" algn="l">
              <a:lnSpc>
                <a:spcPct val="115000"/>
              </a:lnSpc>
              <a:spcBef>
                <a:spcPts val="1600"/>
              </a:spcBef>
              <a:spcAft>
                <a:spcPts val="0"/>
              </a:spcAft>
              <a:buSzPts val="1800"/>
              <a:buChar char="●"/>
            </a:pPr>
            <a:r>
              <a:rPr lang="en-US"/>
              <a:t>OPERATING SYSTEM : WINDOWS 10</a:t>
            </a:r>
            <a:endParaRPr/>
          </a:p>
          <a:p>
            <a:pPr indent="-342900" lvl="0" marL="457200" rtl="0" algn="l">
              <a:lnSpc>
                <a:spcPct val="115000"/>
              </a:lnSpc>
              <a:spcBef>
                <a:spcPts val="0"/>
              </a:spcBef>
              <a:spcAft>
                <a:spcPts val="0"/>
              </a:spcAft>
              <a:buSzPts val="1800"/>
              <a:buChar char="●"/>
            </a:pPr>
            <a:r>
              <a:rPr lang="en-US"/>
              <a:t>FRONT-END  : HTML,CSS,JAVASCRIPT,BOOTSTRAP</a:t>
            </a:r>
            <a:endParaRPr/>
          </a:p>
          <a:p>
            <a:pPr indent="-342900" lvl="0" marL="457200" rtl="0" algn="l">
              <a:lnSpc>
                <a:spcPct val="115000"/>
              </a:lnSpc>
              <a:spcBef>
                <a:spcPts val="0"/>
              </a:spcBef>
              <a:spcAft>
                <a:spcPts val="0"/>
              </a:spcAft>
              <a:buSzPts val="1800"/>
              <a:buChar char="●"/>
            </a:pPr>
            <a:r>
              <a:rPr lang="en-US"/>
              <a:t>BACK-END : MYSQL</a:t>
            </a:r>
            <a:endParaRPr/>
          </a:p>
          <a:p>
            <a:pPr indent="-342900" lvl="0" marL="457200" rtl="0" algn="l">
              <a:lnSpc>
                <a:spcPct val="115000"/>
              </a:lnSpc>
              <a:spcBef>
                <a:spcPts val="0"/>
              </a:spcBef>
              <a:spcAft>
                <a:spcPts val="0"/>
              </a:spcAft>
              <a:buSzPts val="1800"/>
              <a:buChar char="●"/>
            </a:pPr>
            <a:r>
              <a:rPr lang="en-US"/>
              <a:t>IDE : VISUAL STUDIO  CODE</a:t>
            </a:r>
            <a:endParaRPr/>
          </a:p>
          <a:p>
            <a:pPr indent="-342900" lvl="0" marL="457200" rtl="0" algn="l">
              <a:lnSpc>
                <a:spcPct val="115000"/>
              </a:lnSpc>
              <a:spcBef>
                <a:spcPts val="0"/>
              </a:spcBef>
              <a:spcAft>
                <a:spcPts val="0"/>
              </a:spcAft>
              <a:buSzPts val="1800"/>
              <a:buChar char="●"/>
            </a:pPr>
            <a:r>
              <a:rPr lang="en-US"/>
              <a:t>TECHNOLOGY USED : PYTHON</a:t>
            </a:r>
            <a:endParaRPr/>
          </a:p>
          <a:p>
            <a:pPr indent="-342900" lvl="0" marL="457200" rtl="0" algn="l">
              <a:lnSpc>
                <a:spcPct val="115000"/>
              </a:lnSpc>
              <a:spcBef>
                <a:spcPts val="0"/>
              </a:spcBef>
              <a:spcAft>
                <a:spcPts val="0"/>
              </a:spcAft>
              <a:buSzPts val="1800"/>
              <a:buChar char="●"/>
            </a:pPr>
            <a:r>
              <a:rPr lang="en-US"/>
              <a:t>FRAMEWORK USED : DJANGO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Neethu Krishna</dc:creator>
</cp:coreProperties>
</file>