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Tahoma Bold" pitchFamily="34" charset="0"/>
      <p:bold r:id="rId11"/>
    </p:embeddedFont>
    <p:embeddedFont>
      <p:font typeface="Canva Sans Bold" charset="0"/>
      <p:regular r:id="rId12"/>
    </p:embeddedFont>
    <p:embeddedFont>
      <p:font typeface="DejaVu Sans Light" charset="0"/>
      <p:regular r:id="rId13"/>
    </p:embeddedFont>
    <p:embeddedFont>
      <p:font typeface="DejaVu Sans Bold Italics" charset="0"/>
      <p:regular r:id="rId14"/>
    </p:embeddedFont>
    <p:embeddedFont>
      <p:font typeface="Calibri"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27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10" Type="http://schemas.openxmlformats.org/officeDocument/2006/relationships/image" Target="../media/image5.jpeg"/><Relationship Id="rId4" Type="http://schemas.openxmlformats.org/officeDocument/2006/relationships/image" Target="../media/image2.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2.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6.svg"/><Relationship Id="rId10"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4.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3.png"/><Relationship Id="rId9"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30500" y="5329238"/>
            <a:ext cx="1700212" cy="1685925"/>
          </a:xfrm>
          <a:custGeom>
            <a:avLst/>
            <a:gdLst/>
            <a:ahLst/>
            <a:cxnLst/>
            <a:rect l="l" t="t" r="r" b="b"/>
            <a:pathLst>
              <a:path w="1700212" h="1685925">
                <a:moveTo>
                  <a:pt x="0" y="0"/>
                </a:moveTo>
                <a:lnTo>
                  <a:pt x="1700212" y="0"/>
                </a:lnTo>
                <a:lnTo>
                  <a:pt x="1700212" y="1685924"/>
                </a:lnTo>
                <a:lnTo>
                  <a:pt x="0" y="1685924"/>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grpSp>
        <p:nvGrpSpPr>
          <p:cNvPr id="4" name="Group 4"/>
          <p:cNvGrpSpPr/>
          <p:nvPr/>
        </p:nvGrpSpPr>
        <p:grpSpPr>
          <a:xfrm>
            <a:off x="17473612" y="9444038"/>
            <a:ext cx="814388" cy="842962"/>
            <a:chOff x="0" y="0"/>
            <a:chExt cx="1085850" cy="1123950"/>
          </a:xfrm>
        </p:grpSpPr>
        <p:sp>
          <p:nvSpPr>
            <p:cNvPr id="5" name="Freeform 5"/>
            <p:cNvSpPr/>
            <p:nvPr/>
          </p:nvSpPr>
          <p:spPr>
            <a:xfrm>
              <a:off x="0" y="0"/>
              <a:ext cx="1085850" cy="1123950"/>
            </a:xfrm>
            <a:custGeom>
              <a:avLst/>
              <a:gdLst/>
              <a:ahLst/>
              <a:cxnLst/>
              <a:rect l="l" t="t" r="r" b="b"/>
              <a:pathLst>
                <a:path w="1085850" h="1123950">
                  <a:moveTo>
                    <a:pt x="1085850" y="0"/>
                  </a:moveTo>
                  <a:lnTo>
                    <a:pt x="909828" y="17653"/>
                  </a:lnTo>
                  <a:lnTo>
                    <a:pt x="814070" y="41402"/>
                  </a:lnTo>
                  <a:lnTo>
                    <a:pt x="721614" y="73025"/>
                  </a:lnTo>
                  <a:lnTo>
                    <a:pt x="633095" y="112014"/>
                  </a:lnTo>
                  <a:lnTo>
                    <a:pt x="548640" y="158115"/>
                  </a:lnTo>
                  <a:lnTo>
                    <a:pt x="468757" y="210820"/>
                  </a:lnTo>
                  <a:lnTo>
                    <a:pt x="393827" y="269875"/>
                  </a:lnTo>
                  <a:lnTo>
                    <a:pt x="324231" y="334899"/>
                  </a:lnTo>
                  <a:lnTo>
                    <a:pt x="260350" y="405384"/>
                  </a:lnTo>
                  <a:lnTo>
                    <a:pt x="202438" y="481076"/>
                  </a:lnTo>
                  <a:lnTo>
                    <a:pt x="151003" y="561594"/>
                  </a:lnTo>
                  <a:lnTo>
                    <a:pt x="106426" y="646430"/>
                  </a:lnTo>
                  <a:lnTo>
                    <a:pt x="69088" y="735330"/>
                  </a:lnTo>
                  <a:lnTo>
                    <a:pt x="39370" y="827913"/>
                  </a:lnTo>
                  <a:lnTo>
                    <a:pt x="17780" y="923671"/>
                  </a:lnTo>
                  <a:lnTo>
                    <a:pt x="4572" y="1022350"/>
                  </a:lnTo>
                  <a:lnTo>
                    <a:pt x="0" y="1123950"/>
                  </a:lnTo>
                  <a:lnTo>
                    <a:pt x="1085850" y="1123950"/>
                  </a:lnTo>
                  <a:lnTo>
                    <a:pt x="1085850" y="0"/>
                  </a:lnTo>
                  <a:close/>
                </a:path>
              </a:pathLst>
            </a:custGeom>
            <a:solidFill>
              <a:srgbClr val="E1E8E8"/>
            </a:solidFill>
          </p:spPr>
        </p:sp>
      </p:grpSp>
      <p:sp>
        <p:nvSpPr>
          <p:cNvPr id="6" name="Freeform 6"/>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7" name="Freeform 7"/>
          <p:cNvSpPr/>
          <p:nvPr/>
        </p:nvSpPr>
        <p:spPr>
          <a:xfrm>
            <a:off x="17473612" y="32718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sp>
        <p:nvSpPr>
          <p:cNvPr id="8" name="Freeform 8"/>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8" cstate="print">
              <a:extLst>
                <a:ext uri="{96DAC541-7B7A-43D3-8B79-37D633B846F1}">
                  <asvg:svgBlip xmlns:asvg="http://schemas.microsoft.com/office/drawing/2016/SVG/main" xmlns="" r:embed="rId9"/>
                </a:ext>
              </a:extLst>
            </a:blip>
            <a:stretch>
              <a:fillRect/>
            </a:stretch>
          </a:blipFill>
        </p:spPr>
      </p:sp>
      <p:grpSp>
        <p:nvGrpSpPr>
          <p:cNvPr id="9" name="Group 9"/>
          <p:cNvGrpSpPr/>
          <p:nvPr/>
        </p:nvGrpSpPr>
        <p:grpSpPr>
          <a:xfrm>
            <a:off x="17473612" y="0"/>
            <a:ext cx="814388" cy="842962"/>
            <a:chOff x="0" y="0"/>
            <a:chExt cx="1085850" cy="1123950"/>
          </a:xfrm>
        </p:grpSpPr>
        <p:sp>
          <p:nvSpPr>
            <p:cNvPr id="10" name="Freeform 10"/>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11" name="TextBox 11"/>
          <p:cNvSpPr txBox="1"/>
          <p:nvPr/>
        </p:nvSpPr>
        <p:spPr>
          <a:xfrm>
            <a:off x="7233285" y="1159414"/>
            <a:ext cx="9312592" cy="2772408"/>
          </a:xfrm>
          <a:prstGeom prst="rect">
            <a:avLst/>
          </a:prstGeom>
        </p:spPr>
        <p:txBody>
          <a:bodyPr lIns="0" tIns="0" rIns="0" bIns="0" rtlCol="0" anchor="t">
            <a:spAutoFit/>
          </a:bodyPr>
          <a:lstStyle/>
          <a:p>
            <a:pPr algn="l">
              <a:lnSpc>
                <a:spcPts val="10810"/>
              </a:lnSpc>
            </a:pPr>
            <a:r>
              <a:rPr lang="en-US" sz="9000" b="1" spc="374">
                <a:solidFill>
                  <a:srgbClr val="000000"/>
                </a:solidFill>
                <a:latin typeface="Tahoma Bold"/>
                <a:ea typeface="Tahoma Bold"/>
                <a:cs typeface="Tahoma Bold"/>
                <a:sym typeface="Tahoma Bold"/>
              </a:rPr>
              <a:t>ONLINE VOTING  SYSTEM</a:t>
            </a:r>
          </a:p>
        </p:txBody>
      </p:sp>
      <p:sp>
        <p:nvSpPr>
          <p:cNvPr id="12" name="Freeform 12"/>
          <p:cNvSpPr/>
          <p:nvPr/>
        </p:nvSpPr>
        <p:spPr>
          <a:xfrm>
            <a:off x="0" y="55"/>
            <a:ext cx="6257923" cy="10286428"/>
          </a:xfrm>
          <a:custGeom>
            <a:avLst/>
            <a:gdLst/>
            <a:ahLst/>
            <a:cxnLst/>
            <a:rect l="l" t="t" r="r" b="b"/>
            <a:pathLst>
              <a:path w="6257923" h="10286428">
                <a:moveTo>
                  <a:pt x="0" y="0"/>
                </a:moveTo>
                <a:lnTo>
                  <a:pt x="6257923" y="0"/>
                </a:lnTo>
                <a:lnTo>
                  <a:pt x="6257923" y="10286429"/>
                </a:lnTo>
                <a:lnTo>
                  <a:pt x="0" y="10286429"/>
                </a:lnTo>
                <a:lnTo>
                  <a:pt x="0" y="0"/>
                </a:lnTo>
                <a:close/>
              </a:path>
            </a:pathLst>
          </a:custGeom>
          <a:blipFill>
            <a:blip r:embed="rId10" cstate="print"/>
            <a:stretch>
              <a:fillRect l="-24" r="-24"/>
            </a:stretch>
          </a:blipFill>
        </p:spPr>
      </p:sp>
      <p:sp>
        <p:nvSpPr>
          <p:cNvPr id="13" name="TextBox 13"/>
          <p:cNvSpPr txBox="1"/>
          <p:nvPr/>
        </p:nvSpPr>
        <p:spPr>
          <a:xfrm>
            <a:off x="9695151" y="6919912"/>
            <a:ext cx="5735349"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By G. Navaneetha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6788" y="1195705"/>
            <a:ext cx="4356735" cy="932180"/>
          </a:xfrm>
          <a:prstGeom prst="rect">
            <a:avLst/>
          </a:prstGeom>
        </p:spPr>
        <p:txBody>
          <a:bodyPr lIns="0" tIns="0" rIns="0" bIns="0" rtlCol="0" anchor="t">
            <a:spAutoFit/>
          </a:bodyPr>
          <a:lstStyle/>
          <a:p>
            <a:pPr algn="l">
              <a:lnSpc>
                <a:spcPts val="7109"/>
              </a:lnSpc>
            </a:pPr>
            <a:r>
              <a:rPr lang="en-US" sz="5925" b="1" spc="277">
                <a:solidFill>
                  <a:srgbClr val="000000"/>
                </a:solidFill>
                <a:latin typeface="Tahoma Bold"/>
                <a:ea typeface="Tahoma Bold"/>
                <a:cs typeface="Tahoma Bold"/>
                <a:sym typeface="Tahoma Bold"/>
              </a:rPr>
              <a:t>ABSTRACT</a:t>
            </a:r>
          </a:p>
        </p:txBody>
      </p:sp>
      <p:sp>
        <p:nvSpPr>
          <p:cNvPr id="3" name="TextBox 3"/>
          <p:cNvSpPr txBox="1"/>
          <p:nvPr/>
        </p:nvSpPr>
        <p:spPr>
          <a:xfrm>
            <a:off x="966788" y="3299618"/>
            <a:ext cx="9349740" cy="5232400"/>
          </a:xfrm>
          <a:prstGeom prst="rect">
            <a:avLst/>
          </a:prstGeom>
        </p:spPr>
        <p:txBody>
          <a:bodyPr lIns="0" tIns="0" rIns="0" bIns="0" rtlCol="0" anchor="t">
            <a:spAutoFit/>
          </a:bodyPr>
          <a:lstStyle/>
          <a:p>
            <a:pPr marL="561975" lvl="1" indent="-280988" algn="just">
              <a:lnSpc>
                <a:spcPts val="3270"/>
              </a:lnSpc>
              <a:buFont typeface="Arial"/>
              <a:buChar char="•"/>
            </a:pPr>
            <a:r>
              <a:rPr lang="en-US" sz="3000" spc="12">
                <a:solidFill>
                  <a:srgbClr val="000000"/>
                </a:solidFill>
                <a:latin typeface="DejaVu Sans Light"/>
                <a:ea typeface="DejaVu Sans Light"/>
                <a:cs typeface="DejaVu Sans Light"/>
                <a:sym typeface="DejaVu Sans Light"/>
              </a:rPr>
              <a:t>Online voting system is a computerized system  used to store and retrieve information.</a:t>
            </a:r>
          </a:p>
          <a:p>
            <a:pPr marL="561975" lvl="1" indent="-280988" algn="just">
              <a:lnSpc>
                <a:spcPts val="3270"/>
              </a:lnSpc>
              <a:buFont typeface="Arial"/>
              <a:buChar char="•"/>
            </a:pPr>
            <a:r>
              <a:rPr lang="en-US" sz="3000" spc="-115">
                <a:solidFill>
                  <a:srgbClr val="000000"/>
                </a:solidFill>
                <a:latin typeface="DejaVu Sans Light"/>
                <a:ea typeface="DejaVu Sans Light"/>
                <a:cs typeface="DejaVu Sans Light"/>
                <a:sym typeface="DejaVu Sans Light"/>
              </a:rPr>
              <a:t>The project is aimed at exposing the relevance  and importance of online voting system.</a:t>
            </a:r>
          </a:p>
          <a:p>
            <a:pPr marL="561975" lvl="1" indent="-280988" algn="just">
              <a:lnSpc>
                <a:spcPts val="3211"/>
              </a:lnSpc>
              <a:buFont typeface="Arial"/>
              <a:buChar char="•"/>
            </a:pPr>
            <a:r>
              <a:rPr lang="en-US" sz="3000" spc="-122">
                <a:solidFill>
                  <a:srgbClr val="000000"/>
                </a:solidFill>
                <a:latin typeface="DejaVu Sans Light"/>
                <a:ea typeface="DejaVu Sans Light"/>
                <a:cs typeface="DejaVu Sans Light"/>
                <a:sym typeface="DejaVu Sans Light"/>
              </a:rPr>
              <a:t>The main purpose of this software is to reduce the  manual errors involved in voting process and make  it convenient for the user to vote the candidate.</a:t>
            </a:r>
          </a:p>
          <a:p>
            <a:pPr marL="561975" lvl="1" indent="-280988" algn="l">
              <a:lnSpc>
                <a:spcPts val="3270"/>
              </a:lnSpc>
              <a:buFont typeface="Arial"/>
              <a:buChar char="•"/>
            </a:pPr>
            <a:r>
              <a:rPr lang="en-US" sz="3000" spc="-122">
                <a:solidFill>
                  <a:srgbClr val="000000"/>
                </a:solidFill>
                <a:latin typeface="DejaVu Sans Light"/>
                <a:ea typeface="DejaVu Sans Light"/>
                <a:cs typeface="DejaVu Sans Light"/>
                <a:sym typeface="DejaVu Sans Light"/>
              </a:rPr>
              <a:t>User can vote only one time for a particular  election.</a:t>
            </a:r>
          </a:p>
          <a:p>
            <a:pPr marL="561975" lvl="1" indent="-280988" algn="l">
              <a:lnSpc>
                <a:spcPts val="3150"/>
              </a:lnSpc>
              <a:buFont typeface="Arial"/>
              <a:buChar char="•"/>
            </a:pPr>
            <a:r>
              <a:rPr lang="en-US" sz="3000" spc="-77">
                <a:solidFill>
                  <a:srgbClr val="000000"/>
                </a:solidFill>
                <a:latin typeface="DejaVu Sans Light"/>
                <a:ea typeface="DejaVu Sans Light"/>
                <a:cs typeface="DejaVu Sans Light"/>
                <a:sym typeface="DejaVu Sans Light"/>
              </a:rPr>
              <a:t>Admin will view the count of the each parties voted  by the users.</a:t>
            </a:r>
          </a:p>
        </p:txBody>
      </p:sp>
      <p:sp>
        <p:nvSpPr>
          <p:cNvPr id="4" name="Freeform 4"/>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grpSp>
        <p:nvGrpSpPr>
          <p:cNvPr id="7" name="Group 7"/>
          <p:cNvGrpSpPr/>
          <p:nvPr/>
        </p:nvGrpSpPr>
        <p:grpSpPr>
          <a:xfrm>
            <a:off x="17473612" y="0"/>
            <a:ext cx="814388" cy="842962"/>
            <a:chOff x="0" y="0"/>
            <a:chExt cx="1085850" cy="1123950"/>
          </a:xfrm>
        </p:grpSpPr>
        <p:sp>
          <p:nvSpPr>
            <p:cNvPr id="8" name="Freeform 8"/>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9" name="Freeform 9"/>
          <p:cNvSpPr/>
          <p:nvPr/>
        </p:nvSpPr>
        <p:spPr>
          <a:xfrm>
            <a:off x="11648944" y="2886075"/>
            <a:ext cx="5653215" cy="4500562"/>
          </a:xfrm>
          <a:custGeom>
            <a:avLst/>
            <a:gdLst/>
            <a:ahLst/>
            <a:cxnLst/>
            <a:rect l="l" t="t" r="r" b="b"/>
            <a:pathLst>
              <a:path w="5653215" h="4500562">
                <a:moveTo>
                  <a:pt x="0" y="0"/>
                </a:moveTo>
                <a:lnTo>
                  <a:pt x="5653216" y="0"/>
                </a:lnTo>
                <a:lnTo>
                  <a:pt x="5653216" y="4500563"/>
                </a:lnTo>
                <a:lnTo>
                  <a:pt x="0" y="4500563"/>
                </a:lnTo>
                <a:lnTo>
                  <a:pt x="0" y="0"/>
                </a:lnTo>
                <a:close/>
              </a:path>
            </a:pathLst>
          </a:custGeom>
          <a:blipFill>
            <a:blip r:embed="rId8" cstate="print"/>
            <a:stretch>
              <a:fillRect l="-64" r="-64"/>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grpSp>
        <p:nvGrpSpPr>
          <p:cNvPr id="5" name="Group 5"/>
          <p:cNvGrpSpPr/>
          <p:nvPr/>
        </p:nvGrpSpPr>
        <p:grpSpPr>
          <a:xfrm>
            <a:off x="17473612" y="0"/>
            <a:ext cx="814388" cy="842962"/>
            <a:chOff x="0" y="0"/>
            <a:chExt cx="1085850" cy="1123950"/>
          </a:xfrm>
        </p:grpSpPr>
        <p:sp>
          <p:nvSpPr>
            <p:cNvPr id="6" name="Freeform 6"/>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7" name="TextBox 7"/>
          <p:cNvSpPr txBox="1"/>
          <p:nvPr/>
        </p:nvSpPr>
        <p:spPr>
          <a:xfrm>
            <a:off x="7960614" y="1195705"/>
            <a:ext cx="6110288" cy="932180"/>
          </a:xfrm>
          <a:prstGeom prst="rect">
            <a:avLst/>
          </a:prstGeom>
        </p:spPr>
        <p:txBody>
          <a:bodyPr lIns="0" tIns="0" rIns="0" bIns="0" rtlCol="0" anchor="t">
            <a:spAutoFit/>
          </a:bodyPr>
          <a:lstStyle/>
          <a:p>
            <a:pPr algn="l">
              <a:lnSpc>
                <a:spcPts val="7109"/>
              </a:lnSpc>
            </a:pPr>
            <a:r>
              <a:rPr lang="en-US" sz="5925" b="1" spc="-52">
                <a:solidFill>
                  <a:srgbClr val="000000"/>
                </a:solidFill>
                <a:latin typeface="Tahoma Bold"/>
                <a:ea typeface="Tahoma Bold"/>
                <a:cs typeface="Tahoma Bold"/>
                <a:sym typeface="Tahoma Bold"/>
              </a:rPr>
              <a:t>INTRODUCTION</a:t>
            </a:r>
          </a:p>
        </p:txBody>
      </p:sp>
      <p:sp>
        <p:nvSpPr>
          <p:cNvPr id="8" name="TextBox 8"/>
          <p:cNvSpPr txBox="1"/>
          <p:nvPr/>
        </p:nvSpPr>
        <p:spPr>
          <a:xfrm>
            <a:off x="7960614" y="3299300"/>
            <a:ext cx="9207818" cy="5066982"/>
          </a:xfrm>
          <a:prstGeom prst="rect">
            <a:avLst/>
          </a:prstGeom>
        </p:spPr>
        <p:txBody>
          <a:bodyPr lIns="0" tIns="0" rIns="0" bIns="0" rtlCol="0" anchor="t">
            <a:spAutoFit/>
          </a:bodyPr>
          <a:lstStyle/>
          <a:p>
            <a:pPr marL="601742" lvl="1" indent="-300871" algn="l">
              <a:lnSpc>
                <a:spcPts val="3548"/>
              </a:lnSpc>
              <a:buFont typeface="Arial"/>
              <a:buChar char="•"/>
            </a:pPr>
            <a:r>
              <a:rPr lang="en-US" sz="3225" spc="-152">
                <a:solidFill>
                  <a:srgbClr val="000000"/>
                </a:solidFill>
                <a:latin typeface="DejaVu Sans Light"/>
                <a:ea typeface="DejaVu Sans Light"/>
                <a:cs typeface="DejaVu Sans Light"/>
                <a:sym typeface="DejaVu Sans Light"/>
              </a:rPr>
              <a:t>An online voting system is a digital platform  that allows users to cast their votes  electronically through the Internet.</a:t>
            </a:r>
          </a:p>
          <a:p>
            <a:pPr marL="601742" lvl="1" indent="-300871" algn="l">
              <a:lnSpc>
                <a:spcPts val="3548"/>
              </a:lnSpc>
              <a:buFont typeface="Arial"/>
              <a:buChar char="•"/>
            </a:pPr>
            <a:r>
              <a:rPr lang="en-US" sz="3225" spc="-84">
                <a:solidFill>
                  <a:srgbClr val="000000"/>
                </a:solidFill>
                <a:latin typeface="DejaVu Sans Light"/>
                <a:ea typeface="DejaVu Sans Light"/>
                <a:cs typeface="DejaVu Sans Light"/>
                <a:sym typeface="DejaVu Sans Light"/>
              </a:rPr>
              <a:t>People who have citizenship of a particular  country and eligible for Voting can cast their  vote through online systems.</a:t>
            </a:r>
          </a:p>
          <a:p>
            <a:pPr marL="601742" lvl="1" indent="-300871" algn="l">
              <a:lnSpc>
                <a:spcPts val="3494"/>
              </a:lnSpc>
              <a:buFont typeface="Arial"/>
              <a:buChar char="•"/>
            </a:pPr>
            <a:r>
              <a:rPr lang="en-US" sz="3225" spc="-9">
                <a:solidFill>
                  <a:srgbClr val="000000"/>
                </a:solidFill>
                <a:latin typeface="DejaVu Sans Light"/>
                <a:ea typeface="DejaVu Sans Light"/>
                <a:cs typeface="DejaVu Sans Light"/>
                <a:sym typeface="DejaVu Sans Light"/>
              </a:rPr>
              <a:t>This system is based on procedures of other  online services like online reservation system.</a:t>
            </a:r>
          </a:p>
          <a:p>
            <a:pPr marL="601742" lvl="1" indent="-300871" algn="l">
              <a:lnSpc>
                <a:spcPts val="3600"/>
              </a:lnSpc>
              <a:buFont typeface="Arial"/>
              <a:buChar char="•"/>
            </a:pPr>
            <a:r>
              <a:rPr lang="en-US" sz="3225" spc="-99">
                <a:solidFill>
                  <a:srgbClr val="000000"/>
                </a:solidFill>
                <a:latin typeface="DejaVu Sans Light"/>
                <a:ea typeface="DejaVu Sans Light"/>
                <a:cs typeface="DejaVu Sans Light"/>
                <a:sym typeface="DejaVu Sans Light"/>
              </a:rPr>
              <a:t>Online system works upon databases and an  online web application.</a:t>
            </a:r>
          </a:p>
        </p:txBody>
      </p:sp>
      <p:sp>
        <p:nvSpPr>
          <p:cNvPr id="9" name="Freeform 9"/>
          <p:cNvSpPr/>
          <p:nvPr/>
        </p:nvSpPr>
        <p:spPr>
          <a:xfrm>
            <a:off x="0" y="0"/>
            <a:ext cx="6986586" cy="10286793"/>
          </a:xfrm>
          <a:custGeom>
            <a:avLst/>
            <a:gdLst/>
            <a:ahLst/>
            <a:cxnLst/>
            <a:rect l="l" t="t" r="r" b="b"/>
            <a:pathLst>
              <a:path w="6986586" h="10286793">
                <a:moveTo>
                  <a:pt x="0" y="0"/>
                </a:moveTo>
                <a:lnTo>
                  <a:pt x="6986586" y="0"/>
                </a:lnTo>
                <a:lnTo>
                  <a:pt x="6986586" y="10286793"/>
                </a:lnTo>
                <a:lnTo>
                  <a:pt x="0" y="10286793"/>
                </a:lnTo>
                <a:lnTo>
                  <a:pt x="0" y="0"/>
                </a:lnTo>
                <a:close/>
              </a:path>
            </a:pathLst>
          </a:custGeom>
          <a:blipFill>
            <a:blip r:embed="rId8" cstate="print"/>
            <a:stretch>
              <a:fillRect l="-49" r="-49"/>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8" cy="10286997"/>
          </a:xfrm>
          <a:custGeom>
            <a:avLst/>
            <a:gdLst/>
            <a:ahLst/>
            <a:cxnLst/>
            <a:rect l="l" t="t" r="r" b="b"/>
            <a:pathLst>
              <a:path w="18287998" h="10286997">
                <a:moveTo>
                  <a:pt x="0" y="0"/>
                </a:moveTo>
                <a:lnTo>
                  <a:pt x="18287998" y="0"/>
                </a:lnTo>
                <a:lnTo>
                  <a:pt x="18287998" y="10286997"/>
                </a:lnTo>
                <a:lnTo>
                  <a:pt x="0" y="10286997"/>
                </a:lnTo>
                <a:lnTo>
                  <a:pt x="0" y="0"/>
                </a:lnTo>
                <a:close/>
              </a:path>
            </a:pathLst>
          </a:custGeom>
          <a:blipFill>
            <a:blip r:embed="rId2" cstate="print"/>
            <a:stretch>
              <a:fillRect/>
            </a:stretch>
          </a:blipFill>
        </p:spPr>
      </p:sp>
      <p:sp>
        <p:nvSpPr>
          <p:cNvPr id="3" name="Freeform 3"/>
          <p:cNvSpPr/>
          <p:nvPr/>
        </p:nvSpPr>
        <p:spPr>
          <a:xfrm>
            <a:off x="0" y="0"/>
            <a:ext cx="12701588" cy="10287000"/>
          </a:xfrm>
          <a:custGeom>
            <a:avLst/>
            <a:gdLst/>
            <a:ahLst/>
            <a:cxnLst/>
            <a:rect l="l" t="t" r="r" b="b"/>
            <a:pathLst>
              <a:path w="12701588" h="10287000">
                <a:moveTo>
                  <a:pt x="0" y="0"/>
                </a:moveTo>
                <a:lnTo>
                  <a:pt x="12701588" y="0"/>
                </a:lnTo>
                <a:lnTo>
                  <a:pt x="12701588" y="10287000"/>
                </a:lnTo>
                <a:lnTo>
                  <a:pt x="0" y="10287000"/>
                </a:lnTo>
                <a:lnTo>
                  <a:pt x="0" y="0"/>
                </a:lnTo>
                <a:close/>
              </a:path>
            </a:pathLst>
          </a:custGeom>
          <a:blipFill>
            <a:blip r:embed="rId3" cstate="print"/>
            <a:stretch>
              <a:fillRect/>
            </a:stretch>
          </a:blipFill>
        </p:spPr>
      </p:sp>
      <p:sp>
        <p:nvSpPr>
          <p:cNvPr id="4" name="TextBox 4"/>
          <p:cNvSpPr txBox="1"/>
          <p:nvPr/>
        </p:nvSpPr>
        <p:spPr>
          <a:xfrm>
            <a:off x="966788" y="1195705"/>
            <a:ext cx="4471035" cy="932180"/>
          </a:xfrm>
          <a:prstGeom prst="rect">
            <a:avLst/>
          </a:prstGeom>
        </p:spPr>
        <p:txBody>
          <a:bodyPr lIns="0" tIns="0" rIns="0" bIns="0" rtlCol="0" anchor="t">
            <a:spAutoFit/>
          </a:bodyPr>
          <a:lstStyle/>
          <a:p>
            <a:pPr algn="l">
              <a:lnSpc>
                <a:spcPts val="7109"/>
              </a:lnSpc>
            </a:pPr>
            <a:r>
              <a:rPr lang="en-US" sz="5925" b="1" spc="165">
                <a:solidFill>
                  <a:srgbClr val="FFFFFF"/>
                </a:solidFill>
                <a:latin typeface="Tahoma Bold"/>
                <a:ea typeface="Tahoma Bold"/>
                <a:cs typeface="Tahoma Bold"/>
                <a:sym typeface="Tahoma Bold"/>
              </a:rPr>
              <a:t>OBJECTIVE</a:t>
            </a:r>
          </a:p>
        </p:txBody>
      </p:sp>
      <p:sp>
        <p:nvSpPr>
          <p:cNvPr id="5" name="TextBox 5"/>
          <p:cNvSpPr txBox="1"/>
          <p:nvPr/>
        </p:nvSpPr>
        <p:spPr>
          <a:xfrm>
            <a:off x="966788" y="3299618"/>
            <a:ext cx="10474643" cy="5232400"/>
          </a:xfrm>
          <a:prstGeom prst="rect">
            <a:avLst/>
          </a:prstGeom>
        </p:spPr>
        <p:txBody>
          <a:bodyPr lIns="0" tIns="0" rIns="0" bIns="0" rtlCol="0" anchor="t">
            <a:spAutoFit/>
          </a:bodyPr>
          <a:lstStyle/>
          <a:p>
            <a:pPr marL="561975" lvl="1" indent="-280988" algn="l">
              <a:lnSpc>
                <a:spcPts val="3270"/>
              </a:lnSpc>
              <a:buFont typeface="Arial"/>
              <a:buChar char="•"/>
            </a:pPr>
            <a:r>
              <a:rPr lang="en-US" sz="3000" spc="-85">
                <a:solidFill>
                  <a:srgbClr val="FFFFFF"/>
                </a:solidFill>
                <a:latin typeface="DejaVu Sans Light"/>
                <a:ea typeface="DejaVu Sans Light"/>
                <a:cs typeface="DejaVu Sans Light"/>
                <a:sym typeface="DejaVu Sans Light"/>
              </a:rPr>
              <a:t>Enhance Accessibility: Allow voters to participate from  any location.</a:t>
            </a:r>
          </a:p>
          <a:p>
            <a:pPr marL="561975" lvl="1" indent="-280988" algn="l">
              <a:lnSpc>
                <a:spcPts val="3270"/>
              </a:lnSpc>
              <a:buFont typeface="Arial"/>
              <a:buChar char="•"/>
            </a:pPr>
            <a:r>
              <a:rPr lang="en-US" sz="3000" spc="-137">
                <a:solidFill>
                  <a:srgbClr val="FFFFFF"/>
                </a:solidFill>
                <a:latin typeface="DejaVu Sans Light"/>
                <a:ea typeface="DejaVu Sans Light"/>
                <a:cs typeface="DejaVu Sans Light"/>
                <a:sym typeface="DejaVu Sans Light"/>
              </a:rPr>
              <a:t>Ensure Security: Protect against unauthorized access,  fraud, and maintain the integrity of the voting process.</a:t>
            </a:r>
          </a:p>
          <a:p>
            <a:pPr marL="561975" lvl="1" indent="-280988" algn="l">
              <a:lnSpc>
                <a:spcPts val="3150"/>
              </a:lnSpc>
              <a:buFont typeface="Arial"/>
              <a:buChar char="•"/>
            </a:pPr>
            <a:r>
              <a:rPr lang="en-US" sz="3000" spc="-145">
                <a:solidFill>
                  <a:srgbClr val="FFFFFF"/>
                </a:solidFill>
                <a:latin typeface="DejaVu Sans Light"/>
                <a:ea typeface="DejaVu Sans Light"/>
                <a:cs typeface="DejaVu Sans Light"/>
                <a:sym typeface="DejaVu Sans Light"/>
              </a:rPr>
              <a:t>Maintain Confidentiality: Safeguard voter and prevent  vote.</a:t>
            </a:r>
          </a:p>
          <a:p>
            <a:pPr marL="561975" lvl="1" indent="-280988" algn="l">
              <a:lnSpc>
                <a:spcPts val="3268"/>
              </a:lnSpc>
              <a:buFont typeface="Arial"/>
              <a:buChar char="•"/>
            </a:pPr>
            <a:r>
              <a:rPr lang="en-US" sz="3000" spc="-100">
                <a:solidFill>
                  <a:srgbClr val="FFFFFF"/>
                </a:solidFill>
                <a:latin typeface="DejaVu Sans Light"/>
                <a:ea typeface="DejaVu Sans Light"/>
                <a:cs typeface="DejaVu Sans Light"/>
                <a:sym typeface="DejaVu Sans Light"/>
              </a:rPr>
              <a:t>Streamline Administration: Simplify vote collection,  counting, and reporting to improve efficiency and reduce  administrative burdens.</a:t>
            </a:r>
          </a:p>
          <a:p>
            <a:pPr marL="561975" lvl="1" indent="-280988" algn="l">
              <a:lnSpc>
                <a:spcPts val="3150"/>
              </a:lnSpc>
              <a:buFont typeface="Arial"/>
              <a:buChar char="•"/>
            </a:pPr>
            <a:r>
              <a:rPr lang="en-US" sz="3000" spc="-130">
                <a:solidFill>
                  <a:srgbClr val="FFFFFF"/>
                </a:solidFill>
                <a:latin typeface="DejaVu Sans Light"/>
                <a:ea typeface="DejaVu Sans Light"/>
                <a:cs typeface="DejaVu Sans Light"/>
                <a:sym typeface="DejaVu Sans Light"/>
              </a:rPr>
              <a:t>Provide Transparency: Ensure that the voting process is  open to verification.</a:t>
            </a:r>
          </a:p>
        </p:txBody>
      </p:sp>
      <p:sp>
        <p:nvSpPr>
          <p:cNvPr id="6" name="Freeform 6"/>
          <p:cNvSpPr/>
          <p:nvPr/>
        </p:nvSpPr>
        <p:spPr>
          <a:xfrm>
            <a:off x="840581" y="0"/>
            <a:ext cx="17447420" cy="10287000"/>
          </a:xfrm>
          <a:custGeom>
            <a:avLst/>
            <a:gdLst/>
            <a:ahLst/>
            <a:cxnLst/>
            <a:rect l="l" t="t" r="r" b="b"/>
            <a:pathLst>
              <a:path w="17447420" h="10287000">
                <a:moveTo>
                  <a:pt x="0" y="0"/>
                </a:moveTo>
                <a:lnTo>
                  <a:pt x="17447419" y="0"/>
                </a:lnTo>
                <a:lnTo>
                  <a:pt x="17447419" y="10287000"/>
                </a:lnTo>
                <a:lnTo>
                  <a:pt x="0" y="10287000"/>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6788" y="1195705"/>
            <a:ext cx="7940040" cy="932180"/>
          </a:xfrm>
          <a:prstGeom prst="rect">
            <a:avLst/>
          </a:prstGeom>
        </p:spPr>
        <p:txBody>
          <a:bodyPr lIns="0" tIns="0" rIns="0" bIns="0" rtlCol="0" anchor="t">
            <a:spAutoFit/>
          </a:bodyPr>
          <a:lstStyle/>
          <a:p>
            <a:pPr algn="l">
              <a:lnSpc>
                <a:spcPts val="7109"/>
              </a:lnSpc>
            </a:pPr>
            <a:r>
              <a:rPr lang="en-US" sz="5925" b="1" spc="305">
                <a:solidFill>
                  <a:srgbClr val="000000"/>
                </a:solidFill>
                <a:latin typeface="Tahoma Bold"/>
                <a:ea typeface="Tahoma Bold"/>
                <a:cs typeface="Tahoma Bold"/>
                <a:sym typeface="Tahoma Bold"/>
              </a:rPr>
              <a:t>SCOPE OF PROJECT</a:t>
            </a:r>
          </a:p>
        </p:txBody>
      </p:sp>
      <p:sp>
        <p:nvSpPr>
          <p:cNvPr id="3" name="TextBox 3"/>
          <p:cNvSpPr txBox="1"/>
          <p:nvPr/>
        </p:nvSpPr>
        <p:spPr>
          <a:xfrm>
            <a:off x="966788" y="3039967"/>
            <a:ext cx="8737282" cy="967105"/>
          </a:xfrm>
          <a:prstGeom prst="rect">
            <a:avLst/>
          </a:prstGeom>
        </p:spPr>
        <p:txBody>
          <a:bodyPr lIns="0" tIns="0" rIns="0" bIns="0" rtlCol="0" anchor="t">
            <a:spAutoFit/>
          </a:bodyPr>
          <a:lstStyle/>
          <a:p>
            <a:pPr marL="317659" lvl="1" indent="-158829" algn="l">
              <a:lnSpc>
                <a:spcPts val="1980"/>
              </a:lnSpc>
              <a:buFont typeface="Arial"/>
              <a:buChar char="•"/>
            </a:pPr>
            <a:r>
              <a:rPr lang="en-US" sz="1650" b="1" i="1" spc="-124">
                <a:solidFill>
                  <a:srgbClr val="000000"/>
                </a:solidFill>
                <a:latin typeface="DejaVu Sans Bold Italics"/>
                <a:ea typeface="DejaVu Sans Bold Italics"/>
                <a:cs typeface="DejaVu Sans Bold Italics"/>
                <a:sym typeface="DejaVu Sans Bold Italics"/>
              </a:rPr>
              <a:t>1.  Voter Registration:</a:t>
            </a:r>
          </a:p>
          <a:p>
            <a:pPr marL="317659" lvl="1" indent="-158829" algn="l">
              <a:lnSpc>
                <a:spcPts val="1800"/>
              </a:lnSpc>
              <a:buFont typeface="Arial"/>
              <a:buChar char="•"/>
            </a:pPr>
            <a:r>
              <a:rPr lang="en-US" sz="1650" b="1" spc="-45">
                <a:solidFill>
                  <a:srgbClr val="C00000"/>
                </a:solidFill>
                <a:latin typeface="Tahoma Bold"/>
                <a:ea typeface="Tahoma Bold"/>
                <a:cs typeface="Tahoma Bold"/>
                <a:sym typeface="Tahoma Bold"/>
              </a:rPr>
              <a:t>Online Enrollment: Allows eligible voters to register or update their information  through	a secure online portal</a:t>
            </a:r>
          </a:p>
        </p:txBody>
      </p:sp>
      <p:sp>
        <p:nvSpPr>
          <p:cNvPr id="4" name="TextBox 4"/>
          <p:cNvSpPr txBox="1"/>
          <p:nvPr/>
        </p:nvSpPr>
        <p:spPr>
          <a:xfrm>
            <a:off x="966788" y="4127340"/>
            <a:ext cx="8278178" cy="280353"/>
          </a:xfrm>
          <a:prstGeom prst="rect">
            <a:avLst/>
          </a:prstGeom>
        </p:spPr>
        <p:txBody>
          <a:bodyPr lIns="0" tIns="0" rIns="0" bIns="0" rtlCol="0" anchor="t">
            <a:spAutoFit/>
          </a:bodyPr>
          <a:lstStyle/>
          <a:p>
            <a:pPr marL="317659" lvl="1" indent="-158829" algn="l">
              <a:lnSpc>
                <a:spcPts val="1980"/>
              </a:lnSpc>
              <a:buFont typeface="Arial"/>
              <a:buChar char="•"/>
            </a:pPr>
            <a:r>
              <a:rPr lang="en-US" sz="1650" b="1" spc="-37">
                <a:solidFill>
                  <a:srgbClr val="C00000"/>
                </a:solidFill>
                <a:latin typeface="Tahoma Bold"/>
                <a:ea typeface="Tahoma Bold"/>
                <a:cs typeface="Tahoma Bold"/>
                <a:sym typeface="Tahoma Bold"/>
              </a:rPr>
              <a:t>Verification: Implements identity verification processes to ensure that only</a:t>
            </a:r>
          </a:p>
        </p:txBody>
      </p:sp>
      <p:sp>
        <p:nvSpPr>
          <p:cNvPr id="5" name="TextBox 5"/>
          <p:cNvSpPr txBox="1"/>
          <p:nvPr/>
        </p:nvSpPr>
        <p:spPr>
          <a:xfrm>
            <a:off x="966788" y="4313459"/>
            <a:ext cx="3363278" cy="709930"/>
          </a:xfrm>
          <a:prstGeom prst="rect">
            <a:avLst/>
          </a:prstGeom>
        </p:spPr>
        <p:txBody>
          <a:bodyPr lIns="0" tIns="0" rIns="0" bIns="0" rtlCol="0" anchor="t">
            <a:spAutoFit/>
          </a:bodyPr>
          <a:lstStyle/>
          <a:p>
            <a:pPr algn="l">
              <a:lnSpc>
                <a:spcPts val="1980"/>
              </a:lnSpc>
            </a:pPr>
            <a:r>
              <a:rPr lang="en-US" sz="1650" b="1" spc="-60">
                <a:solidFill>
                  <a:srgbClr val="000000"/>
                </a:solidFill>
                <a:latin typeface="Tahoma Bold"/>
                <a:ea typeface="Tahoma Bold"/>
                <a:cs typeface="Tahoma Bold"/>
                <a:sym typeface="Tahoma Bold"/>
              </a:rPr>
              <a:t>qualified individuals can register.</a:t>
            </a:r>
          </a:p>
          <a:p>
            <a:pPr marL="317659" lvl="1" indent="-158829" algn="l">
              <a:lnSpc>
                <a:spcPts val="1980"/>
              </a:lnSpc>
              <a:buFont typeface="Arial"/>
              <a:buChar char="•"/>
            </a:pPr>
            <a:r>
              <a:rPr lang="en-US" sz="1650" b="1" i="1" spc="-79">
                <a:solidFill>
                  <a:srgbClr val="000000"/>
                </a:solidFill>
                <a:latin typeface="DejaVu Sans Bold Italics"/>
                <a:ea typeface="DejaVu Sans Bold Italics"/>
                <a:cs typeface="DejaVu Sans Bold Italics"/>
                <a:sym typeface="DejaVu Sans Bold Italics"/>
              </a:rPr>
              <a:t>2. Voting Process:</a:t>
            </a:r>
          </a:p>
        </p:txBody>
      </p:sp>
      <p:sp>
        <p:nvSpPr>
          <p:cNvPr id="6" name="TextBox 6"/>
          <p:cNvSpPr txBox="1"/>
          <p:nvPr/>
        </p:nvSpPr>
        <p:spPr>
          <a:xfrm>
            <a:off x="966788" y="5095462"/>
            <a:ext cx="9342120" cy="2774950"/>
          </a:xfrm>
          <a:prstGeom prst="rect">
            <a:avLst/>
          </a:prstGeom>
        </p:spPr>
        <p:txBody>
          <a:bodyPr lIns="0" tIns="0" rIns="0" bIns="0" rtlCol="0" anchor="t">
            <a:spAutoFit/>
          </a:bodyPr>
          <a:lstStyle/>
          <a:p>
            <a:pPr marL="316708" lvl="1" indent="-158354" algn="l">
              <a:lnSpc>
                <a:spcPts val="1980"/>
              </a:lnSpc>
              <a:buFont typeface="Arial"/>
              <a:buChar char="•"/>
            </a:pPr>
            <a:r>
              <a:rPr lang="en-US" sz="1650" b="1" spc="-15">
                <a:solidFill>
                  <a:srgbClr val="C00000"/>
                </a:solidFill>
                <a:latin typeface="Tahoma Bold"/>
                <a:ea typeface="Tahoma Bold"/>
                <a:cs typeface="Tahoma Bold"/>
                <a:sym typeface="Tahoma Bold"/>
              </a:rPr>
              <a:t>Accessibility: </a:t>
            </a:r>
            <a:r>
              <a:rPr lang="en-US" sz="1650" b="1" spc="-15">
                <a:solidFill>
                  <a:srgbClr val="000000"/>
                </a:solidFill>
                <a:latin typeface="Tahoma Bold"/>
                <a:ea typeface="Tahoma Bold"/>
                <a:cs typeface="Tahoma Bold"/>
                <a:sym typeface="Tahoma Bold"/>
              </a:rPr>
              <a:t>Enables voters to cast their votes from any internet enabled device.</a:t>
            </a:r>
          </a:p>
          <a:p>
            <a:pPr marL="317659" lvl="1" indent="-158829" algn="l">
              <a:lnSpc>
                <a:spcPts val="1800"/>
              </a:lnSpc>
              <a:buFont typeface="Arial"/>
              <a:buChar char="•"/>
            </a:pPr>
            <a:r>
              <a:rPr lang="en-US" sz="1650" b="1" spc="-37">
                <a:solidFill>
                  <a:srgbClr val="000000"/>
                </a:solidFill>
                <a:latin typeface="Tahoma Bold"/>
                <a:ea typeface="Tahoma Bold"/>
                <a:cs typeface="Tahoma Bold"/>
                <a:sym typeface="Tahoma Bold"/>
              </a:rPr>
              <a:t>Security Measures: Incorporates encryption and authentication to protect the voting  process.</a:t>
            </a:r>
          </a:p>
          <a:p>
            <a:pPr marL="317659" lvl="1" indent="-158829" algn="l">
              <a:lnSpc>
                <a:spcPts val="1980"/>
              </a:lnSpc>
              <a:buFont typeface="Arial"/>
              <a:buChar char="•"/>
            </a:pPr>
            <a:r>
              <a:rPr lang="en-US" sz="1650" b="1" i="1" spc="-124">
                <a:solidFill>
                  <a:srgbClr val="000000"/>
                </a:solidFill>
                <a:latin typeface="DejaVu Sans Bold Italics"/>
                <a:ea typeface="DejaVu Sans Bold Italics"/>
                <a:cs typeface="DejaVu Sans Bold Italics"/>
                <a:sym typeface="DejaVu Sans Bold Italics"/>
              </a:rPr>
              <a:t>3. Vote Collection and Storage:</a:t>
            </a:r>
          </a:p>
          <a:p>
            <a:pPr marL="316708" lvl="1" indent="-158354" algn="l">
              <a:lnSpc>
                <a:spcPts val="1980"/>
              </a:lnSpc>
              <a:buFont typeface="Arial"/>
              <a:buChar char="•"/>
            </a:pPr>
            <a:r>
              <a:rPr lang="en-US" sz="1650" b="1" spc="-37">
                <a:solidFill>
                  <a:srgbClr val="C00000"/>
                </a:solidFill>
                <a:latin typeface="Tahoma Bold"/>
                <a:ea typeface="Tahoma Bold"/>
                <a:cs typeface="Tahoma Bold"/>
                <a:sym typeface="Tahoma Bold"/>
              </a:rPr>
              <a:t>Data Encryption: </a:t>
            </a:r>
            <a:r>
              <a:rPr lang="en-US" sz="1650" b="1" spc="-37">
                <a:solidFill>
                  <a:srgbClr val="000000"/>
                </a:solidFill>
                <a:latin typeface="Tahoma Bold"/>
                <a:ea typeface="Tahoma Bold"/>
                <a:cs typeface="Tahoma Bold"/>
                <a:sym typeface="Tahoma Bold"/>
              </a:rPr>
              <a:t>Ensure that votes are securely transmitted and stored.</a:t>
            </a:r>
          </a:p>
          <a:p>
            <a:pPr marL="317659" lvl="1" indent="-158829" algn="l">
              <a:lnSpc>
                <a:spcPts val="1980"/>
              </a:lnSpc>
              <a:buFont typeface="Arial"/>
              <a:buChar char="•"/>
            </a:pPr>
            <a:r>
              <a:rPr lang="en-US" sz="1650" b="1" i="1" spc="-124">
                <a:solidFill>
                  <a:srgbClr val="000000"/>
                </a:solidFill>
                <a:latin typeface="DejaVu Sans Bold Italics"/>
                <a:ea typeface="DejaVu Sans Bold Italics"/>
                <a:cs typeface="DejaVu Sans Bold Italics"/>
                <a:sym typeface="DejaVu Sans Bold Italics"/>
              </a:rPr>
              <a:t>4. Vote Counting and Reporting:</a:t>
            </a:r>
          </a:p>
          <a:p>
            <a:pPr marL="317659" lvl="1" indent="-158829" algn="l">
              <a:lnSpc>
                <a:spcPts val="1890"/>
              </a:lnSpc>
              <a:buFont typeface="Arial"/>
              <a:buChar char="•"/>
            </a:pPr>
            <a:r>
              <a:rPr lang="en-US" sz="1650" b="1" spc="-22">
                <a:solidFill>
                  <a:srgbClr val="C00000"/>
                </a:solidFill>
                <a:latin typeface="Tahoma Bold"/>
                <a:ea typeface="Tahoma Bold"/>
                <a:cs typeface="Tahoma Bold"/>
                <a:sym typeface="Tahoma Bold"/>
              </a:rPr>
              <a:t>Result Reporting: </a:t>
            </a:r>
            <a:r>
              <a:rPr lang="en-US" sz="1650" b="1" spc="-22">
                <a:solidFill>
                  <a:srgbClr val="000000"/>
                </a:solidFill>
                <a:latin typeface="Tahoma Bold"/>
                <a:ea typeface="Tahoma Bold"/>
                <a:cs typeface="Tahoma Bold"/>
                <a:sym typeface="Tahoma Bold"/>
              </a:rPr>
              <a:t>Software to count votes accurately. Provides real-time or scheduled</a:t>
            </a:r>
          </a:p>
          <a:p>
            <a:pPr marL="317659" lvl="1" indent="-158829" algn="l">
              <a:lnSpc>
                <a:spcPts val="1890"/>
              </a:lnSpc>
            </a:pPr>
            <a:r>
              <a:rPr lang="en-US" sz="1650" b="1" spc="-45">
                <a:solidFill>
                  <a:srgbClr val="000000"/>
                </a:solidFill>
                <a:latin typeface="Tahoma Bold"/>
                <a:ea typeface="Tahoma Bold"/>
                <a:cs typeface="Tahoma Bold"/>
                <a:sym typeface="Tahoma Bold"/>
              </a:rPr>
              <a:t>reporting of election results to authorized parties.</a:t>
            </a:r>
          </a:p>
        </p:txBody>
      </p:sp>
      <p:sp>
        <p:nvSpPr>
          <p:cNvPr id="7" name="Freeform 7"/>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8" name="Freeform 8"/>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grpSp>
        <p:nvGrpSpPr>
          <p:cNvPr id="10" name="Group 10"/>
          <p:cNvGrpSpPr/>
          <p:nvPr/>
        </p:nvGrpSpPr>
        <p:grpSpPr>
          <a:xfrm>
            <a:off x="17473612" y="0"/>
            <a:ext cx="814388" cy="842962"/>
            <a:chOff x="0" y="0"/>
            <a:chExt cx="1085850" cy="1123950"/>
          </a:xfrm>
        </p:grpSpPr>
        <p:sp>
          <p:nvSpPr>
            <p:cNvPr id="11" name="Freeform 11"/>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12" name="Freeform 12"/>
          <p:cNvSpPr/>
          <p:nvPr/>
        </p:nvSpPr>
        <p:spPr>
          <a:xfrm>
            <a:off x="12370236" y="1076788"/>
            <a:ext cx="3805950" cy="3854040"/>
          </a:xfrm>
          <a:custGeom>
            <a:avLst/>
            <a:gdLst/>
            <a:ahLst/>
            <a:cxnLst/>
            <a:rect l="l" t="t" r="r" b="b"/>
            <a:pathLst>
              <a:path w="3805950" h="3854040">
                <a:moveTo>
                  <a:pt x="0" y="0"/>
                </a:moveTo>
                <a:lnTo>
                  <a:pt x="3805950" y="0"/>
                </a:lnTo>
                <a:lnTo>
                  <a:pt x="3805950" y="3854040"/>
                </a:lnTo>
                <a:lnTo>
                  <a:pt x="0" y="3854040"/>
                </a:lnTo>
                <a:lnTo>
                  <a:pt x="0" y="0"/>
                </a:lnTo>
                <a:close/>
              </a:path>
            </a:pathLst>
          </a:custGeom>
          <a:blipFill>
            <a:blip r:embed="rId8" cstate="print"/>
            <a:stretch>
              <a:fillRect/>
            </a:stretch>
          </a:blipFill>
        </p:spPr>
      </p:sp>
      <p:sp>
        <p:nvSpPr>
          <p:cNvPr id="13" name="Freeform 13"/>
          <p:cNvSpPr/>
          <p:nvPr/>
        </p:nvSpPr>
        <p:spPr>
          <a:xfrm>
            <a:off x="11329988" y="5314950"/>
            <a:ext cx="5886450" cy="3943350"/>
          </a:xfrm>
          <a:custGeom>
            <a:avLst/>
            <a:gdLst/>
            <a:ahLst/>
            <a:cxnLst/>
            <a:rect l="l" t="t" r="r" b="b"/>
            <a:pathLst>
              <a:path w="5886450" h="3943350">
                <a:moveTo>
                  <a:pt x="0" y="0"/>
                </a:moveTo>
                <a:lnTo>
                  <a:pt x="5886450" y="0"/>
                </a:lnTo>
                <a:lnTo>
                  <a:pt x="5886450" y="3943350"/>
                </a:lnTo>
                <a:lnTo>
                  <a:pt x="0" y="3943350"/>
                </a:lnTo>
                <a:lnTo>
                  <a:pt x="0" y="0"/>
                </a:lnTo>
                <a:close/>
              </a:path>
            </a:pathLst>
          </a:custGeom>
          <a:blipFill>
            <a:blip r:embed="rId9" cstate="print"/>
            <a:stretch>
              <a:fillRect l="-67" r="-67"/>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6788" y="1195705"/>
            <a:ext cx="3918585" cy="932180"/>
          </a:xfrm>
          <a:prstGeom prst="rect">
            <a:avLst/>
          </a:prstGeom>
        </p:spPr>
        <p:txBody>
          <a:bodyPr lIns="0" tIns="0" rIns="0" bIns="0" rtlCol="0" anchor="t">
            <a:spAutoFit/>
          </a:bodyPr>
          <a:lstStyle/>
          <a:p>
            <a:pPr algn="l">
              <a:lnSpc>
                <a:spcPts val="7109"/>
              </a:lnSpc>
            </a:pPr>
            <a:r>
              <a:rPr lang="en-US" sz="5925" b="1" spc="262">
                <a:solidFill>
                  <a:srgbClr val="000000"/>
                </a:solidFill>
                <a:latin typeface="Tahoma Bold"/>
                <a:ea typeface="Tahoma Bold"/>
                <a:cs typeface="Tahoma Bold"/>
                <a:sym typeface="Tahoma Bold"/>
              </a:rPr>
              <a:t>WORKING</a:t>
            </a:r>
          </a:p>
        </p:txBody>
      </p:sp>
      <p:sp>
        <p:nvSpPr>
          <p:cNvPr id="3" name="Freeform 3"/>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5" name="Freeform 5"/>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grpSp>
        <p:nvGrpSpPr>
          <p:cNvPr id="6" name="Group 6"/>
          <p:cNvGrpSpPr/>
          <p:nvPr/>
        </p:nvGrpSpPr>
        <p:grpSpPr>
          <a:xfrm>
            <a:off x="17473612" y="0"/>
            <a:ext cx="814388" cy="842962"/>
            <a:chOff x="0" y="0"/>
            <a:chExt cx="1085850" cy="1123950"/>
          </a:xfrm>
        </p:grpSpPr>
        <p:sp>
          <p:nvSpPr>
            <p:cNvPr id="7" name="Freeform 7"/>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8" name="Freeform 8"/>
          <p:cNvSpPr/>
          <p:nvPr/>
        </p:nvSpPr>
        <p:spPr>
          <a:xfrm>
            <a:off x="10458450" y="2571750"/>
            <a:ext cx="6000750" cy="5043488"/>
          </a:xfrm>
          <a:custGeom>
            <a:avLst/>
            <a:gdLst/>
            <a:ahLst/>
            <a:cxnLst/>
            <a:rect l="l" t="t" r="r" b="b"/>
            <a:pathLst>
              <a:path w="6000750" h="5043488">
                <a:moveTo>
                  <a:pt x="0" y="0"/>
                </a:moveTo>
                <a:lnTo>
                  <a:pt x="6000750" y="0"/>
                </a:lnTo>
                <a:lnTo>
                  <a:pt x="6000750" y="5043488"/>
                </a:lnTo>
                <a:lnTo>
                  <a:pt x="0" y="5043488"/>
                </a:lnTo>
                <a:lnTo>
                  <a:pt x="0" y="0"/>
                </a:lnTo>
                <a:close/>
              </a:path>
            </a:pathLst>
          </a:custGeom>
          <a:blipFill>
            <a:blip r:embed="rId8" cstate="print"/>
            <a:stretch>
              <a:fillRect l="-34047" r="-34047"/>
            </a:stretch>
          </a:blipFill>
        </p:spPr>
      </p:sp>
      <p:sp>
        <p:nvSpPr>
          <p:cNvPr id="9" name="Freeform 9"/>
          <p:cNvSpPr/>
          <p:nvPr/>
        </p:nvSpPr>
        <p:spPr>
          <a:xfrm>
            <a:off x="3907726" y="3889819"/>
            <a:ext cx="502920" cy="144780"/>
          </a:xfrm>
          <a:custGeom>
            <a:avLst/>
            <a:gdLst/>
            <a:ahLst/>
            <a:cxnLst/>
            <a:rect l="l" t="t" r="r" b="b"/>
            <a:pathLst>
              <a:path w="502920" h="144780">
                <a:moveTo>
                  <a:pt x="0" y="0"/>
                </a:moveTo>
                <a:lnTo>
                  <a:pt x="502920" y="0"/>
                </a:lnTo>
                <a:lnTo>
                  <a:pt x="502920" y="144780"/>
                </a:lnTo>
                <a:lnTo>
                  <a:pt x="0" y="144780"/>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sp>
      <p:grpSp>
        <p:nvGrpSpPr>
          <p:cNvPr id="10" name="Group 10"/>
          <p:cNvGrpSpPr/>
          <p:nvPr/>
        </p:nvGrpSpPr>
        <p:grpSpPr>
          <a:xfrm>
            <a:off x="1512093" y="3240976"/>
            <a:ext cx="2405062" cy="1447800"/>
            <a:chOff x="0" y="0"/>
            <a:chExt cx="3206750" cy="1930400"/>
          </a:xfrm>
        </p:grpSpPr>
        <p:sp>
          <p:nvSpPr>
            <p:cNvPr id="11" name="Freeform 11"/>
            <p:cNvSpPr/>
            <p:nvPr/>
          </p:nvSpPr>
          <p:spPr>
            <a:xfrm>
              <a:off x="12700" y="12700"/>
              <a:ext cx="3181350" cy="1905000"/>
            </a:xfrm>
            <a:custGeom>
              <a:avLst/>
              <a:gdLst/>
              <a:ahLst/>
              <a:cxnLst/>
              <a:rect l="l" t="t" r="r" b="b"/>
              <a:pathLst>
                <a:path w="3181350" h="1905000">
                  <a:moveTo>
                    <a:pt x="0" y="0"/>
                  </a:moveTo>
                  <a:lnTo>
                    <a:pt x="3181350" y="0"/>
                  </a:lnTo>
                  <a:lnTo>
                    <a:pt x="3181350" y="1905000"/>
                  </a:lnTo>
                  <a:lnTo>
                    <a:pt x="0" y="1905000"/>
                  </a:lnTo>
                  <a:close/>
                </a:path>
              </a:pathLst>
            </a:custGeom>
            <a:solidFill>
              <a:srgbClr val="413123"/>
            </a:solidFill>
          </p:spPr>
        </p:sp>
        <p:sp>
          <p:nvSpPr>
            <p:cNvPr id="12" name="Freeform 12"/>
            <p:cNvSpPr/>
            <p:nvPr/>
          </p:nvSpPr>
          <p:spPr>
            <a:xfrm>
              <a:off x="0" y="0"/>
              <a:ext cx="3206750" cy="1930400"/>
            </a:xfrm>
            <a:custGeom>
              <a:avLst/>
              <a:gdLst/>
              <a:ahLst/>
              <a:cxnLst/>
              <a:rect l="l" t="t" r="r" b="b"/>
              <a:pathLst>
                <a:path w="3206750" h="1930400">
                  <a:moveTo>
                    <a:pt x="12700" y="0"/>
                  </a:moveTo>
                  <a:lnTo>
                    <a:pt x="3194050" y="0"/>
                  </a:lnTo>
                  <a:cubicBezTo>
                    <a:pt x="3201035" y="0"/>
                    <a:pt x="3206750" y="5715"/>
                    <a:pt x="3206750" y="12700"/>
                  </a:cubicBezTo>
                  <a:lnTo>
                    <a:pt x="3206750" y="1917700"/>
                  </a:lnTo>
                  <a:cubicBezTo>
                    <a:pt x="3206750" y="1924685"/>
                    <a:pt x="3201035" y="1930400"/>
                    <a:pt x="3194050" y="1930400"/>
                  </a:cubicBezTo>
                  <a:lnTo>
                    <a:pt x="12700" y="1930400"/>
                  </a:lnTo>
                  <a:cubicBezTo>
                    <a:pt x="5715" y="1930400"/>
                    <a:pt x="0" y="1924685"/>
                    <a:pt x="0" y="1917700"/>
                  </a:cubicBezTo>
                  <a:lnTo>
                    <a:pt x="0" y="12700"/>
                  </a:lnTo>
                  <a:cubicBezTo>
                    <a:pt x="0" y="5715"/>
                    <a:pt x="5715" y="0"/>
                    <a:pt x="12700" y="0"/>
                  </a:cubicBezTo>
                  <a:moveTo>
                    <a:pt x="12700" y="25400"/>
                  </a:moveTo>
                  <a:lnTo>
                    <a:pt x="12700" y="12700"/>
                  </a:lnTo>
                  <a:lnTo>
                    <a:pt x="25400" y="12700"/>
                  </a:lnTo>
                  <a:lnTo>
                    <a:pt x="25400" y="1917700"/>
                  </a:lnTo>
                  <a:lnTo>
                    <a:pt x="12700" y="1917700"/>
                  </a:lnTo>
                  <a:lnTo>
                    <a:pt x="12700" y="1905000"/>
                  </a:lnTo>
                  <a:lnTo>
                    <a:pt x="3194050" y="1905000"/>
                  </a:lnTo>
                  <a:lnTo>
                    <a:pt x="3194050" y="1917700"/>
                  </a:lnTo>
                  <a:lnTo>
                    <a:pt x="3181350" y="1917700"/>
                  </a:lnTo>
                  <a:lnTo>
                    <a:pt x="3181350" y="12700"/>
                  </a:lnTo>
                  <a:lnTo>
                    <a:pt x="3194050" y="12700"/>
                  </a:lnTo>
                  <a:lnTo>
                    <a:pt x="3194050" y="25400"/>
                  </a:lnTo>
                  <a:lnTo>
                    <a:pt x="12700" y="25400"/>
                  </a:lnTo>
                  <a:close/>
                </a:path>
              </a:pathLst>
            </a:custGeom>
            <a:solidFill>
              <a:srgbClr val="E1E8E8"/>
            </a:solidFill>
          </p:spPr>
        </p:sp>
        <p:sp>
          <p:nvSpPr>
            <p:cNvPr id="13" name="TextBox 13"/>
            <p:cNvSpPr txBox="1"/>
            <p:nvPr/>
          </p:nvSpPr>
          <p:spPr>
            <a:xfrm>
              <a:off x="0" y="9525"/>
              <a:ext cx="3206750" cy="1920875"/>
            </a:xfrm>
            <a:prstGeom prst="rect">
              <a:avLst/>
            </a:prstGeom>
          </p:spPr>
          <p:txBody>
            <a:bodyPr lIns="50800" tIns="50800" rIns="50800" bIns="50800" rtlCol="0" anchor="t"/>
            <a:lstStyle/>
            <a:p>
              <a:pPr algn="ctr">
                <a:lnSpc>
                  <a:spcPts val="1972"/>
                </a:lnSpc>
              </a:pPr>
              <a:r>
                <a:rPr lang="en-US" sz="1800" spc="-109">
                  <a:solidFill>
                    <a:srgbClr val="FFFFFF"/>
                  </a:solidFill>
                  <a:latin typeface="DejaVu Sans Light"/>
                  <a:ea typeface="DejaVu Sans Light"/>
                  <a:cs typeface="DejaVu Sans Light"/>
                  <a:sym typeface="DejaVu Sans Light"/>
                </a:rPr>
                <a:t>Security: Ensure  that the system is  resistant to attacks,  such as hacking or  tampering.</a:t>
              </a:r>
            </a:p>
          </p:txBody>
        </p:sp>
      </p:grpSp>
      <p:sp>
        <p:nvSpPr>
          <p:cNvPr id="14" name="Freeform 14"/>
          <p:cNvSpPr/>
          <p:nvPr/>
        </p:nvSpPr>
        <p:spPr>
          <a:xfrm>
            <a:off x="6850759" y="3889819"/>
            <a:ext cx="503872" cy="144780"/>
          </a:xfrm>
          <a:custGeom>
            <a:avLst/>
            <a:gdLst/>
            <a:ahLst/>
            <a:cxnLst/>
            <a:rect l="l" t="t" r="r" b="b"/>
            <a:pathLst>
              <a:path w="503872" h="144780">
                <a:moveTo>
                  <a:pt x="0" y="0"/>
                </a:moveTo>
                <a:lnTo>
                  <a:pt x="503873" y="0"/>
                </a:lnTo>
                <a:lnTo>
                  <a:pt x="503873" y="144780"/>
                </a:lnTo>
                <a:lnTo>
                  <a:pt x="0" y="144780"/>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sp>
      <p:grpSp>
        <p:nvGrpSpPr>
          <p:cNvPr id="15" name="Group 15"/>
          <p:cNvGrpSpPr/>
          <p:nvPr/>
        </p:nvGrpSpPr>
        <p:grpSpPr>
          <a:xfrm>
            <a:off x="4455414" y="3240976"/>
            <a:ext cx="2405062" cy="1447800"/>
            <a:chOff x="0" y="0"/>
            <a:chExt cx="3206750" cy="1930400"/>
          </a:xfrm>
        </p:grpSpPr>
        <p:sp>
          <p:nvSpPr>
            <p:cNvPr id="16" name="Freeform 16"/>
            <p:cNvSpPr/>
            <p:nvPr/>
          </p:nvSpPr>
          <p:spPr>
            <a:xfrm>
              <a:off x="12700" y="12700"/>
              <a:ext cx="3181350" cy="1905000"/>
            </a:xfrm>
            <a:custGeom>
              <a:avLst/>
              <a:gdLst/>
              <a:ahLst/>
              <a:cxnLst/>
              <a:rect l="l" t="t" r="r" b="b"/>
              <a:pathLst>
                <a:path w="3181350" h="1905000">
                  <a:moveTo>
                    <a:pt x="0" y="0"/>
                  </a:moveTo>
                  <a:lnTo>
                    <a:pt x="3181350" y="0"/>
                  </a:lnTo>
                  <a:lnTo>
                    <a:pt x="3181350" y="1905000"/>
                  </a:lnTo>
                  <a:lnTo>
                    <a:pt x="0" y="1905000"/>
                  </a:lnTo>
                  <a:close/>
                </a:path>
              </a:pathLst>
            </a:custGeom>
            <a:solidFill>
              <a:srgbClr val="413123"/>
            </a:solidFill>
          </p:spPr>
        </p:sp>
        <p:sp>
          <p:nvSpPr>
            <p:cNvPr id="17" name="Freeform 17"/>
            <p:cNvSpPr/>
            <p:nvPr/>
          </p:nvSpPr>
          <p:spPr>
            <a:xfrm>
              <a:off x="0" y="0"/>
              <a:ext cx="3206750" cy="1930400"/>
            </a:xfrm>
            <a:custGeom>
              <a:avLst/>
              <a:gdLst/>
              <a:ahLst/>
              <a:cxnLst/>
              <a:rect l="l" t="t" r="r" b="b"/>
              <a:pathLst>
                <a:path w="3206750" h="1930400">
                  <a:moveTo>
                    <a:pt x="12700" y="0"/>
                  </a:moveTo>
                  <a:lnTo>
                    <a:pt x="3194050" y="0"/>
                  </a:lnTo>
                  <a:cubicBezTo>
                    <a:pt x="3201035" y="0"/>
                    <a:pt x="3206750" y="5715"/>
                    <a:pt x="3206750" y="12700"/>
                  </a:cubicBezTo>
                  <a:lnTo>
                    <a:pt x="3206750" y="1917700"/>
                  </a:lnTo>
                  <a:cubicBezTo>
                    <a:pt x="3206750" y="1924685"/>
                    <a:pt x="3201035" y="1930400"/>
                    <a:pt x="3194050" y="1930400"/>
                  </a:cubicBezTo>
                  <a:lnTo>
                    <a:pt x="12700" y="1930400"/>
                  </a:lnTo>
                  <a:cubicBezTo>
                    <a:pt x="5715" y="1930400"/>
                    <a:pt x="0" y="1924685"/>
                    <a:pt x="0" y="1917700"/>
                  </a:cubicBezTo>
                  <a:lnTo>
                    <a:pt x="0" y="12700"/>
                  </a:lnTo>
                  <a:cubicBezTo>
                    <a:pt x="0" y="5715"/>
                    <a:pt x="5715" y="0"/>
                    <a:pt x="12700" y="0"/>
                  </a:cubicBezTo>
                  <a:moveTo>
                    <a:pt x="12700" y="25400"/>
                  </a:moveTo>
                  <a:lnTo>
                    <a:pt x="12700" y="12700"/>
                  </a:lnTo>
                  <a:lnTo>
                    <a:pt x="25400" y="12700"/>
                  </a:lnTo>
                  <a:lnTo>
                    <a:pt x="25400" y="1917700"/>
                  </a:lnTo>
                  <a:lnTo>
                    <a:pt x="12700" y="1917700"/>
                  </a:lnTo>
                  <a:lnTo>
                    <a:pt x="12700" y="1905000"/>
                  </a:lnTo>
                  <a:lnTo>
                    <a:pt x="3194050" y="1905000"/>
                  </a:lnTo>
                  <a:lnTo>
                    <a:pt x="3194050" y="1917700"/>
                  </a:lnTo>
                  <a:lnTo>
                    <a:pt x="3181350" y="1917700"/>
                  </a:lnTo>
                  <a:lnTo>
                    <a:pt x="3181350" y="12700"/>
                  </a:lnTo>
                  <a:lnTo>
                    <a:pt x="3194050" y="12700"/>
                  </a:lnTo>
                  <a:lnTo>
                    <a:pt x="3194050" y="25400"/>
                  </a:lnTo>
                  <a:lnTo>
                    <a:pt x="12700" y="25400"/>
                  </a:lnTo>
                  <a:close/>
                </a:path>
              </a:pathLst>
            </a:custGeom>
            <a:solidFill>
              <a:srgbClr val="E1E8E8"/>
            </a:solidFill>
          </p:spPr>
        </p:sp>
        <p:sp>
          <p:nvSpPr>
            <p:cNvPr id="18" name="TextBox 18"/>
            <p:cNvSpPr txBox="1"/>
            <p:nvPr/>
          </p:nvSpPr>
          <p:spPr>
            <a:xfrm>
              <a:off x="0" y="9525"/>
              <a:ext cx="3206750" cy="1920875"/>
            </a:xfrm>
            <a:prstGeom prst="rect">
              <a:avLst/>
            </a:prstGeom>
          </p:spPr>
          <p:txBody>
            <a:bodyPr lIns="50800" tIns="50800" rIns="50800" bIns="50800" rtlCol="0" anchor="t"/>
            <a:lstStyle/>
            <a:p>
              <a:pPr algn="ctr">
                <a:lnSpc>
                  <a:spcPts val="1972"/>
                </a:lnSpc>
              </a:pPr>
              <a:r>
                <a:rPr lang="en-US" sz="1800" spc="-94">
                  <a:solidFill>
                    <a:srgbClr val="FFFFFF"/>
                  </a:solidFill>
                  <a:latin typeface="DejaVu Sans Light"/>
                  <a:ea typeface="DejaVu Sans Light"/>
                  <a:cs typeface="DejaVu Sans Light"/>
                  <a:sym typeface="DejaVu Sans Light"/>
                </a:rPr>
                <a:t>Authentication:  Implement methods  to verify  the  identity of voters to  prevent fraud.</a:t>
              </a:r>
            </a:p>
          </p:txBody>
        </p:sp>
      </p:grpSp>
      <p:sp>
        <p:nvSpPr>
          <p:cNvPr id="19" name="Freeform 19"/>
          <p:cNvSpPr/>
          <p:nvPr/>
        </p:nvSpPr>
        <p:spPr>
          <a:xfrm>
            <a:off x="2649664" y="3240976"/>
            <a:ext cx="7139748" cy="1941194"/>
          </a:xfrm>
          <a:custGeom>
            <a:avLst/>
            <a:gdLst/>
            <a:ahLst/>
            <a:cxnLst/>
            <a:rect l="l" t="t" r="r" b="b"/>
            <a:pathLst>
              <a:path w="7139748" h="1941194">
                <a:moveTo>
                  <a:pt x="0" y="0"/>
                </a:moveTo>
                <a:lnTo>
                  <a:pt x="7139748" y="0"/>
                </a:lnTo>
                <a:lnTo>
                  <a:pt x="7139748" y="1941194"/>
                </a:lnTo>
                <a:lnTo>
                  <a:pt x="0" y="1941194"/>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sp>
      <p:sp>
        <p:nvSpPr>
          <p:cNvPr id="20" name="TextBox 20"/>
          <p:cNvSpPr txBox="1"/>
          <p:nvPr/>
        </p:nvSpPr>
        <p:spPr>
          <a:xfrm>
            <a:off x="7564372" y="3164998"/>
            <a:ext cx="2045970" cy="310197"/>
          </a:xfrm>
          <a:prstGeom prst="rect">
            <a:avLst/>
          </a:prstGeom>
        </p:spPr>
        <p:txBody>
          <a:bodyPr lIns="0" tIns="0" rIns="0" bIns="0" rtlCol="0" anchor="t">
            <a:spAutoFit/>
          </a:bodyPr>
          <a:lstStyle/>
          <a:p>
            <a:pPr algn="l">
              <a:lnSpc>
                <a:spcPts val="2160"/>
              </a:lnSpc>
            </a:pPr>
            <a:r>
              <a:rPr lang="en-US" sz="1800" spc="-4">
                <a:solidFill>
                  <a:srgbClr val="FFFFFF"/>
                </a:solidFill>
                <a:latin typeface="DejaVu Sans Light"/>
                <a:ea typeface="DejaVu Sans Light"/>
                <a:cs typeface="DejaVu Sans Light"/>
                <a:sym typeface="DejaVu Sans Light"/>
              </a:rPr>
              <a:t>Privacy: Protect of</a:t>
            </a:r>
          </a:p>
        </p:txBody>
      </p:sp>
      <p:sp>
        <p:nvSpPr>
          <p:cNvPr id="21" name="TextBox 21"/>
          <p:cNvSpPr txBox="1"/>
          <p:nvPr/>
        </p:nvSpPr>
        <p:spPr>
          <a:xfrm>
            <a:off x="7552754" y="3431760"/>
            <a:ext cx="2070735" cy="1303021"/>
          </a:xfrm>
          <a:prstGeom prst="rect">
            <a:avLst/>
          </a:prstGeom>
        </p:spPr>
        <p:txBody>
          <a:bodyPr lIns="0" tIns="0" rIns="0" bIns="0" rtlCol="0" anchor="t">
            <a:spAutoFit/>
          </a:bodyPr>
          <a:lstStyle/>
          <a:p>
            <a:pPr algn="ctr">
              <a:lnSpc>
                <a:spcPts val="2000"/>
              </a:lnSpc>
            </a:pPr>
            <a:r>
              <a:rPr lang="en-US" sz="1800" spc="-94">
                <a:solidFill>
                  <a:srgbClr val="FFFFFF"/>
                </a:solidFill>
                <a:latin typeface="DejaVu Sans Light"/>
                <a:ea typeface="DejaVu Sans Light"/>
                <a:cs typeface="DejaVu Sans Light"/>
                <a:sym typeface="DejaVu Sans Light"/>
              </a:rPr>
              <a:t>voters while  ensuring that votes  are accurately  counted and  attributed.</a:t>
            </a:r>
          </a:p>
        </p:txBody>
      </p:sp>
      <p:sp>
        <p:nvSpPr>
          <p:cNvPr id="22" name="Freeform 22"/>
          <p:cNvSpPr/>
          <p:nvPr/>
        </p:nvSpPr>
        <p:spPr>
          <a:xfrm>
            <a:off x="3907726" y="5875782"/>
            <a:ext cx="502920" cy="144780"/>
          </a:xfrm>
          <a:custGeom>
            <a:avLst/>
            <a:gdLst/>
            <a:ahLst/>
            <a:cxnLst/>
            <a:rect l="l" t="t" r="r" b="b"/>
            <a:pathLst>
              <a:path w="502920" h="144780">
                <a:moveTo>
                  <a:pt x="0" y="0"/>
                </a:moveTo>
                <a:lnTo>
                  <a:pt x="502920" y="0"/>
                </a:lnTo>
                <a:lnTo>
                  <a:pt x="502920" y="144780"/>
                </a:lnTo>
                <a:lnTo>
                  <a:pt x="0" y="144780"/>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sp>
      <p:grpSp>
        <p:nvGrpSpPr>
          <p:cNvPr id="23" name="Group 23"/>
          <p:cNvGrpSpPr/>
          <p:nvPr/>
        </p:nvGrpSpPr>
        <p:grpSpPr>
          <a:xfrm>
            <a:off x="1512093" y="5226939"/>
            <a:ext cx="2405062" cy="1447800"/>
            <a:chOff x="0" y="0"/>
            <a:chExt cx="3206750" cy="1930400"/>
          </a:xfrm>
        </p:grpSpPr>
        <p:sp>
          <p:nvSpPr>
            <p:cNvPr id="24" name="Freeform 24"/>
            <p:cNvSpPr/>
            <p:nvPr/>
          </p:nvSpPr>
          <p:spPr>
            <a:xfrm>
              <a:off x="12700" y="12700"/>
              <a:ext cx="3181350" cy="1905000"/>
            </a:xfrm>
            <a:custGeom>
              <a:avLst/>
              <a:gdLst/>
              <a:ahLst/>
              <a:cxnLst/>
              <a:rect l="l" t="t" r="r" b="b"/>
              <a:pathLst>
                <a:path w="3181350" h="1905000">
                  <a:moveTo>
                    <a:pt x="0" y="0"/>
                  </a:moveTo>
                  <a:lnTo>
                    <a:pt x="3181350" y="0"/>
                  </a:lnTo>
                  <a:lnTo>
                    <a:pt x="3181350" y="1905000"/>
                  </a:lnTo>
                  <a:lnTo>
                    <a:pt x="0" y="1905000"/>
                  </a:lnTo>
                  <a:close/>
                </a:path>
              </a:pathLst>
            </a:custGeom>
            <a:solidFill>
              <a:srgbClr val="413123"/>
            </a:solidFill>
          </p:spPr>
        </p:sp>
        <p:sp>
          <p:nvSpPr>
            <p:cNvPr id="25" name="Freeform 25"/>
            <p:cNvSpPr/>
            <p:nvPr/>
          </p:nvSpPr>
          <p:spPr>
            <a:xfrm>
              <a:off x="0" y="0"/>
              <a:ext cx="3206750" cy="1930400"/>
            </a:xfrm>
            <a:custGeom>
              <a:avLst/>
              <a:gdLst/>
              <a:ahLst/>
              <a:cxnLst/>
              <a:rect l="l" t="t" r="r" b="b"/>
              <a:pathLst>
                <a:path w="3206750" h="1930400">
                  <a:moveTo>
                    <a:pt x="12700" y="0"/>
                  </a:moveTo>
                  <a:lnTo>
                    <a:pt x="3194050" y="0"/>
                  </a:lnTo>
                  <a:cubicBezTo>
                    <a:pt x="3201035" y="0"/>
                    <a:pt x="3206750" y="5715"/>
                    <a:pt x="3206750" y="12700"/>
                  </a:cubicBezTo>
                  <a:lnTo>
                    <a:pt x="3206750" y="1917700"/>
                  </a:lnTo>
                  <a:cubicBezTo>
                    <a:pt x="3206750" y="1924685"/>
                    <a:pt x="3201035" y="1930400"/>
                    <a:pt x="3194050" y="1930400"/>
                  </a:cubicBezTo>
                  <a:lnTo>
                    <a:pt x="12700" y="1930400"/>
                  </a:lnTo>
                  <a:cubicBezTo>
                    <a:pt x="5715" y="1930400"/>
                    <a:pt x="0" y="1924685"/>
                    <a:pt x="0" y="1917700"/>
                  </a:cubicBezTo>
                  <a:lnTo>
                    <a:pt x="0" y="12700"/>
                  </a:lnTo>
                  <a:cubicBezTo>
                    <a:pt x="0" y="5715"/>
                    <a:pt x="5715" y="0"/>
                    <a:pt x="12700" y="0"/>
                  </a:cubicBezTo>
                  <a:moveTo>
                    <a:pt x="12700" y="25400"/>
                  </a:moveTo>
                  <a:lnTo>
                    <a:pt x="12700" y="12700"/>
                  </a:lnTo>
                  <a:lnTo>
                    <a:pt x="25400" y="12700"/>
                  </a:lnTo>
                  <a:lnTo>
                    <a:pt x="25400" y="1917700"/>
                  </a:lnTo>
                  <a:lnTo>
                    <a:pt x="12700" y="1917700"/>
                  </a:lnTo>
                  <a:lnTo>
                    <a:pt x="12700" y="1905000"/>
                  </a:lnTo>
                  <a:lnTo>
                    <a:pt x="3194050" y="1905000"/>
                  </a:lnTo>
                  <a:lnTo>
                    <a:pt x="3194050" y="1917700"/>
                  </a:lnTo>
                  <a:lnTo>
                    <a:pt x="3181350" y="1917700"/>
                  </a:lnTo>
                  <a:lnTo>
                    <a:pt x="3181350" y="12700"/>
                  </a:lnTo>
                  <a:lnTo>
                    <a:pt x="3194050" y="12700"/>
                  </a:lnTo>
                  <a:lnTo>
                    <a:pt x="3194050" y="25400"/>
                  </a:lnTo>
                  <a:lnTo>
                    <a:pt x="12700" y="25400"/>
                  </a:lnTo>
                  <a:close/>
                </a:path>
              </a:pathLst>
            </a:custGeom>
            <a:solidFill>
              <a:srgbClr val="E1E8E8"/>
            </a:solidFill>
          </p:spPr>
        </p:sp>
        <p:sp>
          <p:nvSpPr>
            <p:cNvPr id="26" name="TextBox 26"/>
            <p:cNvSpPr txBox="1"/>
            <p:nvPr/>
          </p:nvSpPr>
          <p:spPr>
            <a:xfrm>
              <a:off x="0" y="9525"/>
              <a:ext cx="3206750" cy="1920875"/>
            </a:xfrm>
            <a:prstGeom prst="rect">
              <a:avLst/>
            </a:prstGeom>
          </p:spPr>
          <p:txBody>
            <a:bodyPr lIns="50800" tIns="50800" rIns="50800" bIns="50800" rtlCol="0" anchor="t"/>
            <a:lstStyle/>
            <a:p>
              <a:pPr algn="ctr">
                <a:lnSpc>
                  <a:spcPts val="1972"/>
                </a:lnSpc>
              </a:pPr>
              <a:r>
                <a:rPr lang="en-US" sz="1800" spc="-109">
                  <a:solidFill>
                    <a:srgbClr val="FFFFFF"/>
                  </a:solidFill>
                  <a:latin typeface="DejaVu Sans Light"/>
                  <a:ea typeface="DejaVu Sans Light"/>
                  <a:cs typeface="DejaVu Sans Light"/>
                  <a:sym typeface="DejaVu Sans Light"/>
                </a:rPr>
                <a:t>Usability: Design an  intuitive interface so  that users can  easily navigate the  system.</a:t>
              </a:r>
            </a:p>
          </p:txBody>
        </p:sp>
      </p:grpSp>
      <p:sp>
        <p:nvSpPr>
          <p:cNvPr id="27" name="Freeform 27"/>
          <p:cNvSpPr/>
          <p:nvPr/>
        </p:nvSpPr>
        <p:spPr>
          <a:xfrm>
            <a:off x="6850759" y="5875782"/>
            <a:ext cx="503872" cy="144780"/>
          </a:xfrm>
          <a:custGeom>
            <a:avLst/>
            <a:gdLst/>
            <a:ahLst/>
            <a:cxnLst/>
            <a:rect l="l" t="t" r="r" b="b"/>
            <a:pathLst>
              <a:path w="503872" h="144780">
                <a:moveTo>
                  <a:pt x="0" y="0"/>
                </a:moveTo>
                <a:lnTo>
                  <a:pt x="503873" y="0"/>
                </a:lnTo>
                <a:lnTo>
                  <a:pt x="503873" y="144780"/>
                </a:lnTo>
                <a:lnTo>
                  <a:pt x="0" y="144780"/>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sp>
      <p:grpSp>
        <p:nvGrpSpPr>
          <p:cNvPr id="28" name="Group 28"/>
          <p:cNvGrpSpPr/>
          <p:nvPr/>
        </p:nvGrpSpPr>
        <p:grpSpPr>
          <a:xfrm>
            <a:off x="4455414" y="5226939"/>
            <a:ext cx="2405062" cy="1447800"/>
            <a:chOff x="0" y="0"/>
            <a:chExt cx="3206750" cy="1930400"/>
          </a:xfrm>
        </p:grpSpPr>
        <p:sp>
          <p:nvSpPr>
            <p:cNvPr id="29" name="Freeform 29"/>
            <p:cNvSpPr/>
            <p:nvPr/>
          </p:nvSpPr>
          <p:spPr>
            <a:xfrm>
              <a:off x="12700" y="12700"/>
              <a:ext cx="3181350" cy="1905000"/>
            </a:xfrm>
            <a:custGeom>
              <a:avLst/>
              <a:gdLst/>
              <a:ahLst/>
              <a:cxnLst/>
              <a:rect l="l" t="t" r="r" b="b"/>
              <a:pathLst>
                <a:path w="3181350" h="1905000">
                  <a:moveTo>
                    <a:pt x="0" y="0"/>
                  </a:moveTo>
                  <a:lnTo>
                    <a:pt x="3181350" y="0"/>
                  </a:lnTo>
                  <a:lnTo>
                    <a:pt x="3181350" y="1905000"/>
                  </a:lnTo>
                  <a:lnTo>
                    <a:pt x="0" y="1905000"/>
                  </a:lnTo>
                  <a:close/>
                </a:path>
              </a:pathLst>
            </a:custGeom>
            <a:solidFill>
              <a:srgbClr val="413123"/>
            </a:solidFill>
          </p:spPr>
        </p:sp>
        <p:sp>
          <p:nvSpPr>
            <p:cNvPr id="30" name="Freeform 30"/>
            <p:cNvSpPr/>
            <p:nvPr/>
          </p:nvSpPr>
          <p:spPr>
            <a:xfrm>
              <a:off x="0" y="0"/>
              <a:ext cx="3206750" cy="1930400"/>
            </a:xfrm>
            <a:custGeom>
              <a:avLst/>
              <a:gdLst/>
              <a:ahLst/>
              <a:cxnLst/>
              <a:rect l="l" t="t" r="r" b="b"/>
              <a:pathLst>
                <a:path w="3206750" h="1930400">
                  <a:moveTo>
                    <a:pt x="12700" y="0"/>
                  </a:moveTo>
                  <a:lnTo>
                    <a:pt x="3194050" y="0"/>
                  </a:lnTo>
                  <a:cubicBezTo>
                    <a:pt x="3201035" y="0"/>
                    <a:pt x="3206750" y="5715"/>
                    <a:pt x="3206750" y="12700"/>
                  </a:cubicBezTo>
                  <a:lnTo>
                    <a:pt x="3206750" y="1917700"/>
                  </a:lnTo>
                  <a:cubicBezTo>
                    <a:pt x="3206750" y="1924685"/>
                    <a:pt x="3201035" y="1930400"/>
                    <a:pt x="3194050" y="1930400"/>
                  </a:cubicBezTo>
                  <a:lnTo>
                    <a:pt x="12700" y="1930400"/>
                  </a:lnTo>
                  <a:cubicBezTo>
                    <a:pt x="5715" y="1930400"/>
                    <a:pt x="0" y="1924685"/>
                    <a:pt x="0" y="1917700"/>
                  </a:cubicBezTo>
                  <a:lnTo>
                    <a:pt x="0" y="12700"/>
                  </a:lnTo>
                  <a:cubicBezTo>
                    <a:pt x="0" y="5715"/>
                    <a:pt x="5715" y="0"/>
                    <a:pt x="12700" y="0"/>
                  </a:cubicBezTo>
                  <a:moveTo>
                    <a:pt x="12700" y="25400"/>
                  </a:moveTo>
                  <a:lnTo>
                    <a:pt x="12700" y="12700"/>
                  </a:lnTo>
                  <a:lnTo>
                    <a:pt x="25400" y="12700"/>
                  </a:lnTo>
                  <a:lnTo>
                    <a:pt x="25400" y="1917700"/>
                  </a:lnTo>
                  <a:lnTo>
                    <a:pt x="12700" y="1917700"/>
                  </a:lnTo>
                  <a:lnTo>
                    <a:pt x="12700" y="1905000"/>
                  </a:lnTo>
                  <a:lnTo>
                    <a:pt x="3194050" y="1905000"/>
                  </a:lnTo>
                  <a:lnTo>
                    <a:pt x="3194050" y="1917700"/>
                  </a:lnTo>
                  <a:lnTo>
                    <a:pt x="3181350" y="1917700"/>
                  </a:lnTo>
                  <a:lnTo>
                    <a:pt x="3181350" y="12700"/>
                  </a:lnTo>
                  <a:lnTo>
                    <a:pt x="3194050" y="12700"/>
                  </a:lnTo>
                  <a:lnTo>
                    <a:pt x="3194050" y="25400"/>
                  </a:lnTo>
                  <a:lnTo>
                    <a:pt x="12700" y="25400"/>
                  </a:lnTo>
                  <a:close/>
                </a:path>
              </a:pathLst>
            </a:custGeom>
            <a:solidFill>
              <a:srgbClr val="E1E8E8"/>
            </a:solidFill>
          </p:spPr>
        </p:sp>
        <p:sp>
          <p:nvSpPr>
            <p:cNvPr id="31" name="TextBox 31"/>
            <p:cNvSpPr txBox="1"/>
            <p:nvPr/>
          </p:nvSpPr>
          <p:spPr>
            <a:xfrm>
              <a:off x="0" y="9525"/>
              <a:ext cx="3206750" cy="1920875"/>
            </a:xfrm>
            <a:prstGeom prst="rect">
              <a:avLst/>
            </a:prstGeom>
          </p:spPr>
          <p:txBody>
            <a:bodyPr lIns="50800" tIns="50800" rIns="50800" bIns="50800" rtlCol="0" anchor="t"/>
            <a:lstStyle/>
            <a:p>
              <a:pPr algn="ctr">
                <a:lnSpc>
                  <a:spcPts val="1972"/>
                </a:lnSpc>
              </a:pPr>
              <a:r>
                <a:rPr lang="en-US" sz="1800" spc="-102">
                  <a:solidFill>
                    <a:srgbClr val="FFFFFF"/>
                  </a:solidFill>
                  <a:latin typeface="DejaVu Sans Light"/>
                  <a:ea typeface="DejaVu Sans Light"/>
                  <a:cs typeface="DejaVu Sans Light"/>
                  <a:sym typeface="DejaVu Sans Light"/>
                </a:rPr>
                <a:t>Scalability: Ensure  that the system can  handle a large  number of users  simultaneously.</a:t>
              </a:r>
            </a:p>
          </p:txBody>
        </p:sp>
      </p:grpSp>
      <p:sp>
        <p:nvSpPr>
          <p:cNvPr id="32" name="Freeform 32"/>
          <p:cNvSpPr/>
          <p:nvPr/>
        </p:nvSpPr>
        <p:spPr>
          <a:xfrm>
            <a:off x="2649664" y="5226939"/>
            <a:ext cx="7139748" cy="1941194"/>
          </a:xfrm>
          <a:custGeom>
            <a:avLst/>
            <a:gdLst/>
            <a:ahLst/>
            <a:cxnLst/>
            <a:rect l="l" t="t" r="r" b="b"/>
            <a:pathLst>
              <a:path w="7139748" h="1941194">
                <a:moveTo>
                  <a:pt x="0" y="0"/>
                </a:moveTo>
                <a:lnTo>
                  <a:pt x="7139748" y="0"/>
                </a:lnTo>
                <a:lnTo>
                  <a:pt x="7139748" y="1941194"/>
                </a:lnTo>
                <a:lnTo>
                  <a:pt x="0" y="1941194"/>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sp>
      <p:sp>
        <p:nvSpPr>
          <p:cNvPr id="33" name="TextBox 33"/>
          <p:cNvSpPr txBox="1"/>
          <p:nvPr/>
        </p:nvSpPr>
        <p:spPr>
          <a:xfrm>
            <a:off x="7527988" y="5148484"/>
            <a:ext cx="2125980" cy="310197"/>
          </a:xfrm>
          <a:prstGeom prst="rect">
            <a:avLst/>
          </a:prstGeom>
        </p:spPr>
        <p:txBody>
          <a:bodyPr lIns="0" tIns="0" rIns="0" bIns="0" rtlCol="0" anchor="t">
            <a:spAutoFit/>
          </a:bodyPr>
          <a:lstStyle/>
          <a:p>
            <a:pPr algn="l">
              <a:lnSpc>
                <a:spcPts val="2160"/>
              </a:lnSpc>
            </a:pPr>
            <a:r>
              <a:rPr lang="en-US" sz="1800" spc="-49">
                <a:solidFill>
                  <a:srgbClr val="FFFFFF"/>
                </a:solidFill>
                <a:latin typeface="DejaVu Sans Light"/>
                <a:ea typeface="DejaVu Sans Light"/>
                <a:cs typeface="DejaVu Sans Light"/>
                <a:sym typeface="DejaVu Sans Light"/>
              </a:rPr>
              <a:t>Auditability: Provide</a:t>
            </a:r>
          </a:p>
        </p:txBody>
      </p:sp>
      <p:sp>
        <p:nvSpPr>
          <p:cNvPr id="34" name="TextBox 34"/>
          <p:cNvSpPr txBox="1"/>
          <p:nvPr/>
        </p:nvSpPr>
        <p:spPr>
          <a:xfrm>
            <a:off x="7558088" y="5424803"/>
            <a:ext cx="2055495" cy="1293179"/>
          </a:xfrm>
          <a:prstGeom prst="rect">
            <a:avLst/>
          </a:prstGeom>
        </p:spPr>
        <p:txBody>
          <a:bodyPr lIns="0" tIns="0" rIns="0" bIns="0" rtlCol="0" anchor="t">
            <a:spAutoFit/>
          </a:bodyPr>
          <a:lstStyle/>
          <a:p>
            <a:pPr algn="ctr">
              <a:lnSpc>
                <a:spcPts val="1998"/>
              </a:lnSpc>
            </a:pPr>
            <a:r>
              <a:rPr lang="en-US" sz="1800" spc="-109">
                <a:solidFill>
                  <a:srgbClr val="FFFFFF"/>
                </a:solidFill>
                <a:latin typeface="DejaVu Sans Light"/>
                <a:ea typeface="DejaVu Sans Light"/>
                <a:cs typeface="DejaVu Sans Light"/>
                <a:sym typeface="DejaVu Sans Light"/>
              </a:rPr>
              <a:t>mechanisms to  audit and verify the  election results to  build trust in the  system.</a:t>
            </a:r>
          </a:p>
        </p:txBody>
      </p:sp>
      <p:grpSp>
        <p:nvGrpSpPr>
          <p:cNvPr id="35" name="Group 35"/>
          <p:cNvGrpSpPr/>
          <p:nvPr/>
        </p:nvGrpSpPr>
        <p:grpSpPr>
          <a:xfrm>
            <a:off x="1512093" y="7198518"/>
            <a:ext cx="2405062" cy="1462088"/>
            <a:chOff x="0" y="0"/>
            <a:chExt cx="3206750" cy="1949450"/>
          </a:xfrm>
        </p:grpSpPr>
        <p:sp>
          <p:nvSpPr>
            <p:cNvPr id="36" name="Freeform 36"/>
            <p:cNvSpPr/>
            <p:nvPr/>
          </p:nvSpPr>
          <p:spPr>
            <a:xfrm>
              <a:off x="12700" y="12700"/>
              <a:ext cx="3181350" cy="1924050"/>
            </a:xfrm>
            <a:custGeom>
              <a:avLst/>
              <a:gdLst/>
              <a:ahLst/>
              <a:cxnLst/>
              <a:rect l="l" t="t" r="r" b="b"/>
              <a:pathLst>
                <a:path w="3181350" h="1924050">
                  <a:moveTo>
                    <a:pt x="0" y="0"/>
                  </a:moveTo>
                  <a:lnTo>
                    <a:pt x="3181350" y="0"/>
                  </a:lnTo>
                  <a:lnTo>
                    <a:pt x="3181350" y="1924050"/>
                  </a:lnTo>
                  <a:lnTo>
                    <a:pt x="0" y="1924050"/>
                  </a:lnTo>
                  <a:close/>
                </a:path>
              </a:pathLst>
            </a:custGeom>
            <a:solidFill>
              <a:srgbClr val="413123"/>
            </a:solidFill>
          </p:spPr>
        </p:sp>
        <p:sp>
          <p:nvSpPr>
            <p:cNvPr id="37" name="Freeform 37"/>
            <p:cNvSpPr/>
            <p:nvPr/>
          </p:nvSpPr>
          <p:spPr>
            <a:xfrm>
              <a:off x="0" y="0"/>
              <a:ext cx="3206750" cy="1949450"/>
            </a:xfrm>
            <a:custGeom>
              <a:avLst/>
              <a:gdLst/>
              <a:ahLst/>
              <a:cxnLst/>
              <a:rect l="l" t="t" r="r" b="b"/>
              <a:pathLst>
                <a:path w="3206750" h="1949450">
                  <a:moveTo>
                    <a:pt x="12700" y="0"/>
                  </a:moveTo>
                  <a:lnTo>
                    <a:pt x="3194050" y="0"/>
                  </a:lnTo>
                  <a:cubicBezTo>
                    <a:pt x="3201035" y="0"/>
                    <a:pt x="3206750" y="5715"/>
                    <a:pt x="3206750" y="12700"/>
                  </a:cubicBezTo>
                  <a:lnTo>
                    <a:pt x="3206750" y="1936750"/>
                  </a:lnTo>
                  <a:cubicBezTo>
                    <a:pt x="3206750" y="1943735"/>
                    <a:pt x="3201035" y="1949450"/>
                    <a:pt x="3194050" y="1949450"/>
                  </a:cubicBezTo>
                  <a:lnTo>
                    <a:pt x="12700" y="1949450"/>
                  </a:lnTo>
                  <a:cubicBezTo>
                    <a:pt x="5715" y="1949450"/>
                    <a:pt x="0" y="1943735"/>
                    <a:pt x="0" y="1936750"/>
                  </a:cubicBezTo>
                  <a:lnTo>
                    <a:pt x="0" y="12700"/>
                  </a:lnTo>
                  <a:cubicBezTo>
                    <a:pt x="0" y="5715"/>
                    <a:pt x="5715" y="0"/>
                    <a:pt x="12700" y="0"/>
                  </a:cubicBezTo>
                  <a:moveTo>
                    <a:pt x="12700" y="25400"/>
                  </a:moveTo>
                  <a:lnTo>
                    <a:pt x="12700" y="12700"/>
                  </a:lnTo>
                  <a:lnTo>
                    <a:pt x="25400" y="12700"/>
                  </a:lnTo>
                  <a:lnTo>
                    <a:pt x="25400" y="1936750"/>
                  </a:lnTo>
                  <a:lnTo>
                    <a:pt x="12700" y="1936750"/>
                  </a:lnTo>
                  <a:lnTo>
                    <a:pt x="12700" y="1924050"/>
                  </a:lnTo>
                  <a:lnTo>
                    <a:pt x="3194050" y="1924050"/>
                  </a:lnTo>
                  <a:lnTo>
                    <a:pt x="3194050" y="1936750"/>
                  </a:lnTo>
                  <a:lnTo>
                    <a:pt x="3181350" y="1936750"/>
                  </a:lnTo>
                  <a:lnTo>
                    <a:pt x="3181350" y="12700"/>
                  </a:lnTo>
                  <a:lnTo>
                    <a:pt x="3194050" y="12700"/>
                  </a:lnTo>
                  <a:lnTo>
                    <a:pt x="3194050" y="25400"/>
                  </a:lnTo>
                  <a:lnTo>
                    <a:pt x="12700" y="25400"/>
                  </a:lnTo>
                  <a:close/>
                </a:path>
              </a:pathLst>
            </a:custGeom>
            <a:solidFill>
              <a:srgbClr val="E1E8E8"/>
            </a:solidFill>
          </p:spPr>
        </p:sp>
        <p:sp>
          <p:nvSpPr>
            <p:cNvPr id="38" name="TextBox 38"/>
            <p:cNvSpPr txBox="1"/>
            <p:nvPr/>
          </p:nvSpPr>
          <p:spPr>
            <a:xfrm>
              <a:off x="0" y="9525"/>
              <a:ext cx="3206750" cy="1939925"/>
            </a:xfrm>
            <a:prstGeom prst="rect">
              <a:avLst/>
            </a:prstGeom>
          </p:spPr>
          <p:txBody>
            <a:bodyPr lIns="50800" tIns="50800" rIns="50800" bIns="50800" rtlCol="0" anchor="t"/>
            <a:lstStyle/>
            <a:p>
              <a:pPr algn="ctr">
                <a:lnSpc>
                  <a:spcPts val="1972"/>
                </a:lnSpc>
              </a:pPr>
              <a:r>
                <a:rPr lang="en-US" sz="1800" spc="-34">
                  <a:solidFill>
                    <a:srgbClr val="FFFFFF"/>
                  </a:solidFill>
                  <a:latin typeface="DejaVu Sans Light"/>
                  <a:ea typeface="DejaVu Sans Light"/>
                  <a:cs typeface="DejaVu Sans Light"/>
                  <a:sym typeface="DejaVu Sans Light"/>
                </a:rPr>
                <a:t>Compliance: Ensure  the system meets  legal and regulatory  requirements for  online voting.</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8" cy="10286994"/>
          </a:xfrm>
          <a:custGeom>
            <a:avLst/>
            <a:gdLst/>
            <a:ahLst/>
            <a:cxnLst/>
            <a:rect l="l" t="t" r="r" b="b"/>
            <a:pathLst>
              <a:path w="18287998" h="10286994">
                <a:moveTo>
                  <a:pt x="0" y="0"/>
                </a:moveTo>
                <a:lnTo>
                  <a:pt x="18287998" y="0"/>
                </a:lnTo>
                <a:lnTo>
                  <a:pt x="18287998" y="10286994"/>
                </a:lnTo>
                <a:lnTo>
                  <a:pt x="0" y="10286994"/>
                </a:lnTo>
                <a:lnTo>
                  <a:pt x="0" y="0"/>
                </a:lnTo>
                <a:close/>
              </a:path>
            </a:pathLst>
          </a:custGeom>
          <a:blipFill>
            <a:blip r:embed="rId2" cstate="print"/>
            <a:stretch>
              <a:fillRect l="-74" r="-74"/>
            </a:stretch>
          </a:blipFill>
        </p:spPr>
      </p:sp>
      <p:sp>
        <p:nvSpPr>
          <p:cNvPr id="3" name="Freeform 3"/>
          <p:cNvSpPr/>
          <p:nvPr/>
        </p:nvSpPr>
        <p:spPr>
          <a:xfrm>
            <a:off x="0" y="0"/>
            <a:ext cx="12701588" cy="10287000"/>
          </a:xfrm>
          <a:custGeom>
            <a:avLst/>
            <a:gdLst/>
            <a:ahLst/>
            <a:cxnLst/>
            <a:rect l="l" t="t" r="r" b="b"/>
            <a:pathLst>
              <a:path w="12701588" h="10287000">
                <a:moveTo>
                  <a:pt x="0" y="0"/>
                </a:moveTo>
                <a:lnTo>
                  <a:pt x="12701588" y="0"/>
                </a:lnTo>
                <a:lnTo>
                  <a:pt x="12701588" y="10287000"/>
                </a:lnTo>
                <a:lnTo>
                  <a:pt x="0" y="10287000"/>
                </a:lnTo>
                <a:lnTo>
                  <a:pt x="0" y="0"/>
                </a:lnTo>
                <a:close/>
              </a:path>
            </a:pathLst>
          </a:custGeom>
          <a:blipFill>
            <a:blip r:embed="rId3" cstate="print"/>
            <a:stretch>
              <a:fillRect/>
            </a:stretch>
          </a:blipFill>
        </p:spPr>
      </p:sp>
      <p:sp>
        <p:nvSpPr>
          <p:cNvPr id="4" name="TextBox 4"/>
          <p:cNvSpPr txBox="1"/>
          <p:nvPr/>
        </p:nvSpPr>
        <p:spPr>
          <a:xfrm>
            <a:off x="5894070" y="1195705"/>
            <a:ext cx="6499858" cy="932180"/>
          </a:xfrm>
          <a:prstGeom prst="rect">
            <a:avLst/>
          </a:prstGeom>
        </p:spPr>
        <p:txBody>
          <a:bodyPr lIns="0" tIns="0" rIns="0" bIns="0" rtlCol="0" anchor="t">
            <a:spAutoFit/>
          </a:bodyPr>
          <a:lstStyle/>
          <a:p>
            <a:pPr algn="l">
              <a:lnSpc>
                <a:spcPts val="7109"/>
              </a:lnSpc>
            </a:pPr>
            <a:r>
              <a:rPr lang="en-US" sz="5925" b="1" spc="7">
                <a:solidFill>
                  <a:srgbClr val="FFFFFF"/>
                </a:solidFill>
                <a:latin typeface="Tahoma Bold"/>
                <a:ea typeface="Tahoma Bold"/>
                <a:cs typeface="Tahoma Bold"/>
                <a:sym typeface="Tahoma Bold"/>
              </a:rPr>
              <a:t>EXPLAINATION</a:t>
            </a:r>
          </a:p>
        </p:txBody>
      </p:sp>
      <p:sp>
        <p:nvSpPr>
          <p:cNvPr id="5" name="TextBox 5"/>
          <p:cNvSpPr txBox="1"/>
          <p:nvPr/>
        </p:nvSpPr>
        <p:spPr>
          <a:xfrm>
            <a:off x="966788" y="3254533"/>
            <a:ext cx="16448723" cy="5664200"/>
          </a:xfrm>
          <a:prstGeom prst="rect">
            <a:avLst/>
          </a:prstGeom>
        </p:spPr>
        <p:txBody>
          <a:bodyPr lIns="0" tIns="0" rIns="0" bIns="0" rtlCol="0" anchor="t">
            <a:spAutoFit/>
          </a:bodyPr>
          <a:lstStyle/>
          <a:p>
            <a:pPr algn="l">
              <a:lnSpc>
                <a:spcPts val="4072"/>
              </a:lnSpc>
            </a:pPr>
            <a:r>
              <a:rPr lang="en-US" sz="3600" spc="-121">
                <a:solidFill>
                  <a:srgbClr val="FFFFFF"/>
                </a:solidFill>
                <a:latin typeface="DejaVu Sans Light"/>
                <a:ea typeface="DejaVu Sans Light"/>
                <a:cs typeface="DejaVu Sans Light"/>
                <a:sym typeface="DejaVu Sans Light"/>
              </a:rPr>
              <a:t>An Online Voting System enables voters to cast their ballots over the internet</a:t>
            </a:r>
          </a:p>
          <a:p>
            <a:pPr algn="l">
              <a:lnSpc>
                <a:spcPts val="4072"/>
              </a:lnSpc>
            </a:pPr>
            <a:r>
              <a:rPr lang="en-US" sz="3600" spc="-129">
                <a:solidFill>
                  <a:srgbClr val="FFFFFF"/>
                </a:solidFill>
                <a:latin typeface="DejaVu Sans Light"/>
                <a:ea typeface="DejaVu Sans Light"/>
                <a:cs typeface="DejaVu Sans Light"/>
                <a:sym typeface="DejaVu Sans Light"/>
              </a:rPr>
              <a:t>rather than physically going to a polling place.</a:t>
            </a:r>
          </a:p>
          <a:p>
            <a:pPr algn="l">
              <a:lnSpc>
                <a:spcPts val="3888"/>
              </a:lnSpc>
            </a:pPr>
            <a:r>
              <a:rPr lang="en-US" sz="3600" spc="-159">
                <a:solidFill>
                  <a:srgbClr val="FFFFFF"/>
                </a:solidFill>
                <a:latin typeface="DejaVu Sans Light"/>
                <a:ea typeface="DejaVu Sans Light"/>
                <a:cs typeface="DejaVu Sans Light"/>
                <a:sym typeface="DejaVu Sans Light"/>
              </a:rPr>
              <a:t>Voters must register to vote verify the eligibility persons. Registered voters  access the voting system through a website. Voters are presented with a  digital ballot that lists all the candidates or options they can choose from.</a:t>
            </a:r>
          </a:p>
          <a:p>
            <a:pPr algn="l">
              <a:lnSpc>
                <a:spcPts val="3875"/>
              </a:lnSpc>
            </a:pPr>
            <a:r>
              <a:rPr lang="en-US" sz="3600" spc="-129">
                <a:solidFill>
                  <a:srgbClr val="FFFFFF"/>
                </a:solidFill>
                <a:latin typeface="DejaVu Sans Light"/>
                <a:ea typeface="DejaVu Sans Light"/>
                <a:cs typeface="DejaVu Sans Light"/>
                <a:sym typeface="DejaVu Sans Light"/>
              </a:rPr>
              <a:t>Voters make their selections on the digital ballot. Once selections are made,  voters submit their ballot electronically. Votes are encrypted during  transmission and storage to protect. The system maintains detailed logs of all  voting activities to ensure transparency and allow for audits. The system  aggregates and counts the votes. Results are verified to ensure accuracy and  integrity. Final results are published or made available to authorized parties.</a:t>
            </a:r>
          </a:p>
        </p:txBody>
      </p:sp>
      <p:sp>
        <p:nvSpPr>
          <p:cNvPr id="6" name="Freeform 6"/>
          <p:cNvSpPr/>
          <p:nvPr/>
        </p:nvSpPr>
        <p:spPr>
          <a:xfrm>
            <a:off x="840581" y="0"/>
            <a:ext cx="17447420" cy="10287000"/>
          </a:xfrm>
          <a:custGeom>
            <a:avLst/>
            <a:gdLst/>
            <a:ahLst/>
            <a:cxnLst/>
            <a:rect l="l" t="t" r="r" b="b"/>
            <a:pathLst>
              <a:path w="17447420" h="10287000">
                <a:moveTo>
                  <a:pt x="0" y="0"/>
                </a:moveTo>
                <a:lnTo>
                  <a:pt x="17447419" y="0"/>
                </a:lnTo>
                <a:lnTo>
                  <a:pt x="17447419" y="10287000"/>
                </a:lnTo>
                <a:lnTo>
                  <a:pt x="0" y="10287000"/>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6788" y="1195705"/>
            <a:ext cx="5308281" cy="932180"/>
          </a:xfrm>
          <a:prstGeom prst="rect">
            <a:avLst/>
          </a:prstGeom>
        </p:spPr>
        <p:txBody>
          <a:bodyPr lIns="0" tIns="0" rIns="0" bIns="0" rtlCol="0" anchor="t">
            <a:spAutoFit/>
          </a:bodyPr>
          <a:lstStyle/>
          <a:p>
            <a:pPr algn="l">
              <a:lnSpc>
                <a:spcPts val="7109"/>
              </a:lnSpc>
            </a:pPr>
            <a:r>
              <a:rPr lang="en-US" sz="5925" b="1" spc="262">
                <a:solidFill>
                  <a:srgbClr val="000000"/>
                </a:solidFill>
                <a:latin typeface="Tahoma Bold"/>
                <a:ea typeface="Tahoma Bold"/>
                <a:cs typeface="Tahoma Bold"/>
                <a:sym typeface="Tahoma Bold"/>
              </a:rPr>
              <a:t>CONCLUSION</a:t>
            </a:r>
          </a:p>
        </p:txBody>
      </p:sp>
      <p:sp>
        <p:nvSpPr>
          <p:cNvPr id="3" name="TextBox 3"/>
          <p:cNvSpPr txBox="1"/>
          <p:nvPr/>
        </p:nvSpPr>
        <p:spPr>
          <a:xfrm>
            <a:off x="966788" y="3283108"/>
            <a:ext cx="9225915" cy="4976493"/>
          </a:xfrm>
          <a:prstGeom prst="rect">
            <a:avLst/>
          </a:prstGeom>
        </p:spPr>
        <p:txBody>
          <a:bodyPr lIns="0" tIns="0" rIns="0" bIns="0" rtlCol="0" anchor="t">
            <a:spAutoFit/>
          </a:bodyPr>
          <a:lstStyle/>
          <a:p>
            <a:pPr algn="l">
              <a:lnSpc>
                <a:spcPts val="4324"/>
              </a:lnSpc>
            </a:pPr>
            <a:r>
              <a:rPr lang="en-US" sz="3600" spc="-121">
                <a:solidFill>
                  <a:srgbClr val="000000"/>
                </a:solidFill>
                <a:latin typeface="DejaVu Sans Light"/>
                <a:ea typeface="DejaVu Sans Light"/>
                <a:cs typeface="DejaVu Sans Light"/>
                <a:sym typeface="DejaVu Sans Light"/>
              </a:rPr>
              <a:t>A voter to cast his/her vote through  internet without going to voting booth and  additionally registering himself/herself for  voting in advance. The using of online  voting has the capability to reduce or  remove unwanted human errors. In addition  to its reliability, online voting can handle  multiple modalities, and provide better  scalability for large elections.</a:t>
            </a:r>
          </a:p>
        </p:txBody>
      </p:sp>
      <p:sp>
        <p:nvSpPr>
          <p:cNvPr id="4" name="Freeform 4"/>
          <p:cNvSpPr/>
          <p:nvPr/>
        </p:nvSpPr>
        <p:spPr>
          <a:xfrm>
            <a:off x="15430500" y="0"/>
            <a:ext cx="1700212" cy="842962"/>
          </a:xfrm>
          <a:custGeom>
            <a:avLst/>
            <a:gdLst/>
            <a:ahLst/>
            <a:cxnLst/>
            <a:rect l="l" t="t" r="r" b="b"/>
            <a:pathLst>
              <a:path w="1700212" h="842962">
                <a:moveTo>
                  <a:pt x="0" y="0"/>
                </a:moveTo>
                <a:lnTo>
                  <a:pt x="1700212" y="0"/>
                </a:lnTo>
                <a:lnTo>
                  <a:pt x="1700212" y="842962"/>
                </a:lnTo>
                <a:lnTo>
                  <a:pt x="0" y="842962"/>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Freeform 5"/>
          <p:cNvSpPr/>
          <p:nvPr/>
        </p:nvSpPr>
        <p:spPr>
          <a:xfrm>
            <a:off x="17473612" y="53292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4" cstate="print">
              <a:extLst>
                <a:ext uri="{96DAC541-7B7A-43D3-8B79-37D633B846F1}">
                  <asvg:svgBlip xmlns:asvg="http://schemas.microsoft.com/office/drawing/2016/SVG/main" xmlns="" r:embed="rId5"/>
                </a:ext>
              </a:extLst>
            </a:blip>
            <a:stretch>
              <a:fillRect/>
            </a:stretch>
          </a:blipFill>
        </p:spPr>
      </p:sp>
      <p:sp>
        <p:nvSpPr>
          <p:cNvPr id="6" name="Freeform 6"/>
          <p:cNvSpPr/>
          <p:nvPr/>
        </p:nvSpPr>
        <p:spPr>
          <a:xfrm>
            <a:off x="17473612" y="1214438"/>
            <a:ext cx="814388" cy="1685925"/>
          </a:xfrm>
          <a:custGeom>
            <a:avLst/>
            <a:gdLst/>
            <a:ahLst/>
            <a:cxnLst/>
            <a:rect l="l" t="t" r="r" b="b"/>
            <a:pathLst>
              <a:path w="814388" h="1685925">
                <a:moveTo>
                  <a:pt x="0" y="0"/>
                </a:moveTo>
                <a:lnTo>
                  <a:pt x="814388" y="0"/>
                </a:lnTo>
                <a:lnTo>
                  <a:pt x="814388" y="1685924"/>
                </a:lnTo>
                <a:lnTo>
                  <a:pt x="0" y="1685924"/>
                </a:lnTo>
                <a:lnTo>
                  <a:pt x="0" y="0"/>
                </a:lnTo>
                <a:close/>
              </a:path>
            </a:pathLst>
          </a:custGeom>
          <a:blipFill>
            <a:blip r:embed="rId6" cstate="print">
              <a:extLst>
                <a:ext uri="{96DAC541-7B7A-43D3-8B79-37D633B846F1}">
                  <asvg:svgBlip xmlns:asvg="http://schemas.microsoft.com/office/drawing/2016/SVG/main" xmlns="" r:embed="rId7"/>
                </a:ext>
              </a:extLst>
            </a:blip>
            <a:stretch>
              <a:fillRect/>
            </a:stretch>
          </a:blipFill>
        </p:spPr>
      </p:sp>
      <p:grpSp>
        <p:nvGrpSpPr>
          <p:cNvPr id="7" name="Group 7"/>
          <p:cNvGrpSpPr/>
          <p:nvPr/>
        </p:nvGrpSpPr>
        <p:grpSpPr>
          <a:xfrm>
            <a:off x="17473612" y="0"/>
            <a:ext cx="814388" cy="842962"/>
            <a:chOff x="0" y="0"/>
            <a:chExt cx="1085850" cy="1123950"/>
          </a:xfrm>
        </p:grpSpPr>
        <p:sp>
          <p:nvSpPr>
            <p:cNvPr id="8" name="Freeform 8"/>
            <p:cNvSpPr/>
            <p:nvPr/>
          </p:nvSpPr>
          <p:spPr>
            <a:xfrm>
              <a:off x="0" y="0"/>
              <a:ext cx="1085850" cy="1123950"/>
            </a:xfrm>
            <a:custGeom>
              <a:avLst/>
              <a:gdLst/>
              <a:ahLst/>
              <a:cxnLst/>
              <a:rect l="l" t="t" r="r" b="b"/>
              <a:pathLst>
                <a:path w="1085850" h="1123950">
                  <a:moveTo>
                    <a:pt x="1085850" y="0"/>
                  </a:moveTo>
                  <a:lnTo>
                    <a:pt x="0" y="0"/>
                  </a:lnTo>
                  <a:lnTo>
                    <a:pt x="4572" y="101600"/>
                  </a:lnTo>
                  <a:lnTo>
                    <a:pt x="17780" y="200279"/>
                  </a:lnTo>
                  <a:lnTo>
                    <a:pt x="39497" y="296037"/>
                  </a:lnTo>
                  <a:lnTo>
                    <a:pt x="69215" y="388493"/>
                  </a:lnTo>
                  <a:lnTo>
                    <a:pt x="106553" y="477393"/>
                  </a:lnTo>
                  <a:lnTo>
                    <a:pt x="151130" y="562229"/>
                  </a:lnTo>
                  <a:lnTo>
                    <a:pt x="202565" y="642747"/>
                  </a:lnTo>
                  <a:lnTo>
                    <a:pt x="260477" y="718439"/>
                  </a:lnTo>
                  <a:lnTo>
                    <a:pt x="324358" y="788924"/>
                  </a:lnTo>
                  <a:lnTo>
                    <a:pt x="393954" y="853948"/>
                  </a:lnTo>
                  <a:lnTo>
                    <a:pt x="468884" y="913003"/>
                  </a:lnTo>
                  <a:lnTo>
                    <a:pt x="548767" y="965835"/>
                  </a:lnTo>
                  <a:lnTo>
                    <a:pt x="633222" y="1011936"/>
                  </a:lnTo>
                  <a:lnTo>
                    <a:pt x="721868" y="1051052"/>
                  </a:lnTo>
                  <a:lnTo>
                    <a:pt x="814197" y="1082675"/>
                  </a:lnTo>
                  <a:lnTo>
                    <a:pt x="909955" y="1106424"/>
                  </a:lnTo>
                  <a:lnTo>
                    <a:pt x="1085850" y="1123950"/>
                  </a:lnTo>
                  <a:lnTo>
                    <a:pt x="1085850" y="0"/>
                  </a:lnTo>
                  <a:close/>
                </a:path>
              </a:pathLst>
            </a:custGeom>
            <a:solidFill>
              <a:srgbClr val="E1E8E8"/>
            </a:solidFill>
          </p:spPr>
        </p:sp>
      </p:grpSp>
      <p:sp>
        <p:nvSpPr>
          <p:cNvPr id="9" name="Freeform 9"/>
          <p:cNvSpPr/>
          <p:nvPr/>
        </p:nvSpPr>
        <p:spPr>
          <a:xfrm>
            <a:off x="11244262" y="1028700"/>
            <a:ext cx="6057900" cy="3943350"/>
          </a:xfrm>
          <a:custGeom>
            <a:avLst/>
            <a:gdLst/>
            <a:ahLst/>
            <a:cxnLst/>
            <a:rect l="l" t="t" r="r" b="b"/>
            <a:pathLst>
              <a:path w="6057900" h="3943350">
                <a:moveTo>
                  <a:pt x="0" y="0"/>
                </a:moveTo>
                <a:lnTo>
                  <a:pt x="6057900" y="0"/>
                </a:lnTo>
                <a:lnTo>
                  <a:pt x="6057900" y="3943350"/>
                </a:lnTo>
                <a:lnTo>
                  <a:pt x="0" y="3943350"/>
                </a:lnTo>
                <a:lnTo>
                  <a:pt x="0" y="0"/>
                </a:lnTo>
                <a:close/>
              </a:path>
            </a:pathLst>
          </a:custGeom>
          <a:blipFill>
            <a:blip r:embed="rId8" cstate="print"/>
            <a:stretch>
              <a:fillRect l="-41" r="-41"/>
            </a:stretch>
          </a:blipFill>
        </p:spPr>
      </p:sp>
      <p:sp>
        <p:nvSpPr>
          <p:cNvPr id="10" name="Freeform 10"/>
          <p:cNvSpPr/>
          <p:nvPr/>
        </p:nvSpPr>
        <p:spPr>
          <a:xfrm>
            <a:off x="11244262" y="5314950"/>
            <a:ext cx="6057900" cy="3943350"/>
          </a:xfrm>
          <a:custGeom>
            <a:avLst/>
            <a:gdLst/>
            <a:ahLst/>
            <a:cxnLst/>
            <a:rect l="l" t="t" r="r" b="b"/>
            <a:pathLst>
              <a:path w="6057900" h="3943350">
                <a:moveTo>
                  <a:pt x="0" y="0"/>
                </a:moveTo>
                <a:lnTo>
                  <a:pt x="6057900" y="0"/>
                </a:lnTo>
                <a:lnTo>
                  <a:pt x="6057900" y="3943350"/>
                </a:lnTo>
                <a:lnTo>
                  <a:pt x="0" y="3943350"/>
                </a:lnTo>
                <a:lnTo>
                  <a:pt x="0" y="0"/>
                </a:lnTo>
                <a:close/>
              </a:path>
            </a:pathLst>
          </a:custGeom>
          <a:blipFill>
            <a:blip r:embed="rId9" cstate="print"/>
            <a:stretch>
              <a:fillRect l="-68" r="-68"/>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7998" cy="10286998"/>
          </a:xfrm>
          <a:custGeom>
            <a:avLst/>
            <a:gdLst/>
            <a:ahLst/>
            <a:cxnLst/>
            <a:rect l="l" t="t" r="r" b="b"/>
            <a:pathLst>
              <a:path w="18287998" h="10286998">
                <a:moveTo>
                  <a:pt x="0" y="0"/>
                </a:moveTo>
                <a:lnTo>
                  <a:pt x="18287998" y="0"/>
                </a:lnTo>
                <a:lnTo>
                  <a:pt x="18287998" y="10286998"/>
                </a:lnTo>
                <a:lnTo>
                  <a:pt x="0" y="10286998"/>
                </a:lnTo>
                <a:lnTo>
                  <a:pt x="0" y="0"/>
                </a:lnTo>
                <a:close/>
              </a:path>
            </a:pathLst>
          </a:custGeom>
          <a:blipFill>
            <a:blip r:embed="rId2" cstate="print"/>
            <a:stretch>
              <a:fillRect/>
            </a:stretch>
          </a:blipFill>
        </p:spPr>
      </p:sp>
      <p:sp>
        <p:nvSpPr>
          <p:cNvPr id="3" name="Freeform 3"/>
          <p:cNvSpPr/>
          <p:nvPr/>
        </p:nvSpPr>
        <p:spPr>
          <a:xfrm>
            <a:off x="11730038" y="6815138"/>
            <a:ext cx="4300538" cy="2386012"/>
          </a:xfrm>
          <a:custGeom>
            <a:avLst/>
            <a:gdLst/>
            <a:ahLst/>
            <a:cxnLst/>
            <a:rect l="l" t="t" r="r" b="b"/>
            <a:pathLst>
              <a:path w="4300538" h="2386012">
                <a:moveTo>
                  <a:pt x="0" y="0"/>
                </a:moveTo>
                <a:lnTo>
                  <a:pt x="4300537" y="0"/>
                </a:lnTo>
                <a:lnTo>
                  <a:pt x="4300537" y="2386012"/>
                </a:lnTo>
                <a:lnTo>
                  <a:pt x="0" y="2386012"/>
                </a:lnTo>
                <a:lnTo>
                  <a:pt x="0" y="0"/>
                </a:lnTo>
                <a:close/>
              </a:path>
            </a:pathLst>
          </a:custGeom>
          <a:blipFill>
            <a:blip r:embed="rId3" cstate="print"/>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650</Words>
  <Application>Microsoft Office PowerPoint</Application>
  <PresentationFormat>Custom</PresentationFormat>
  <Paragraphs>49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Tahoma Bold</vt:lpstr>
      <vt:lpstr>Canva Sans Bold</vt:lpstr>
      <vt:lpstr>DejaVu Sans Light</vt:lpstr>
      <vt:lpstr>DejaVu Sans Bold Italics</vt:lpstr>
      <vt:lpstr>Calibri</vt: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DOC-20240913-WA0001.</dc:title>
  <dc:creator>G. Navaneetha</dc:creator>
  <cp:lastModifiedBy>Windows User</cp:lastModifiedBy>
  <cp:revision>1</cp:revision>
  <dcterms:created xsi:type="dcterms:W3CDTF">2006-08-16T00:00:00Z</dcterms:created>
  <dcterms:modified xsi:type="dcterms:W3CDTF">2024-11-05T13:49:59Z</dcterms:modified>
  <dc:identifier>DAGVndOlzUM</dc:identifier>
</cp:coreProperties>
</file>