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317" r:id="rId12"/>
    <p:sldId id="266" r:id="rId13"/>
    <p:sldId id="301" r:id="rId14"/>
    <p:sldId id="302" r:id="rId15"/>
    <p:sldId id="271" r:id="rId16"/>
    <p:sldId id="267" r:id="rId17"/>
    <p:sldId id="268" r:id="rId18"/>
    <p:sldId id="269" r:id="rId19"/>
    <p:sldId id="272" r:id="rId20"/>
    <p:sldId id="273" r:id="rId21"/>
    <p:sldId id="274" r:id="rId22"/>
    <p:sldId id="282" r:id="rId23"/>
    <p:sldId id="283" r:id="rId24"/>
    <p:sldId id="284" r:id="rId25"/>
    <p:sldId id="285" r:id="rId26"/>
    <p:sldId id="287" r:id="rId27"/>
    <p:sldId id="288"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06-Mar-24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06-Mar-24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06-Mar-24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21030"/>
            <a:ext cx="12049760" cy="1217295"/>
          </a:xfrm>
        </p:spPr>
        <p:txBody>
          <a:bodyPr>
            <a:normAutofit/>
          </a:bodyPr>
          <a:lstStyle/>
          <a:p>
            <a:pPr algn="ctr"/>
            <a:r>
              <a:rPr lang="en-US" sz="4800" dirty="0">
                <a:solidFill>
                  <a:schemeClr val="accent3">
                    <a:lumMod val="5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Hospital management system</a:t>
            </a:r>
          </a:p>
        </p:txBody>
      </p:sp>
      <p:sp>
        <p:nvSpPr>
          <p:cNvPr id="3" name="Subtitle 2"/>
          <p:cNvSpPr>
            <a:spLocks noGrp="1"/>
          </p:cNvSpPr>
          <p:nvPr>
            <p:ph type="subTitle" idx="4294967295"/>
          </p:nvPr>
        </p:nvSpPr>
        <p:spPr>
          <a:xfrm>
            <a:off x="755650" y="2098675"/>
            <a:ext cx="11436350" cy="4394835"/>
          </a:xfrm>
        </p:spPr>
        <p:txBody>
          <a:bodyPr>
            <a:normAutofit fontScale="25000" lnSpcReduction="20000"/>
          </a:bodyPr>
          <a:lstStyle/>
          <a:p>
            <a:pPr algn="l"/>
            <a:endParaRPr lang="en-US" dirty="0"/>
          </a:p>
          <a:p>
            <a:pPr marL="0" indent="0" algn="l">
              <a:buNone/>
            </a:pPr>
            <a:r>
              <a:rPr lang="en-US" sz="9600" dirty="0">
                <a:solidFill>
                  <a:schemeClr val="accent3">
                    <a:lumMod val="50000"/>
                  </a:schemeClr>
                </a:solidFill>
                <a:latin typeface="Times New Roman" panose="02020603050405020304" pitchFamily="18" charset="0"/>
                <a:cs typeface="Times New Roman" panose="02020603050405020304" pitchFamily="18" charset="0"/>
              </a:rPr>
              <a:t>  </a:t>
            </a:r>
            <a:r>
              <a:rPr lang="en-US" sz="9600" dirty="0">
                <a:solidFill>
                  <a:schemeClr val="accent2">
                    <a:lumMod val="75000"/>
                  </a:schemeClr>
                </a:solidFill>
                <a:latin typeface="Times New Roman" panose="02020603050405020304" pitchFamily="18" charset="0"/>
                <a:cs typeface="Times New Roman" panose="02020603050405020304" pitchFamily="18" charset="0"/>
              </a:rPr>
              <a:t>Under the guidance of</a:t>
            </a:r>
          </a:p>
          <a:p>
            <a:pPr marL="0" indent="0" algn="l">
              <a:buNone/>
            </a:pPr>
            <a:r>
              <a:rPr lang="en-US" sz="9600" b="1" i="1" dirty="0">
                <a:solidFill>
                  <a:schemeClr val="accent2">
                    <a:lumMod val="75000"/>
                  </a:schemeClr>
                </a:solidFill>
                <a:latin typeface="Times New Roman" panose="02020603050405020304" pitchFamily="18" charset="0"/>
                <a:cs typeface="Times New Roman" panose="02020603050405020304" pitchFamily="18" charset="0"/>
              </a:rPr>
              <a:t>   G.PREETHA</a:t>
            </a:r>
            <a:r>
              <a:rPr lang="en-US" sz="9600" dirty="0">
                <a:solidFill>
                  <a:schemeClr val="accent2">
                    <a:lumMod val="75000"/>
                  </a:schemeClr>
                </a:solidFill>
                <a:latin typeface="Times New Roman" panose="02020603050405020304" pitchFamily="18" charset="0"/>
                <a:cs typeface="Times New Roman" panose="02020603050405020304" pitchFamily="18" charset="0"/>
              </a:rPr>
              <a:t>,Trainer</a:t>
            </a:r>
            <a:r>
              <a:rPr lang="en-US" sz="9600" dirty="0">
                <a:solidFill>
                  <a:schemeClr val="accent2">
                    <a:lumMod val="75000"/>
                  </a:schemeClr>
                </a:solidFill>
              </a:rPr>
              <a:t> </a:t>
            </a:r>
            <a:r>
              <a:rPr lang="en-US" sz="9600" dirty="0">
                <a:solidFill>
                  <a:schemeClr val="accent3">
                    <a:lumMod val="50000"/>
                  </a:schemeClr>
                </a:solidFill>
              </a:rPr>
              <a:t>   </a:t>
            </a:r>
          </a:p>
          <a:p>
            <a:pPr marL="0" indent="0" algn="l">
              <a:buNone/>
            </a:pPr>
            <a:r>
              <a:rPr lang="en-US" sz="9600" dirty="0">
                <a:solidFill>
                  <a:schemeClr val="accent3">
                    <a:lumMod val="50000"/>
                  </a:schemeClr>
                </a:solidFill>
              </a:rPr>
              <a:t>							         </a:t>
            </a:r>
          </a:p>
          <a:p>
            <a:pPr marL="0" indent="0" algn="l">
              <a:buNone/>
            </a:pPr>
            <a:r>
              <a:rPr lang="en-US" sz="9600" dirty="0">
                <a:solidFill>
                  <a:schemeClr val="accent6">
                    <a:lumMod val="75000"/>
                  </a:schemeClr>
                </a:solidFill>
              </a:rPr>
              <a:t>                                                                                           							     </a:t>
            </a:r>
            <a:r>
              <a:rPr lang="en-US" sz="9600" dirty="0">
                <a:solidFill>
                  <a:schemeClr val="accent3">
                    <a:lumMod val="75000"/>
                  </a:schemeClr>
                </a:solidFill>
                <a:latin typeface="Times New Roman" panose="02020603050405020304" pitchFamily="18" charset="0"/>
                <a:cs typeface="Times New Roman" panose="02020603050405020304" pitchFamily="18" charset="0"/>
              </a:rPr>
              <a:t> 					Submitted by</a:t>
            </a:r>
          </a:p>
          <a:p>
            <a:pPr marL="0" indent="0" algn="l">
              <a:buNone/>
            </a:pPr>
            <a:r>
              <a:rPr lang="en-US" sz="9600" dirty="0">
                <a:solidFill>
                  <a:schemeClr val="accent3">
                    <a:lumMod val="75000"/>
                  </a:schemeClr>
                </a:solidFill>
                <a:latin typeface="Times New Roman" panose="02020603050405020304" pitchFamily="18" charset="0"/>
                <a:cs typeface="Times New Roman" panose="02020603050405020304" pitchFamily="18" charset="0"/>
              </a:rPr>
              <a:t>							</a:t>
            </a:r>
            <a:r>
              <a:rPr lang="en-US" sz="9600" b="1" i="1" dirty="0">
                <a:solidFill>
                  <a:schemeClr val="accent3">
                    <a:lumMod val="75000"/>
                  </a:schemeClr>
                </a:solidFill>
                <a:latin typeface="Times New Roman" panose="02020603050405020304" pitchFamily="18" charset="0"/>
                <a:cs typeface="Times New Roman" panose="02020603050405020304" pitchFamily="18" charset="0"/>
              </a:rPr>
              <a:t>N.NIVEDITHA </a:t>
            </a:r>
            <a:r>
              <a:rPr lang="en-US" sz="9600" dirty="0">
                <a:solidFill>
                  <a:schemeClr val="accent3">
                    <a:lumMod val="75000"/>
                  </a:schemeClr>
                </a:solidFill>
                <a:latin typeface="Times New Roman" panose="02020603050405020304" pitchFamily="18" charset="0"/>
                <a:cs typeface="Times New Roman" panose="02020603050405020304" pitchFamily="18" charset="0"/>
              </a:rPr>
              <a:t>(AF0342103)</a:t>
            </a:r>
          </a:p>
          <a:p>
            <a:pPr marL="0" indent="0" algn="l">
              <a:buNone/>
            </a:pPr>
            <a:r>
              <a:rPr lang="en-US" sz="9600" dirty="0">
                <a:solidFill>
                  <a:schemeClr val="accent3">
                    <a:lumMod val="75000"/>
                  </a:schemeClr>
                </a:solidFill>
                <a:latin typeface="Times New Roman" panose="02020603050405020304" pitchFamily="18" charset="0"/>
                <a:cs typeface="Times New Roman" panose="02020603050405020304" pitchFamily="18" charset="0"/>
              </a:rPr>
              <a:t>							</a:t>
            </a:r>
            <a:r>
              <a:rPr lang="en-US" sz="9600" b="1" i="1" dirty="0">
                <a:solidFill>
                  <a:schemeClr val="accent3">
                    <a:lumMod val="75000"/>
                  </a:schemeClr>
                </a:solidFill>
                <a:latin typeface="Times New Roman" panose="02020603050405020304" pitchFamily="18" charset="0"/>
                <a:cs typeface="Times New Roman" panose="02020603050405020304" pitchFamily="18" charset="0"/>
              </a:rPr>
              <a:t>B.NAVANEETHA</a:t>
            </a:r>
            <a:r>
              <a:rPr lang="en-US" sz="9600" dirty="0">
                <a:solidFill>
                  <a:schemeClr val="accent3">
                    <a:lumMod val="75000"/>
                  </a:schemeClr>
                </a:solidFill>
                <a:latin typeface="Times New Roman" panose="02020603050405020304" pitchFamily="18" charset="0"/>
                <a:cs typeface="Times New Roman" panose="02020603050405020304" pitchFamily="18" charset="0"/>
              </a:rPr>
              <a:t>(AF0341749)</a:t>
            </a:r>
          </a:p>
          <a:p>
            <a:pPr marL="0" indent="0" algn="l">
              <a:buNone/>
            </a:pPr>
            <a:r>
              <a:rPr lang="en-US" sz="9600" dirty="0">
                <a:solidFill>
                  <a:schemeClr val="accent3">
                    <a:lumMod val="75000"/>
                  </a:schemeClr>
                </a:solidFill>
                <a:latin typeface="Times New Roman" panose="02020603050405020304" pitchFamily="18" charset="0"/>
                <a:cs typeface="Times New Roman" panose="02020603050405020304" pitchFamily="18" charset="0"/>
              </a:rPr>
              <a:t>							</a:t>
            </a:r>
            <a:r>
              <a:rPr lang="en-US" sz="9600" b="1" i="1" dirty="0">
                <a:solidFill>
                  <a:schemeClr val="accent3">
                    <a:lumMod val="75000"/>
                  </a:schemeClr>
                </a:solidFill>
                <a:latin typeface="Times New Roman" panose="02020603050405020304" pitchFamily="18" charset="0"/>
                <a:cs typeface="Times New Roman" panose="02020603050405020304" pitchFamily="18" charset="0"/>
              </a:rPr>
              <a:t>S.DURGA BHAVANI</a:t>
            </a:r>
            <a:r>
              <a:rPr lang="en-US" sz="9600" dirty="0">
                <a:solidFill>
                  <a:schemeClr val="accent3">
                    <a:lumMod val="75000"/>
                  </a:schemeClr>
                </a:solidFill>
                <a:latin typeface="Times New Roman" panose="02020603050405020304" pitchFamily="18" charset="0"/>
                <a:cs typeface="Times New Roman" panose="02020603050405020304" pitchFamily="18" charset="0"/>
              </a:rPr>
              <a:t>(AF0337446)</a:t>
            </a:r>
            <a:r>
              <a:rPr lang="en-US" sz="9600" dirty="0">
                <a:solidFill>
                  <a:schemeClr val="accent6">
                    <a:lumMod val="75000"/>
                  </a:schemeClr>
                </a:solidFill>
              </a:rPr>
              <a:t>    </a:t>
            </a:r>
            <a:r>
              <a:rPr lang="en-US" sz="9600" dirty="0">
                <a:solidFill>
                  <a:schemeClr val="accent3">
                    <a:lumMod val="50000"/>
                  </a:schemeClr>
                </a:solidFill>
              </a:rPr>
              <a:t>                                                                                                               </a:t>
            </a:r>
          </a:p>
          <a:p>
            <a:pPr algn="l"/>
            <a:endParaRPr lang="en-US" sz="2400" dirty="0">
              <a:solidFill>
                <a:schemeClr val="accent3">
                  <a:lumMod val="50000"/>
                </a:schemeClr>
              </a:solidFill>
            </a:endParaRPr>
          </a:p>
          <a:p>
            <a:pPr algn="l"/>
            <a:r>
              <a:rPr lang="en-US" sz="1800" dirty="0">
                <a:solidFill>
                  <a:schemeClr val="accent3">
                    <a:lumMod val="50000"/>
                  </a:schemeClr>
                </a:solidFill>
              </a:rPr>
              <a:t>												</a:t>
            </a:r>
            <a:endParaRPr lang="en-US" sz="2100" dirty="0">
              <a:solidFill>
                <a:schemeClr val="accent3">
                  <a:lumMod val="50000"/>
                </a:schemeClr>
              </a:solidFill>
            </a:endParaRPr>
          </a:p>
          <a:p>
            <a:pPr algn="l"/>
            <a:endParaRPr lang="en-US" sz="4500" dirty="0">
              <a:solidFill>
                <a:schemeClr val="accent3">
                  <a:lumMod val="50000"/>
                </a:schemeClr>
              </a:solidFill>
            </a:endParaRPr>
          </a:p>
          <a:p>
            <a:pPr algn="l"/>
            <a:r>
              <a:rPr lang="en-US" sz="4500" dirty="0">
                <a:solidFill>
                  <a:schemeClr val="accent3">
                    <a:lumMod val="50000"/>
                  </a:schemeClr>
                </a:solidFill>
              </a:rPr>
              <a:t>									</a:t>
            </a:r>
            <a:r>
              <a:rPr lang="en-US" dirty="0">
                <a:solidFill>
                  <a:schemeClr val="accent3">
                    <a:lumMod val="50000"/>
                  </a:schemeClr>
                </a:solidFill>
              </a:rPr>
              <a:t>									</a:t>
            </a:r>
          </a:p>
          <a:p>
            <a:pPr algn="l"/>
            <a:r>
              <a:rPr lang="en-US" dirty="0">
                <a:solidFill>
                  <a:schemeClr val="accent6">
                    <a:lumMod val="75000"/>
                  </a:schemeClr>
                </a:solidFill>
              </a:rPr>
              <a:t>        									</a:t>
            </a:r>
          </a:p>
          <a:p>
            <a:pPr algn="r"/>
            <a:endParaRPr lang="en-US" dirty="0">
              <a:solidFill>
                <a:schemeClr val="accent6">
                  <a:lumMod val="75000"/>
                </a:schemeClr>
              </a:solidFill>
            </a:endParaRPr>
          </a:p>
          <a:p>
            <a:pPr algn="r"/>
            <a:endParaRPr lang="en-US" dirty="0">
              <a:solidFill>
                <a:schemeClr val="accent6">
                  <a:lumMod val="75000"/>
                </a:schemeClr>
              </a:solidFill>
            </a:endParaRPr>
          </a:p>
          <a:p>
            <a:pPr algn="r"/>
            <a:endParaRPr lang="en-US" dirty="0">
              <a:solidFill>
                <a:schemeClr val="accent6">
                  <a:lumMod val="75000"/>
                </a:schemeClr>
              </a:solidFill>
            </a:endParaRPr>
          </a:p>
          <a:p>
            <a:pPr algn="r"/>
            <a:endParaRPr lang="en-US" dirty="0">
              <a:solidFill>
                <a:schemeClr val="accent6">
                  <a:lumMod val="75000"/>
                </a:schemeClr>
              </a:solidFill>
            </a:endParaRPr>
          </a:p>
          <a:p>
            <a:pPr algn="r"/>
            <a:endParaRPr lang="en-US" dirty="0">
              <a:solidFill>
                <a:schemeClr val="accent6">
                  <a:lumMod val="75000"/>
                </a:schemeClr>
              </a:solidFill>
            </a:endParaRPr>
          </a:p>
          <a:p>
            <a:pPr algn="r"/>
            <a:endParaRPr lang="en-US" dirty="0">
              <a:solidFill>
                <a:schemeClr val="accent6">
                  <a:lumMod val="75000"/>
                </a:schemeClr>
              </a:solidFill>
            </a:endParaRPr>
          </a:p>
          <a:p>
            <a:pPr algn="r"/>
            <a:endParaRPr lang="en-US" dirty="0"/>
          </a:p>
          <a:p>
            <a:endParaRPr lang="en-US" dirty="0"/>
          </a:p>
          <a:p>
            <a:endParaRPr lang="en-US" dirty="0"/>
          </a:p>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4">
                    <a:lumMod val="75000"/>
                  </a:schemeClr>
                </a:solidFill>
                <a:latin typeface="Times New Roman" panose="02020603050405020304" pitchFamily="18" charset="0"/>
                <a:cs typeface="Times New Roman" panose="02020603050405020304" pitchFamily="18" charset="0"/>
              </a:rPr>
              <a:t>Validations</a:t>
            </a:r>
          </a:p>
        </p:txBody>
      </p:sp>
      <p:sp>
        <p:nvSpPr>
          <p:cNvPr id="3" name="Content Placeholder 2"/>
          <p:cNvSpPr>
            <a:spLocks noGrp="1"/>
          </p:cNvSpPr>
          <p:nvPr>
            <p:ph idx="1"/>
          </p:nvPr>
        </p:nvSpPr>
        <p:spPr>
          <a:xfrm>
            <a:off x="1451610" y="1533525"/>
            <a:ext cx="9603105" cy="4354830"/>
          </a:xfrm>
        </p:spPr>
        <p:txBody>
          <a:bodyPr>
            <a:noAutofit/>
          </a:bodyPr>
          <a:lstStyle/>
          <a:p>
            <a:endParaRPr lang="en-US" sz="1300"/>
          </a:p>
          <a:p>
            <a:r>
              <a:rPr lang="en-US" b="1">
                <a:latin typeface="Times New Roman" panose="02020603050405020304" pitchFamily="18" charset="0"/>
                <a:cs typeface="Times New Roman" panose="02020603050405020304" pitchFamily="18" charset="0"/>
              </a:rPr>
              <a:t>Validate Email</a:t>
            </a:r>
            <a:r>
              <a:rPr lang="en-US">
                <a:latin typeface="Times New Roman" panose="02020603050405020304" pitchFamily="18" charset="0"/>
                <a:cs typeface="Times New Roman" panose="02020603050405020304" pitchFamily="18" charset="0"/>
              </a:rPr>
              <a:t>:In this case,it will allow user to insert an email in the E-mail format.</a:t>
            </a:r>
          </a:p>
          <a:p>
            <a:r>
              <a:rPr lang="en-US" b="1">
                <a:latin typeface="Times New Roman" panose="02020603050405020304" pitchFamily="18" charset="0"/>
                <a:cs typeface="Times New Roman" panose="02020603050405020304" pitchFamily="18" charset="0"/>
              </a:rPr>
              <a:t>Validate BloodGroup</a:t>
            </a:r>
            <a:r>
              <a:rPr lang="en-US">
                <a:latin typeface="Times New Roman" panose="02020603050405020304" pitchFamily="18" charset="0"/>
                <a:cs typeface="Times New Roman" panose="02020603050405020304" pitchFamily="18" charset="0"/>
              </a:rPr>
              <a:t>:In this case,it will only allow user to insert only(A+,A-,B+,B-,O+,O-,AB+,AB-) and it is a case sensitive it allow only upper case values.</a:t>
            </a:r>
          </a:p>
          <a:p>
            <a:r>
              <a:rPr lang="en-US" b="1">
                <a:latin typeface="Times New Roman" panose="02020603050405020304" pitchFamily="18" charset="0"/>
                <a:cs typeface="Times New Roman" panose="02020603050405020304" pitchFamily="18" charset="0"/>
              </a:rPr>
              <a:t>Validate Gender</a:t>
            </a:r>
            <a:r>
              <a:rPr lang="en-US">
                <a:latin typeface="Times New Roman" panose="02020603050405020304" pitchFamily="18" charset="0"/>
                <a:cs typeface="Times New Roman" panose="02020603050405020304" pitchFamily="18" charset="0"/>
              </a:rPr>
              <a:t>:In this case,it will only allow user to insert(M,F,O) and it is not a case sensitive.</a:t>
            </a:r>
          </a:p>
          <a:p>
            <a:r>
              <a:rPr lang="en-US" b="1">
                <a:latin typeface="Times New Roman" panose="02020603050405020304" pitchFamily="18" charset="0"/>
                <a:cs typeface="Times New Roman" panose="02020603050405020304" pitchFamily="18" charset="0"/>
              </a:rPr>
              <a:t>Validate Integer Input</a:t>
            </a:r>
            <a:r>
              <a:rPr lang="en-US">
                <a:latin typeface="Times New Roman" panose="02020603050405020304" pitchFamily="18" charset="0"/>
                <a:cs typeface="Times New Roman" panose="02020603050405020304" pitchFamily="18" charset="0"/>
              </a:rPr>
              <a:t>:In this case,it will allow user to insert only integer values.</a:t>
            </a:r>
          </a:p>
          <a:p>
            <a:r>
              <a:rPr lang="en-US" b="1">
                <a:latin typeface="Times New Roman" panose="02020603050405020304" pitchFamily="18" charset="0"/>
                <a:cs typeface="Times New Roman" panose="02020603050405020304" pitchFamily="18" charset="0"/>
              </a:rPr>
              <a:t>Validate PhoneNumber</a:t>
            </a:r>
            <a:r>
              <a:rPr lang="en-US">
                <a:latin typeface="Times New Roman" panose="02020603050405020304" pitchFamily="18" charset="0"/>
                <a:cs typeface="Times New Roman" panose="02020603050405020304" pitchFamily="18" charset="0"/>
              </a:rPr>
              <a:t>:In this case,it will allow user to insert only 10 numbers(0-9).</a:t>
            </a:r>
          </a:p>
          <a:p>
            <a:r>
              <a:rPr lang="en-US" b="1">
                <a:latin typeface="Times New Roman" panose="02020603050405020304" pitchFamily="18" charset="0"/>
                <a:cs typeface="Times New Roman" panose="02020603050405020304" pitchFamily="18" charset="0"/>
              </a:rPr>
              <a:t>Validate User Password</a:t>
            </a:r>
            <a:r>
              <a:rPr lang="en-US">
                <a:latin typeface="Times New Roman" panose="02020603050405020304" pitchFamily="18" charset="0"/>
                <a:cs typeface="Times New Roman" panose="02020603050405020304" pitchFamily="18" charset="0"/>
              </a:rPr>
              <a:t>:In this case,it will allow user to insert password as atleast one upper case,atleast one lower case,atleast one number and atleast one special character.</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4">
                    <a:lumMod val="75000"/>
                  </a:schemeClr>
                </a:solidFill>
                <a:latin typeface="Times New Roman" panose="02020603050405020304" pitchFamily="18" charset="0"/>
                <a:cs typeface="Times New Roman" panose="02020603050405020304" pitchFamily="18" charset="0"/>
              </a:rPr>
              <a:t>Junit 5 TESTING</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JUnit is a unit testing open-source framework for the Java programming language.</a:t>
            </a:r>
          </a:p>
          <a:p>
            <a:r>
              <a:rPr lang="en-US">
                <a:latin typeface="Times New Roman" panose="02020603050405020304" pitchFamily="18" charset="0"/>
                <a:cs typeface="Times New Roman" panose="02020603050405020304" pitchFamily="18" charset="0"/>
              </a:rPr>
              <a:t>We conducted JUnit testing to verify the insertion of patient details into the database.</a:t>
            </a:r>
          </a:p>
          <a:p>
            <a:r>
              <a:rPr lang="en-US">
                <a:latin typeface="Times New Roman" panose="02020603050405020304" pitchFamily="18" charset="0"/>
                <a:cs typeface="Times New Roman" panose="02020603050405020304" pitchFamily="18" charset="0"/>
              </a:rPr>
              <a:t>We conducted JUnit testing to verify the insertion of doctor details into the database.</a:t>
            </a:r>
          </a:p>
          <a:p>
            <a:r>
              <a:rPr lang="en-US">
                <a:latin typeface="Times New Roman" panose="02020603050405020304" pitchFamily="18" charset="0"/>
                <a:cs typeface="Times New Roman" panose="02020603050405020304" pitchFamily="18" charset="0"/>
              </a:rPr>
              <a:t>We performed JUnit testing to ensure the accurate insertion of login credentials into the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035" y="302260"/>
            <a:ext cx="11911965" cy="842010"/>
          </a:xfrm>
        </p:spPr>
        <p:txBody>
          <a:bodyPr/>
          <a:lstStyle/>
          <a:p>
            <a:pPr algn="ctr"/>
            <a:r>
              <a:rPr lang="en-US">
                <a:solidFill>
                  <a:schemeClr val="accent2">
                    <a:lumMod val="75000"/>
                  </a:schemeClr>
                </a:solidFill>
                <a:latin typeface="Times New Roman" panose="02020603050405020304" pitchFamily="18" charset="0"/>
                <a:cs typeface="Times New Roman" panose="02020603050405020304" pitchFamily="18" charset="0"/>
              </a:rPr>
              <a:t>ER DIAGRAM</a:t>
            </a:r>
          </a:p>
        </p:txBody>
      </p:sp>
      <p:pic>
        <p:nvPicPr>
          <p:cNvPr id="9" name="Picture 8"/>
          <p:cNvPicPr>
            <a:picLocks noChangeAspect="1"/>
          </p:cNvPicPr>
          <p:nvPr/>
        </p:nvPicPr>
        <p:blipFill>
          <a:blip r:embed="rId2"/>
          <a:stretch>
            <a:fillRect/>
          </a:stretch>
        </p:blipFill>
        <p:spPr>
          <a:xfrm>
            <a:off x="1552575" y="804545"/>
            <a:ext cx="9086850" cy="5248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6">
                    <a:lumMod val="50000"/>
                  </a:schemeClr>
                </a:solidFill>
                <a:latin typeface="Times New Roman" panose="02020603050405020304" pitchFamily="18" charset="0"/>
                <a:cs typeface="Times New Roman" panose="02020603050405020304" pitchFamily="18" charset="0"/>
                <a:sym typeface="+mn-ea"/>
              </a:rPr>
              <a:t>RelationShips</a:t>
            </a:r>
            <a:br>
              <a:rPr lang="en-US">
                <a:solidFill>
                  <a:schemeClr val="accent6">
                    <a:lumMod val="50000"/>
                  </a:schemeClr>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451610" y="1853565"/>
            <a:ext cx="9603105" cy="4275455"/>
          </a:xfrm>
        </p:spPr>
        <p:txBody>
          <a:bodyPr>
            <a:noAutofit/>
          </a:bodyPr>
          <a:lstStyle/>
          <a:p>
            <a:r>
              <a:rPr lang="en-US" sz="1900">
                <a:latin typeface="Times New Roman" panose="02020603050405020304" pitchFamily="18" charset="0"/>
                <a:cs typeface="Times New Roman" panose="02020603050405020304" pitchFamily="18" charset="0"/>
                <a:sym typeface="+mn-ea"/>
              </a:rPr>
              <a:t>“We use hbm.xml files to represent table entities in our project.”</a:t>
            </a: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sym typeface="+mn-ea"/>
              </a:rPr>
              <a:t>Patient table :</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sym typeface="+mn-ea"/>
              </a:rPr>
              <a:t>	 one to many(Patient - Medicalhistory) </a:t>
            </a:r>
          </a:p>
          <a:p>
            <a:pPr marL="0" indent="0">
              <a:buNone/>
            </a:pPr>
            <a:r>
              <a:rPr lang="en-US" sz="1900">
                <a:latin typeface="Times New Roman" panose="02020603050405020304" pitchFamily="18" charset="0"/>
                <a:cs typeface="Times New Roman" panose="02020603050405020304" pitchFamily="18" charset="0"/>
                <a:sym typeface="+mn-ea"/>
              </a:rPr>
              <a:t>	 one to many(Patient - Appointment)</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sym typeface="+mn-ea"/>
              </a:rPr>
              <a:t>	 many to one(Patient -  Doctor).</a:t>
            </a: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sym typeface="+mn-ea"/>
              </a:rPr>
              <a:t>Doctor table :</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sym typeface="+mn-ea"/>
              </a:rPr>
              <a:t>	one to many(Doctor - Patient)</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sym typeface="+mn-ea"/>
              </a:rPr>
              <a:t>	one to many(Doctor - Appointment)</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sym typeface="+mn-ea"/>
              </a:rPr>
              <a:t>	one to many(Doctor - Medicalhistory).</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36575" y="567055"/>
            <a:ext cx="11655425" cy="4899025"/>
          </a:xfrm>
        </p:spPr>
        <p:txBody>
          <a:bodyPr>
            <a:normAutofit/>
          </a:bodyPr>
          <a:lstStyle/>
          <a:p>
            <a:r>
              <a:rPr lang="en-US" b="1">
                <a:latin typeface="Times New Roman" panose="02020603050405020304" pitchFamily="18" charset="0"/>
                <a:cs typeface="Times New Roman" panose="02020603050405020304" pitchFamily="18" charset="0"/>
                <a:sym typeface="+mn-ea"/>
              </a:rPr>
              <a:t>Appointment table :</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one to many(Appointment - Medicalhistory)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many to one(Appointment - Patient)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many to one(Appointment - Doctor).</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Medicalhistory table :</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many to one(Medicalhistory - Patient)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many to one(Medicalhistory - Doctor)</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many to one(Medicalhistory - Appointment).</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Room table :</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one to one(Room - Patient).</a:t>
            </a:r>
            <a:endParaRPr lang="en-US"/>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user table</a:t>
            </a:r>
          </a:p>
        </p:txBody>
      </p:sp>
      <p:pic>
        <p:nvPicPr>
          <p:cNvPr id="4" name="Content Placeholder 3"/>
          <p:cNvPicPr>
            <a:picLocks noGrp="1" noChangeAspect="1"/>
          </p:cNvPicPr>
          <p:nvPr>
            <p:ph idx="1"/>
          </p:nvPr>
        </p:nvPicPr>
        <p:blipFill>
          <a:blip r:embed="rId2"/>
          <a:stretch>
            <a:fillRect/>
          </a:stretch>
        </p:blipFill>
        <p:spPr>
          <a:xfrm>
            <a:off x="2000250" y="2011045"/>
            <a:ext cx="8369935" cy="2086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patient table</a:t>
            </a:r>
          </a:p>
        </p:txBody>
      </p:sp>
      <p:pic>
        <p:nvPicPr>
          <p:cNvPr id="4" name="Content Placeholder 3"/>
          <p:cNvPicPr>
            <a:picLocks noGrp="1" noChangeAspect="1"/>
          </p:cNvPicPr>
          <p:nvPr>
            <p:ph idx="1"/>
          </p:nvPr>
        </p:nvPicPr>
        <p:blipFill>
          <a:blip r:embed="rId2"/>
          <a:stretch>
            <a:fillRect/>
          </a:stretch>
        </p:blipFill>
        <p:spPr>
          <a:xfrm>
            <a:off x="1840865" y="2395220"/>
            <a:ext cx="8642985" cy="3294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Doctor table</a:t>
            </a:r>
          </a:p>
        </p:txBody>
      </p:sp>
      <p:pic>
        <p:nvPicPr>
          <p:cNvPr id="4" name="Content Placeholder 3"/>
          <p:cNvPicPr>
            <a:picLocks noGrp="1" noChangeAspect="1"/>
          </p:cNvPicPr>
          <p:nvPr>
            <p:ph idx="1"/>
          </p:nvPr>
        </p:nvPicPr>
        <p:blipFill>
          <a:blip r:embed="rId2"/>
          <a:stretch>
            <a:fillRect/>
          </a:stretch>
        </p:blipFill>
        <p:spPr>
          <a:xfrm>
            <a:off x="1847850" y="2176145"/>
            <a:ext cx="9006840" cy="2661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Appointment table</a:t>
            </a:r>
          </a:p>
        </p:txBody>
      </p:sp>
      <p:pic>
        <p:nvPicPr>
          <p:cNvPr id="4" name="Content Placeholder 3"/>
          <p:cNvPicPr>
            <a:picLocks noGrp="1" noChangeAspect="1"/>
          </p:cNvPicPr>
          <p:nvPr>
            <p:ph idx="1"/>
          </p:nvPr>
        </p:nvPicPr>
        <p:blipFill>
          <a:blip r:embed="rId2"/>
          <a:stretch>
            <a:fillRect/>
          </a:stretch>
        </p:blipFill>
        <p:spPr>
          <a:xfrm>
            <a:off x="1903095" y="2135505"/>
            <a:ext cx="8745220" cy="2486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Medical history table</a:t>
            </a:r>
          </a:p>
        </p:txBody>
      </p:sp>
      <p:pic>
        <p:nvPicPr>
          <p:cNvPr id="4" name="Content Placeholder 3"/>
          <p:cNvPicPr>
            <a:picLocks noGrp="1" noChangeAspect="1"/>
          </p:cNvPicPr>
          <p:nvPr>
            <p:ph idx="1"/>
          </p:nvPr>
        </p:nvPicPr>
        <p:blipFill>
          <a:blip r:embed="rId2"/>
          <a:stretch>
            <a:fillRect/>
          </a:stretch>
        </p:blipFill>
        <p:spPr>
          <a:xfrm>
            <a:off x="2249170" y="2294255"/>
            <a:ext cx="8414385" cy="2725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chemeClr val="accent6">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Hospital Management System (HMS) is like a helpful computer program for hospitals. It keeps track of patient details, appointments, and which doctor is helping to patient. It makes sure that only the right people can see patient information securely. The HMS also helps by doing some tasks automatically and making hospital work smoother. Basically, the HMS is a great tool that helps hospitals do their job well.</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1">
                    <a:lumMod val="75000"/>
                  </a:schemeClr>
                </a:solidFill>
                <a:latin typeface="Times New Roman" panose="02020603050405020304" pitchFamily="18" charset="0"/>
                <a:cs typeface="Times New Roman" panose="02020603050405020304" pitchFamily="18" charset="0"/>
              </a:rPr>
              <a:t>Room table</a:t>
            </a:r>
          </a:p>
        </p:txBody>
      </p:sp>
      <p:pic>
        <p:nvPicPr>
          <p:cNvPr id="4" name="Content Placeholder 3"/>
          <p:cNvPicPr>
            <a:picLocks noGrp="1" noChangeAspect="1"/>
          </p:cNvPicPr>
          <p:nvPr>
            <p:ph idx="1"/>
          </p:nvPr>
        </p:nvPicPr>
        <p:blipFill>
          <a:blip r:embed="rId2"/>
          <a:stretch>
            <a:fillRect/>
          </a:stretch>
        </p:blipFill>
        <p:spPr>
          <a:xfrm>
            <a:off x="2759075" y="2436495"/>
            <a:ext cx="6745605" cy="2078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804545"/>
            <a:ext cx="9603105" cy="1049020"/>
          </a:xfrm>
        </p:spPr>
        <p:txBody>
          <a:bodyPr/>
          <a:lstStyle/>
          <a:p>
            <a:pPr algn="ctr"/>
            <a:r>
              <a:rPr lang="en-US">
                <a:solidFill>
                  <a:srgbClr val="002060"/>
                </a:solidFill>
                <a:latin typeface="Times New Roman" panose="02020603050405020304" pitchFamily="18" charset="0"/>
                <a:cs typeface="Times New Roman" panose="02020603050405020304" pitchFamily="18" charset="0"/>
              </a:rPr>
              <a:t>Source code</a:t>
            </a:r>
          </a:p>
        </p:txBody>
      </p:sp>
      <p:sp>
        <p:nvSpPr>
          <p:cNvPr id="3" name="Content Placeholder 2"/>
          <p:cNvSpPr>
            <a:spLocks noGrp="1"/>
          </p:cNvSpPr>
          <p:nvPr>
            <p:ph idx="1"/>
          </p:nvPr>
        </p:nvSpPr>
        <p:spPr>
          <a:xfrm>
            <a:off x="1451610" y="2015490"/>
            <a:ext cx="9603105" cy="4023995"/>
          </a:xfrm>
        </p:spPr>
        <p:txBody>
          <a:bodyPr>
            <a:noAutofit/>
          </a:bodyPr>
          <a:lstStyle/>
          <a:p>
            <a:pPr>
              <a:buFont typeface="Wingdings" panose="05000000000000000000" charset="0"/>
              <a:buChar char="Ø"/>
            </a:pPr>
            <a:r>
              <a:rPr lang="en-US" sz="1900"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package</a:t>
            </a:r>
            <a:r>
              <a:rPr lang="en-US">
                <a:latin typeface="Times New Roman" panose="02020603050405020304" pitchFamily="18" charset="0"/>
                <a:cs typeface="Times New Roman" panose="02020603050405020304" pitchFamily="18" charset="0"/>
              </a:rPr>
              <a:t> hms.authentication;</a:t>
            </a:r>
          </a:p>
          <a:p>
            <a:pPr marL="457200" lvl="1" indent="0">
              <a:buFont typeface="Wingdings" panose="05000000000000000000" charset="0"/>
              <a:buNone/>
            </a:pPr>
            <a:r>
              <a:rPr lang="en-US" sz="2000">
                <a:latin typeface="Times New Roman" panose="02020603050405020304" pitchFamily="18" charset="0"/>
                <a:cs typeface="Times New Roman" panose="02020603050405020304" pitchFamily="18" charset="0"/>
              </a:rPr>
              <a:t>Package is a container which can segregate the files in the java project.</a:t>
            </a:r>
          </a:p>
          <a:p>
            <a:pPr>
              <a:buFont typeface="Wingdings" panose="05000000000000000000" charset="0"/>
              <a:buChar char="Ø"/>
            </a:pPr>
            <a:r>
              <a:rPr lang="en-US" b="1">
                <a:latin typeface="Times New Roman" panose="02020603050405020304" pitchFamily="18" charset="0"/>
                <a:cs typeface="Times New Roman" panose="02020603050405020304" pitchFamily="18" charset="0"/>
              </a:rPr>
              <a:t> import</a:t>
            </a:r>
            <a:r>
              <a:rPr lang="en-US">
                <a:latin typeface="Times New Roman" panose="02020603050405020304" pitchFamily="18" charset="0"/>
                <a:cs typeface="Times New Roman" panose="02020603050405020304" pitchFamily="18" charset="0"/>
              </a:rPr>
              <a:t> java.util.*;</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import</a:t>
            </a:r>
            <a:r>
              <a:rPr lang="en-US">
                <a:latin typeface="Times New Roman" panose="02020603050405020304" pitchFamily="18" charset="0"/>
                <a:cs typeface="Times New Roman" panose="02020603050405020304" pitchFamily="18" charset="0"/>
              </a:rPr>
              <a:t> org.hibernate.Session;</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import </a:t>
            </a:r>
            <a:r>
              <a:rPr lang="en-US">
                <a:latin typeface="Times New Roman" panose="02020603050405020304" pitchFamily="18" charset="0"/>
                <a:cs typeface="Times New Roman" panose="02020603050405020304" pitchFamily="18" charset="0"/>
              </a:rPr>
              <a:t>org.hibernate.SessionFactory;</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import</a:t>
            </a:r>
            <a:r>
              <a:rPr lang="en-US">
                <a:latin typeface="Times New Roman" panose="02020603050405020304" pitchFamily="18" charset="0"/>
                <a:cs typeface="Times New Roman" panose="02020603050405020304" pitchFamily="18" charset="0"/>
              </a:rPr>
              <a:t> hms.entity.*;</a:t>
            </a:r>
          </a:p>
          <a:p>
            <a:pPr marL="0" indent="0">
              <a:buNone/>
            </a:pPr>
            <a:r>
              <a:rPr lang="en-US">
                <a:latin typeface="Times New Roman" panose="02020603050405020304" pitchFamily="18" charset="0"/>
                <a:cs typeface="Times New Roman" panose="02020603050405020304" pitchFamily="18" charset="0"/>
              </a:rPr>
              <a:t>	These import statements are used to include the necessary classes and libraries in your Java program</a:t>
            </a:r>
            <a:r>
              <a:rPr lang="en-US" sz="1900">
                <a:latin typeface="Times New Roman" panose="02020603050405020304" pitchFamily="18" charset="0"/>
                <a:cs typeface="Times New Roman" panose="02020603050405020304" pitchFamily="18" charset="0"/>
              </a:rPr>
              <a:t>.</a:t>
            </a:r>
          </a:p>
          <a:p>
            <a:endParaRPr lang="en-US" sz="17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01719" y="680333"/>
            <a:ext cx="10855325" cy="5156835"/>
          </a:xfrm>
        </p:spPr>
        <p:txBody>
          <a:bodyPr>
            <a:noAutofit/>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rPr>
              <a:t> public class</a:t>
            </a:r>
            <a:r>
              <a:rPr lang="en-US">
                <a:latin typeface="Times New Roman" panose="02020603050405020304" pitchFamily="18" charset="0"/>
                <a:cs typeface="Times New Roman" panose="02020603050405020304" pitchFamily="18" charset="0"/>
              </a:rPr>
              <a:t> Login {</a:t>
            </a:r>
          </a:p>
          <a:p>
            <a:pPr marL="0" indent="0">
              <a:buNone/>
            </a:pPr>
            <a:r>
              <a:rPr lang="en-US">
                <a:latin typeface="Times New Roman" panose="02020603050405020304" pitchFamily="18" charset="0"/>
                <a:cs typeface="Times New Roman" panose="02020603050405020304" pitchFamily="18" charset="0"/>
              </a:rPr>
              <a:t>	This line declares the main class of the program named "Login."</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 Patient patient = </a:t>
            </a:r>
            <a:r>
              <a:rPr lang="en-US" b="1">
                <a:latin typeface="Times New Roman" panose="02020603050405020304" pitchFamily="18" charset="0"/>
                <a:cs typeface="Times New Roman" panose="02020603050405020304" pitchFamily="18" charset="0"/>
              </a:rPr>
              <a:t>new</a:t>
            </a:r>
            <a:r>
              <a:rPr lang="en-US">
                <a:latin typeface="Times New Roman" panose="02020603050405020304" pitchFamily="18" charset="0"/>
                <a:cs typeface="Times New Roman" panose="02020603050405020304" pitchFamily="18" charset="0"/>
              </a:rPr>
              <a:t> Patient();</a:t>
            </a:r>
          </a:p>
          <a:p>
            <a:pPr marL="0" indent="0">
              <a:buNone/>
            </a:pPr>
            <a:r>
              <a:rPr lang="en-US">
                <a:latin typeface="Times New Roman" panose="02020603050405020304" pitchFamily="18" charset="0"/>
                <a:cs typeface="Times New Roman" panose="02020603050405020304" pitchFamily="18" charset="0"/>
              </a:rPr>
              <a:t>     Scanner sc = </a:t>
            </a:r>
            <a:r>
              <a:rPr lang="en-US" b="1">
                <a:latin typeface="Times New Roman" panose="02020603050405020304" pitchFamily="18" charset="0"/>
                <a:cs typeface="Times New Roman" panose="02020603050405020304" pitchFamily="18" charset="0"/>
              </a:rPr>
              <a:t>new</a:t>
            </a:r>
            <a:r>
              <a:rPr lang="en-US">
                <a:latin typeface="Times New Roman" panose="02020603050405020304" pitchFamily="18" charset="0"/>
                <a:cs typeface="Times New Roman" panose="02020603050405020304" pitchFamily="18" charset="0"/>
              </a:rPr>
              <a:t> Scanner(System.in);</a:t>
            </a:r>
          </a:p>
          <a:p>
            <a:pPr marL="0" indent="0">
              <a:buNone/>
            </a:pPr>
            <a:r>
              <a:rPr lang="en-US">
                <a:latin typeface="Times New Roman" panose="02020603050405020304" pitchFamily="18" charset="0"/>
                <a:cs typeface="Times New Roman" panose="02020603050405020304" pitchFamily="18" charset="0"/>
              </a:rPr>
              <a:t>	Patient and Scanner object for user input are declared.</a:t>
            </a:r>
          </a:p>
          <a:p>
            <a:pPr>
              <a:buFont typeface="Wingdings" panose="05000000000000000000" charset="0"/>
              <a:buChar char="Ø"/>
            </a:pPr>
            <a:r>
              <a:rPr lang="en-US" b="1">
                <a:latin typeface="Times New Roman" panose="02020603050405020304" pitchFamily="18" charset="0"/>
                <a:cs typeface="Times New Roman" panose="02020603050405020304" pitchFamily="18" charset="0"/>
              </a:rPr>
              <a:t> public static void </a:t>
            </a:r>
            <a:r>
              <a:rPr lang="en-US">
                <a:latin typeface="Times New Roman" panose="02020603050405020304" pitchFamily="18" charset="0"/>
                <a:cs typeface="Times New Roman" panose="02020603050405020304" pitchFamily="18" charset="0"/>
              </a:rPr>
              <a:t>main(String[] args) {</a:t>
            </a:r>
            <a:endParaRPr lang="en-US" b="1">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The program's main method begins here.</a:t>
            </a: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boolean</a:t>
            </a:r>
            <a:r>
              <a:rPr lang="en-US">
                <a:latin typeface="Times New Roman" panose="02020603050405020304" pitchFamily="18" charset="0"/>
                <a:cs typeface="Times New Roman" panose="02020603050405020304" pitchFamily="18" charset="0"/>
                <a:sym typeface="+mn-ea"/>
              </a:rPr>
              <a:t> usercounter =</a:t>
            </a:r>
            <a:r>
              <a:rPr lang="en-US" b="1">
                <a:latin typeface="Times New Roman" panose="02020603050405020304" pitchFamily="18" charset="0"/>
                <a:cs typeface="Times New Roman" panose="02020603050405020304" pitchFamily="18" charset="0"/>
                <a:sym typeface="+mn-ea"/>
              </a:rPr>
              <a:t> true</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Declares a boolean variable "usercounter" to control while flow.</a:t>
            </a:r>
          </a:p>
          <a:p>
            <a:pPr>
              <a:buFont typeface="Wingdings" panose="05000000000000000000" charset="0"/>
              <a:buChar char="Ø"/>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81760" y="571500"/>
            <a:ext cx="10026650" cy="5015230"/>
          </a:xfrm>
        </p:spPr>
        <p:txBody>
          <a:bodyPr>
            <a:noAutofit/>
          </a:bodyPr>
          <a:lstStyle/>
          <a:p>
            <a:pPr>
              <a:buFont typeface="Wingdings" panose="05000000000000000000" charset="0"/>
              <a:buChar char="Ø"/>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sym typeface="+mn-ea"/>
              </a:rPr>
              <a:t>while</a:t>
            </a:r>
            <a:r>
              <a:rPr lang="en-US">
                <a:latin typeface="Times New Roman" panose="02020603050405020304" pitchFamily="18" charset="0"/>
                <a:cs typeface="Times New Roman" panose="02020603050405020304" pitchFamily="18" charset="0"/>
                <a:sym typeface="+mn-ea"/>
              </a:rPr>
              <a:t> (usercounter)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Starts a loop that continues until a successful connection is established.</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b="1">
                <a:latin typeface="Times New Roman" panose="02020603050405020304" pitchFamily="18" charset="0"/>
                <a:cs typeface="Times New Roman" panose="02020603050405020304" pitchFamily="18" charset="0"/>
              </a:rPr>
              <a:t>try</a:t>
            </a: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The start of a try block for handling exceptions.</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settings.put</a:t>
            </a:r>
            <a:r>
              <a:rPr lang="en-US">
                <a:latin typeface="Times New Roman" panose="02020603050405020304" pitchFamily="18" charset="0"/>
                <a:cs typeface="Times New Roman" panose="02020603050405020304" pitchFamily="18" charset="0"/>
              </a:rPr>
              <a:t>(Environment.URL, "jdbc:mysql://localhost:3306/Hms");</a:t>
            </a:r>
          </a:p>
          <a:p>
            <a:pPr marL="0" indent="0">
              <a:buNone/>
            </a:pPr>
            <a:r>
              <a:rPr lang="en-US">
                <a:latin typeface="Times New Roman" panose="02020603050405020304" pitchFamily="18" charset="0"/>
                <a:cs typeface="Times New Roman" panose="02020603050405020304" pitchFamily="18" charset="0"/>
              </a:rPr>
              <a:t>       	Sets the URL of the MySQL database.</a:t>
            </a: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jdbc:mysql </a:t>
            </a:r>
            <a:r>
              <a:rPr lang="en-US">
                <a:latin typeface="Times New Roman" panose="02020603050405020304" pitchFamily="18" charset="0"/>
                <a:cs typeface="Times New Roman" panose="02020603050405020304" pitchFamily="18" charset="0"/>
                <a:sym typeface="+mn-ea"/>
              </a:rPr>
              <a:t>: This is the protocol for connecting to a MySQL database.</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localhost </a:t>
            </a:r>
            <a:r>
              <a:rPr lang="en-US">
                <a:latin typeface="Times New Roman" panose="02020603050405020304" pitchFamily="18" charset="0"/>
                <a:cs typeface="Times New Roman" panose="02020603050405020304" pitchFamily="18" charset="0"/>
                <a:sym typeface="+mn-ea"/>
              </a:rPr>
              <a:t>: This is the hostname of the database server. It indicates that the database is running on the local machine.</a:t>
            </a:r>
          </a:p>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3306</a:t>
            </a:r>
            <a:r>
              <a:rPr lang="en-US">
                <a:latin typeface="Times New Roman" panose="02020603050405020304" pitchFamily="18" charset="0"/>
                <a:cs typeface="Times New Roman" panose="02020603050405020304" pitchFamily="18" charset="0"/>
                <a:sym typeface="+mn-ea"/>
              </a:rPr>
              <a:t> : This is the port number on which MySQL is listening. The default MYSQL port  is 3306.</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68680" y="179705"/>
            <a:ext cx="10342880" cy="5904865"/>
          </a:xfrm>
        </p:spPr>
        <p:txBody>
          <a:bodyPr>
            <a:noAutofit/>
          </a:bodyPr>
          <a:lstStyle/>
          <a:p>
            <a:pPr>
              <a:buFont typeface="Wingdings" panose="05000000000000000000" charset="0"/>
              <a:buChar char="Ø"/>
            </a:pP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Hms</a:t>
            </a:r>
            <a:r>
              <a:rPr lang="en-US">
                <a:latin typeface="Times New Roman" panose="02020603050405020304" pitchFamily="18" charset="0"/>
                <a:cs typeface="Times New Roman" panose="02020603050405020304" pitchFamily="18" charset="0"/>
              </a:rPr>
              <a:t> : This is the name of the specific database you want to connect to from backend.</a:t>
            </a:r>
          </a:p>
          <a:p>
            <a:pPr>
              <a:buFont typeface="Wingdings" panose="05000000000000000000" charset="0"/>
              <a:buChar char="Ø"/>
            </a:pPr>
            <a:r>
              <a:rPr lang="en-US" b="1">
                <a:latin typeface="Times New Roman" panose="02020603050405020304" pitchFamily="18" charset="0"/>
                <a:cs typeface="Times New Roman" panose="02020603050405020304" pitchFamily="18" charset="0"/>
              </a:rPr>
              <a:t> settings.put</a:t>
            </a:r>
            <a:r>
              <a:rPr lang="en-US">
                <a:latin typeface="Times New Roman" panose="02020603050405020304" pitchFamily="18" charset="0"/>
                <a:cs typeface="Times New Roman" panose="02020603050405020304" pitchFamily="18" charset="0"/>
              </a:rPr>
              <a:t>(Environment.USER, "</a:t>
            </a:r>
            <a:r>
              <a:rPr lang="en-US" b="1">
                <a:latin typeface="Times New Roman" panose="02020603050405020304" pitchFamily="18" charset="0"/>
                <a:cs typeface="Times New Roman" panose="02020603050405020304" pitchFamily="18" charset="0"/>
              </a:rPr>
              <a:t>root</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This is the username used to authenticate the database connection. In this case, you are using "root" as the password.</a:t>
            </a:r>
          </a:p>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settings.put</a:t>
            </a:r>
            <a:r>
              <a:rPr lang="en-US">
                <a:latin typeface="Times New Roman" panose="02020603050405020304" pitchFamily="18" charset="0"/>
                <a:cs typeface="Times New Roman" panose="02020603050405020304" pitchFamily="18" charset="0"/>
                <a:sym typeface="+mn-ea"/>
              </a:rPr>
              <a:t>(Environment.PASS, "</a:t>
            </a:r>
            <a:r>
              <a:rPr lang="en-US" b="1">
                <a:latin typeface="Times New Roman" panose="02020603050405020304" pitchFamily="18" charset="0"/>
                <a:cs typeface="Times New Roman" panose="02020603050405020304" pitchFamily="18" charset="0"/>
                <a:sym typeface="+mn-ea"/>
              </a:rPr>
              <a:t>Root</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This is the password used to authenticate the database connection. In this case, you are using "Root" as the password.</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settings.put</a:t>
            </a:r>
            <a:r>
              <a:rPr lang="en-US">
                <a:latin typeface="Times New Roman" panose="02020603050405020304" pitchFamily="18" charset="0"/>
                <a:cs typeface="Times New Roman" panose="02020603050405020304" pitchFamily="18" charset="0"/>
                <a:sym typeface="+mn-ea"/>
              </a:rPr>
              <a:t>(Environment.HBM2DDL_AUTO, "</a:t>
            </a:r>
            <a:r>
              <a:rPr lang="en-US" b="1">
                <a:latin typeface="Times New Roman" panose="02020603050405020304" pitchFamily="18" charset="0"/>
                <a:cs typeface="Times New Roman" panose="02020603050405020304" pitchFamily="18" charset="0"/>
                <a:sym typeface="+mn-ea"/>
              </a:rPr>
              <a:t>update</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atin typeface="Times New Roman" panose="02020603050405020304" pitchFamily="18" charset="0"/>
                <a:cs typeface="Times New Roman" panose="02020603050405020304" pitchFamily="18" charset="0"/>
                <a:sym typeface="+mn-ea"/>
              </a:rPr>
              <a:t>          	Specifies how Hibernate should update the database schema based on the mapping metadata (e.g., create,create-drop,update).</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0460" y="464820"/>
            <a:ext cx="10463530" cy="5303520"/>
          </a:xfrm>
        </p:spPr>
        <p:txBody>
          <a:bodyPr>
            <a:noAutofit/>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configuration</a:t>
            </a:r>
            <a:r>
              <a:rPr lang="en-US">
                <a:latin typeface="Times New Roman" panose="02020603050405020304" pitchFamily="18" charset="0"/>
                <a:cs typeface="Times New Roman" panose="02020603050405020304" pitchFamily="18" charset="0"/>
              </a:rPr>
              <a:t>.setProperties(settings);</a:t>
            </a:r>
          </a:p>
          <a:p>
            <a:pPr marL="0" indent="0">
              <a:buNone/>
            </a:pPr>
            <a:r>
              <a:rPr lang="en-US">
                <a:latin typeface="Times New Roman" panose="02020603050405020304" pitchFamily="18" charset="0"/>
                <a:cs typeface="Times New Roman" panose="02020603050405020304" pitchFamily="18" charset="0"/>
              </a:rPr>
              <a:t>         	Applies the settings to the Hibernate Configuration object</a:t>
            </a: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configuration.addResource("</a:t>
            </a:r>
            <a:r>
              <a:rPr lang="en-US" b="1">
                <a:latin typeface="Times New Roman" panose="02020603050405020304" pitchFamily="18" charset="0"/>
                <a:cs typeface="Times New Roman" panose="02020603050405020304" pitchFamily="18" charset="0"/>
                <a:sym typeface="+mn-ea"/>
              </a:rPr>
              <a:t>hms/entity/Patient.hbm.xml</a:t>
            </a:r>
            <a:r>
              <a:rPr lang="en-US">
                <a:latin typeface="Times New Roman" panose="02020603050405020304" pitchFamily="18" charset="0"/>
                <a:cs typeface="Times New Roman" panose="02020603050405020304" pitchFamily="18" charset="0"/>
                <a:sym typeface="+mn-ea"/>
              </a:rPr>
              <a:t>");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Add entity.hbm.xml mapping files</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catch (Exception e)</a:t>
            </a:r>
            <a:r>
              <a:rPr lang="en-US">
                <a:latin typeface="Times New Roman" panose="02020603050405020304" pitchFamily="18" charset="0"/>
                <a:cs typeface="Times New Roman" panose="02020603050405020304" pitchFamily="18" charset="0"/>
                <a:sym typeface="+mn-ea"/>
              </a:rPr>
              <a:t> {</a:t>
            </a: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a:latin typeface="Times New Roman" panose="02020603050405020304" pitchFamily="18" charset="0"/>
                <a:cs typeface="Times New Roman" panose="02020603050405020304" pitchFamily="18" charset="0"/>
                <a:sym typeface="+mn-ea"/>
              </a:rPr>
              <a:t>   	This block will execute only if an exception occurs in the try block</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e.print</a:t>
            </a:r>
            <a:r>
              <a:rPr lang="en-US" b="1">
                <a:latin typeface="Times New Roman" panose="02020603050405020304" pitchFamily="18" charset="0"/>
                <a:cs typeface="Times New Roman" panose="02020603050405020304" pitchFamily="18" charset="0"/>
                <a:sym typeface="+mn-ea"/>
              </a:rPr>
              <a:t>StackTrace</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This line prints the exception's stack trace to the console</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Session</a:t>
            </a:r>
            <a:r>
              <a:rPr lang="en-US">
                <a:latin typeface="Times New Roman" panose="02020603050405020304" pitchFamily="18" charset="0"/>
                <a:cs typeface="Times New Roman" panose="02020603050405020304" pitchFamily="18" charset="0"/>
                <a:sym typeface="+mn-ea"/>
              </a:rPr>
              <a:t> session = HibernateUtil.getSessionFactory().</a:t>
            </a:r>
            <a:r>
              <a:rPr lang="en-US" b="1">
                <a:latin typeface="Times New Roman" panose="02020603050405020304" pitchFamily="18" charset="0"/>
                <a:cs typeface="Times New Roman" panose="02020603050405020304" pitchFamily="18" charset="0"/>
                <a:sym typeface="+mn-ea"/>
              </a:rPr>
              <a:t>openSession</a:t>
            </a: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It is used to obtain a session from the Hibernate session factory.</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50290" y="360045"/>
            <a:ext cx="10251440" cy="5769610"/>
          </a:xfrm>
        </p:spPr>
        <p:txBody>
          <a:bodyPr>
            <a:normAutofit lnSpcReduction="20000"/>
          </a:bodyPr>
          <a:lstStyle/>
          <a:p>
            <a:pPr>
              <a:buFont typeface="Wingdings" panose="05000000000000000000" charset="0"/>
              <a:buChar char="Ø"/>
            </a:pPr>
            <a:r>
              <a:rPr lang="en-US">
                <a:latin typeface="Times New Roman" panose="02020603050405020304" pitchFamily="18" charset="0"/>
                <a:cs typeface="Times New Roman" panose="02020603050405020304" pitchFamily="18" charset="0"/>
                <a:sym typeface="+mn-ea"/>
              </a:rPr>
              <a:t> </a:t>
            </a:r>
            <a:r>
              <a:rPr lang="en-US" b="1">
                <a:latin typeface="Times New Roman" panose="02020603050405020304" pitchFamily="18" charset="0"/>
                <a:cs typeface="Times New Roman" panose="02020603050405020304" pitchFamily="18" charset="0"/>
                <a:sym typeface="+mn-ea"/>
              </a:rPr>
              <a:t>transaction</a:t>
            </a:r>
            <a:r>
              <a:rPr lang="en-US">
                <a:latin typeface="Times New Roman" panose="02020603050405020304" pitchFamily="18" charset="0"/>
                <a:cs typeface="Times New Roman" panose="02020603050405020304" pitchFamily="18" charset="0"/>
                <a:sym typeface="+mn-ea"/>
              </a:rPr>
              <a:t> = session.</a:t>
            </a:r>
            <a:r>
              <a:rPr lang="en-US" b="1">
                <a:latin typeface="Times New Roman" panose="02020603050405020304" pitchFamily="18" charset="0"/>
                <a:cs typeface="Times New Roman" panose="02020603050405020304" pitchFamily="18" charset="0"/>
                <a:sym typeface="+mn-ea"/>
              </a:rPr>
              <a:t>beginTransaction();</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Starts a new transaction in the Hibernate session.</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 session.</a:t>
            </a:r>
            <a:r>
              <a:rPr lang="en-US" b="1">
                <a:latin typeface="Times New Roman" panose="02020603050405020304" pitchFamily="18" charset="0"/>
                <a:cs typeface="Times New Roman" panose="02020603050405020304" pitchFamily="18" charset="0"/>
              </a:rPr>
              <a:t>persist(patient)</a:t>
            </a: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        	saves the patient object into the database.			</a:t>
            </a:r>
          </a:p>
          <a:p>
            <a:pPr>
              <a:buFont typeface="Wingdings" panose="05000000000000000000" charset="0"/>
              <a:buChar char="Ø"/>
            </a:pP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transaction.</a:t>
            </a:r>
            <a:r>
              <a:rPr lang="en-US" b="1">
                <a:latin typeface="Times New Roman" panose="02020603050405020304" pitchFamily="18" charset="0"/>
                <a:cs typeface="Times New Roman" panose="02020603050405020304" pitchFamily="18" charset="0"/>
              </a:rPr>
              <a:t>commit(</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The transaction is committed using transaction.commit() if all operations within the try block are successful.</a:t>
            </a:r>
          </a:p>
          <a:p>
            <a:pPr>
              <a:buFont typeface="Wingdings" panose="05000000000000000000" charset="0"/>
              <a:buChar char="Ø"/>
            </a:pPr>
            <a:r>
              <a:rPr lang="en-US">
                <a:latin typeface="Times New Roman" panose="02020603050405020304" pitchFamily="18" charset="0"/>
                <a:cs typeface="Times New Roman" panose="02020603050405020304" pitchFamily="18" charset="0"/>
              </a:rPr>
              <a:t> transaction.</a:t>
            </a:r>
            <a:r>
              <a:rPr lang="en-US" b="1">
                <a:latin typeface="Times New Roman" panose="02020603050405020304" pitchFamily="18" charset="0"/>
                <a:cs typeface="Times New Roman" panose="02020603050405020304" pitchFamily="18" charset="0"/>
              </a:rPr>
              <a:t>rollback</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If an exception occurs during the execution of the try block, the transaction is rolled back using transaction.rollback(). This ensures that the database changes are reverted.</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451610" y="1854200"/>
            <a:ext cx="9603105" cy="4260215"/>
          </a:xfrm>
        </p:spPr>
        <p:txBody>
          <a:bodyPr>
            <a:normAutofit/>
          </a:bodyPr>
          <a:lstStyle/>
          <a:p>
            <a:pPr algn="just">
              <a:lnSpc>
                <a:spcPct val="150000"/>
              </a:lnSpc>
              <a:buFont typeface="Wingdings" panose="05000000000000000000" charset="0"/>
              <a:buChar char="ü"/>
            </a:pPr>
            <a:r>
              <a:rPr lang="en-US" dirty="0">
                <a:solidFill>
                  <a:srgbClr val="000000"/>
                </a:solidFill>
                <a:latin typeface="Times New Roman" panose="02020603050405020304" pitchFamily="18" charset="0"/>
                <a:ea typeface="Times New Roman" panose="02020603050405020304" pitchFamily="18" charset="0"/>
                <a:sym typeface="+mn-ea"/>
              </a:rPr>
              <a:t>The provided code appears to be the implementation of a basic Hospital Management  system using Java, Mysql and Hibernate. </a:t>
            </a:r>
          </a:p>
          <a:p>
            <a:pPr algn="just">
              <a:lnSpc>
                <a:spcPct val="150000"/>
              </a:lnSpc>
              <a:buFont typeface="Wingdings" panose="05000000000000000000" charset="0"/>
              <a:buChar char="ü"/>
            </a:pPr>
            <a:r>
              <a:rPr lang="en-US" dirty="0">
                <a:solidFill>
                  <a:srgbClr val="000000"/>
                </a:solidFill>
                <a:latin typeface="Times New Roman" panose="02020603050405020304" pitchFamily="18" charset="0"/>
                <a:ea typeface="Times New Roman" panose="02020603050405020304" pitchFamily="18" charset="0"/>
                <a:sym typeface="+mn-ea"/>
              </a:rPr>
              <a:t>This project allows for three types of users to log in: Admin,Doctor,Patient. Admin can perform actions such as adding Patient details, adding doctor details, updating appointment details,s</a:t>
            </a:r>
            <a:r>
              <a:rPr lang="en-US">
                <a:latin typeface="Times New Roman" panose="02020603050405020304" pitchFamily="18" charset="0"/>
                <a:cs typeface="Times New Roman" panose="02020603050405020304" pitchFamily="18" charset="0"/>
                <a:sym typeface="+mn-ea"/>
              </a:rPr>
              <a:t>earch patient medical history and Allocate room to the patients</a:t>
            </a:r>
            <a:r>
              <a:rPr lang="en-US" dirty="0">
                <a:solidFill>
                  <a:srgbClr val="000000"/>
                </a:solidFill>
                <a:latin typeface="Times New Roman" panose="02020603050405020304" pitchFamily="18" charset="0"/>
                <a:ea typeface="Times New Roman" panose="02020603050405020304" pitchFamily="18" charset="0"/>
                <a:sym typeface="+mn-ea"/>
              </a:rPr>
              <a:t>. Doctor can log in to view their profile details,can check appointments and adding prescription to patient. Patient, on the other hand, can log in to view their profile details,can check appointments,can see medicalHistory and update their details.</a:t>
            </a:r>
            <a:endParaRPr lang="en-US"/>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83970" y="575945"/>
            <a:ext cx="9770745" cy="5120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latin typeface="Times New Roman" panose="02020603050405020304" pitchFamily="18" charset="0"/>
                <a:cs typeface="Times New Roman" panose="02020603050405020304" pitchFamily="18" charset="0"/>
              </a:rPr>
              <a:t>technolo</a:t>
            </a:r>
            <a:r>
              <a:rPr lang="en-US" dirty="0">
                <a:solidFill>
                  <a:srgbClr val="00B050"/>
                </a:solidFill>
              </a:rPr>
              <a:t>gies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My project technologies are</a:t>
            </a:r>
          </a:p>
          <a:p>
            <a:r>
              <a:rPr lang="en-US" dirty="0">
                <a:latin typeface="Times New Roman" panose="02020603050405020304" pitchFamily="18" charset="0"/>
                <a:cs typeface="Times New Roman" panose="02020603050405020304" pitchFamily="18" charset="0"/>
              </a:rPr>
              <a:t>Core java</a:t>
            </a:r>
          </a:p>
          <a:p>
            <a:r>
              <a:rPr lang="en-US" dirty="0" err="1">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Hibernate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Authentication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Module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Doctor Module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 Module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5">
                    <a:lumMod val="75000"/>
                  </a:schemeClr>
                </a:solidFill>
                <a:latin typeface="Times New Roman" panose="02020603050405020304" pitchFamily="18" charset="0"/>
                <a:cs typeface="Times New Roman" panose="02020603050405020304" pitchFamily="18" charset="0"/>
              </a:rPr>
              <a:t>User Authentication</a:t>
            </a:r>
          </a:p>
        </p:txBody>
      </p:sp>
      <p:sp>
        <p:nvSpPr>
          <p:cNvPr id="3" name="Content Placeholder 2"/>
          <p:cNvSpPr>
            <a:spLocks noGrp="1"/>
          </p:cNvSpPr>
          <p:nvPr>
            <p:ph idx="1"/>
          </p:nvPr>
        </p:nvSpPr>
        <p:spPr/>
        <p:txBody>
          <a:bodyPr/>
          <a:lstStyle/>
          <a:p>
            <a:pPr algn="l"/>
            <a:r>
              <a:rPr lang="en-US">
                <a:latin typeface="Times New Roman" panose="02020603050405020304" pitchFamily="18" charset="0"/>
                <a:cs typeface="Times New Roman" panose="02020603050405020304" pitchFamily="18" charset="0"/>
              </a:rPr>
              <a:t>The program includes a basic login system for Admin,Doctor and Patients.Users are requried to enter their username and password.</a:t>
            </a:r>
          </a:p>
          <a:p>
            <a:pPr algn="l"/>
            <a:r>
              <a:rPr lang="en-US">
                <a:latin typeface="Times New Roman" panose="02020603050405020304" pitchFamily="18" charset="0"/>
                <a:cs typeface="Times New Roman" panose="02020603050405020304" pitchFamily="18" charset="0"/>
              </a:rPr>
              <a:t>Admin,Doctor and Patients login credentials are stored in user tables.</a:t>
            </a:r>
          </a:p>
          <a:p>
            <a:pPr algn="l"/>
            <a:r>
              <a:rPr lang="en-US">
                <a:latin typeface="Times New Roman" panose="02020603050405020304" pitchFamily="18" charset="0"/>
                <a:cs typeface="Times New Roman" panose="02020603050405020304" pitchFamily="18" charset="0"/>
              </a:rPr>
              <a:t>User can login only  3 times per execution.</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5">
                    <a:lumMod val="75000"/>
                  </a:schemeClr>
                </a:solidFill>
                <a:latin typeface="Times New Roman" panose="02020603050405020304" pitchFamily="18" charset="0"/>
                <a:cs typeface="Times New Roman" panose="02020603050405020304" pitchFamily="18" charset="0"/>
              </a:rPr>
              <a:t>Admin MOdule</a:t>
            </a:r>
          </a:p>
        </p:txBody>
      </p:sp>
      <p:sp>
        <p:nvSpPr>
          <p:cNvPr id="3" name="Content Placeholder 2"/>
          <p:cNvSpPr>
            <a:spLocks noGrp="1"/>
          </p:cNvSpPr>
          <p:nvPr>
            <p:ph idx="1"/>
          </p:nvPr>
        </p:nvSpPr>
        <p:spPr>
          <a:xfrm>
            <a:off x="1451610" y="1854200"/>
            <a:ext cx="9603105" cy="4184650"/>
          </a:xfrm>
        </p:spPr>
        <p:txBody>
          <a:bodyPr>
            <a:normAutofit/>
          </a:bodyPr>
          <a:lstStyle/>
          <a:p>
            <a:r>
              <a:rPr lang="en-US">
                <a:latin typeface="Times New Roman" panose="02020603050405020304" pitchFamily="18" charset="0"/>
                <a:cs typeface="Times New Roman" panose="02020603050405020304" pitchFamily="18" charset="0"/>
              </a:rPr>
              <a:t>After a "ADMIN" successfully logs in,they have to access to a menu with the following options:</a:t>
            </a:r>
          </a:p>
          <a:p>
            <a:r>
              <a:rPr lang="en-US" b="1">
                <a:latin typeface="Times New Roman" panose="02020603050405020304" pitchFamily="18" charset="0"/>
                <a:cs typeface="Times New Roman" panose="02020603050405020304" pitchFamily="18" charset="0"/>
              </a:rPr>
              <a:t>User type Management:</a:t>
            </a:r>
            <a:r>
              <a:rPr lang="en-US">
                <a:latin typeface="Times New Roman" panose="02020603050405020304" pitchFamily="18" charset="0"/>
                <a:cs typeface="Times New Roman" panose="02020603050405020304" pitchFamily="18" charset="0"/>
              </a:rPr>
              <a:t> In this case we have View All Users,Add Username and password to doctor,change password to admin</a:t>
            </a:r>
          </a:p>
          <a:p>
            <a:r>
              <a:rPr lang="en-US" b="1">
                <a:latin typeface="Times New Roman" panose="02020603050405020304" pitchFamily="18" charset="0"/>
                <a:cs typeface="Times New Roman" panose="02020603050405020304" pitchFamily="18" charset="0"/>
              </a:rPr>
              <a:t>Patient Management:</a:t>
            </a:r>
            <a:r>
              <a:rPr lang="en-US">
                <a:latin typeface="Times New Roman" panose="02020603050405020304" pitchFamily="18" charset="0"/>
                <a:cs typeface="Times New Roman" panose="02020603050405020304" pitchFamily="18" charset="0"/>
              </a:rPr>
              <a:t> In this case we have View all patients,Add patient details,Update patient details,Search patient details </a:t>
            </a:r>
          </a:p>
          <a:p>
            <a:r>
              <a:rPr lang="en-US" b="1">
                <a:latin typeface="Times New Roman" panose="02020603050405020304" pitchFamily="18" charset="0"/>
                <a:cs typeface="Times New Roman" panose="02020603050405020304" pitchFamily="18" charset="0"/>
              </a:rPr>
              <a:t>Doctor Management:</a:t>
            </a:r>
            <a:r>
              <a:rPr lang="en-US">
                <a:latin typeface="Times New Roman" panose="02020603050405020304" pitchFamily="18" charset="0"/>
                <a:cs typeface="Times New Roman" panose="02020603050405020304" pitchFamily="18" charset="0"/>
              </a:rPr>
              <a:t> In this case we have View all doctors,Add doctor details,Update doctor details,Search doctor details </a:t>
            </a:r>
          </a:p>
          <a:p>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85265" y="843915"/>
            <a:ext cx="9817735" cy="4868545"/>
          </a:xfrm>
        </p:spPr>
        <p:txBody>
          <a:bodyPr/>
          <a:lstStyle/>
          <a:p>
            <a:r>
              <a:rPr lang="en-US" b="1">
                <a:latin typeface="Times New Roman" panose="02020603050405020304" pitchFamily="18" charset="0"/>
                <a:cs typeface="Times New Roman" panose="02020603050405020304" pitchFamily="18" charset="0"/>
                <a:sym typeface="+mn-ea"/>
              </a:rPr>
              <a:t>Appointment Management:</a:t>
            </a:r>
            <a:r>
              <a:rPr lang="en-US">
                <a:latin typeface="Times New Roman" panose="02020603050405020304" pitchFamily="18" charset="0"/>
                <a:cs typeface="Times New Roman" panose="02020603050405020304" pitchFamily="18" charset="0"/>
                <a:sym typeface="+mn-ea"/>
              </a:rPr>
              <a:t>  In this case we have View all appointments details,schedule an appointment to patient,Confirm and Cancel appointment status,Update appointment date and time,search for appointments.</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Medical History Management: </a:t>
            </a:r>
            <a:r>
              <a:rPr lang="en-US">
                <a:latin typeface="Times New Roman" panose="02020603050405020304" pitchFamily="18" charset="0"/>
                <a:cs typeface="Times New Roman" panose="02020603050405020304" pitchFamily="18" charset="0"/>
                <a:sym typeface="+mn-ea"/>
              </a:rPr>
              <a:t> In this case we have View all medicalhistory,Search patient medical history</a:t>
            </a:r>
            <a:r>
              <a:rPr lang="en-US">
                <a:latin typeface="Times New Roman" panose="02020603050405020304" pitchFamily="18" charset="0"/>
                <a:cs typeface="Times New Roman" panose="02020603050405020304" pitchFamily="18" charset="0"/>
              </a:rPr>
              <a:t>.</a:t>
            </a:r>
          </a:p>
          <a:p>
            <a:r>
              <a:rPr lang="en-US" b="1">
                <a:latin typeface="Times New Roman" panose="02020603050405020304" pitchFamily="18" charset="0"/>
                <a:cs typeface="Times New Roman" panose="02020603050405020304" pitchFamily="18" charset="0"/>
                <a:sym typeface="+mn-ea"/>
              </a:rPr>
              <a:t>Rooms Management:  </a:t>
            </a:r>
            <a:r>
              <a:rPr lang="en-US">
                <a:latin typeface="Times New Roman" panose="02020603050405020304" pitchFamily="18" charset="0"/>
                <a:cs typeface="Times New Roman" panose="02020603050405020304" pitchFamily="18" charset="0"/>
                <a:sym typeface="+mn-ea"/>
              </a:rPr>
              <a:t>In this case we have View all rooms details,Allocate room,Update room period,Search room by patient id.</a:t>
            </a:r>
            <a:endParaRPr lang="en-US">
              <a:latin typeface="Times New Roman" panose="02020603050405020304" pitchFamily="18" charset="0"/>
              <a:cs typeface="Times New Roman" panose="02020603050405020304" pitchFamily="18" charset="0"/>
            </a:endParaRPr>
          </a:p>
          <a:p>
            <a:endParaRPr lang="en-US"/>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5">
                    <a:lumMod val="75000"/>
                  </a:schemeClr>
                </a:solidFill>
                <a:latin typeface="Times New Roman" panose="02020603050405020304" pitchFamily="18" charset="0"/>
                <a:cs typeface="Times New Roman" panose="02020603050405020304" pitchFamily="18" charset="0"/>
              </a:rPr>
              <a:t>Doctor Module</a:t>
            </a:r>
          </a:p>
        </p:txBody>
      </p:sp>
      <p:sp>
        <p:nvSpPr>
          <p:cNvPr id="3" name="Content Placeholder 2"/>
          <p:cNvSpPr>
            <a:spLocks noGrp="1"/>
          </p:cNvSpPr>
          <p:nvPr>
            <p:ph idx="1"/>
          </p:nvPr>
        </p:nvSpPr>
        <p:spPr/>
        <p:txBody>
          <a:bodyPr>
            <a:noAutofit/>
          </a:bodyPr>
          <a:lstStyle/>
          <a:p>
            <a:r>
              <a:rPr lang="en-US" sz="1900">
                <a:latin typeface="Times New Roman" panose="02020603050405020304" pitchFamily="18" charset="0"/>
                <a:cs typeface="Times New Roman" panose="02020603050405020304" pitchFamily="18" charset="0"/>
              </a:rPr>
              <a:t>After a "DOCTOR" successfully logs in,they have to access to a menu with the following options:</a:t>
            </a:r>
          </a:p>
          <a:p>
            <a:r>
              <a:rPr lang="en-US" sz="1900" b="1">
                <a:latin typeface="Times New Roman" panose="02020603050405020304" pitchFamily="18" charset="0"/>
                <a:cs typeface="Times New Roman" panose="02020603050405020304" pitchFamily="18" charset="0"/>
              </a:rPr>
              <a:t>Personal Info</a:t>
            </a:r>
            <a:r>
              <a:rPr lang="en-US" sz="1900">
                <a:latin typeface="Times New Roman" panose="02020603050405020304" pitchFamily="18" charset="0"/>
                <a:cs typeface="Times New Roman" panose="02020603050405020304" pitchFamily="18" charset="0"/>
              </a:rPr>
              <a:t>: I</a:t>
            </a:r>
            <a:r>
              <a:rPr lang="en-US" sz="1900">
                <a:latin typeface="Times New Roman" panose="02020603050405020304" pitchFamily="18" charset="0"/>
                <a:cs typeface="Times New Roman" panose="02020603050405020304" pitchFamily="18" charset="0"/>
                <a:sym typeface="+mn-ea"/>
              </a:rPr>
              <a:t>n this case,They can view their details.</a:t>
            </a: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View My Appointments:</a:t>
            </a:r>
            <a:r>
              <a:rPr lang="en-US" sz="1900">
                <a:latin typeface="Times New Roman" panose="02020603050405020304" pitchFamily="18" charset="0"/>
                <a:cs typeface="Times New Roman" panose="02020603050405020304" pitchFamily="18" charset="0"/>
              </a:rPr>
              <a:t> In this case it will display all appointment details of doctor.</a:t>
            </a:r>
          </a:p>
          <a:p>
            <a:r>
              <a:rPr lang="en-US" sz="1900" b="1">
                <a:latin typeface="Times New Roman" panose="02020603050405020304" pitchFamily="18" charset="0"/>
                <a:cs typeface="Times New Roman" panose="02020603050405020304" pitchFamily="18" charset="0"/>
              </a:rPr>
              <a:t>View Assigned Patients List:</a:t>
            </a:r>
            <a:r>
              <a:rPr lang="en-US" sz="1900">
                <a:latin typeface="Times New Roman" panose="02020603050405020304" pitchFamily="18" charset="0"/>
                <a:cs typeface="Times New Roman" panose="02020603050405020304" pitchFamily="18" charset="0"/>
              </a:rPr>
              <a:t> In this case doctor can view the list of the patients treated by him.</a:t>
            </a:r>
          </a:p>
          <a:p>
            <a:r>
              <a:rPr lang="en-US" sz="1900" b="1">
                <a:latin typeface="Times New Roman" panose="02020603050405020304" pitchFamily="18" charset="0"/>
                <a:cs typeface="Times New Roman" panose="02020603050405020304" pitchFamily="18" charset="0"/>
                <a:sym typeface="+mn-ea"/>
              </a:rPr>
              <a:t>Treat Patient</a:t>
            </a:r>
            <a:r>
              <a:rPr lang="en-US" sz="1900" b="1">
                <a:latin typeface="Times New Roman" panose="02020603050405020304" pitchFamily="18" charset="0"/>
                <a:cs typeface="Times New Roman" panose="02020603050405020304" pitchFamily="18" charset="0"/>
              </a:rPr>
              <a:t>:</a:t>
            </a:r>
            <a:r>
              <a:rPr lang="en-US" sz="1900">
                <a:latin typeface="Times New Roman" panose="02020603050405020304" pitchFamily="18" charset="0"/>
                <a:cs typeface="Times New Roman" panose="02020603050405020304" pitchFamily="18" charset="0"/>
              </a:rPr>
              <a:t> </a:t>
            </a:r>
            <a:r>
              <a:rPr lang="en-US" sz="1900" b="1">
                <a:latin typeface="Times New Roman" panose="02020603050405020304" pitchFamily="18" charset="0"/>
                <a:cs typeface="Times New Roman" panose="02020603050405020304" pitchFamily="18" charset="0"/>
                <a:sym typeface="+mn-ea"/>
              </a:rPr>
              <a:t> </a:t>
            </a:r>
            <a:r>
              <a:rPr lang="en-US" sz="1900">
                <a:latin typeface="Times New Roman" panose="02020603050405020304" pitchFamily="18" charset="0"/>
                <a:cs typeface="Times New Roman" panose="02020603050405020304" pitchFamily="18" charset="0"/>
                <a:sym typeface="+mn-ea"/>
              </a:rPr>
              <a:t>In this case doctor will add medical history to patient.</a:t>
            </a:r>
            <a:r>
              <a:rPr lang="en-US" sz="1900">
                <a:latin typeface="Times New Roman" panose="02020603050405020304" pitchFamily="18" charset="0"/>
                <a:cs typeface="Times New Roman" panose="02020603050405020304" pitchFamily="18" charset="0"/>
              </a:rPr>
              <a:t>.</a:t>
            </a:r>
          </a:p>
          <a:p>
            <a:r>
              <a:rPr lang="en-US" sz="1900" b="1">
                <a:latin typeface="Times New Roman" panose="02020603050405020304" pitchFamily="18" charset="0"/>
                <a:cs typeface="Times New Roman" panose="02020603050405020304" pitchFamily="18" charset="0"/>
              </a:rPr>
              <a:t>Change Password:</a:t>
            </a:r>
            <a:r>
              <a:rPr lang="en-US" sz="1900">
                <a:latin typeface="Times New Roman" panose="02020603050405020304" pitchFamily="18" charset="0"/>
                <a:cs typeface="Times New Roman" panose="02020603050405020304" pitchFamily="18" charset="0"/>
              </a:rPr>
              <a:t> In this case,they can change thier own password.</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accent5">
                    <a:lumMod val="75000"/>
                  </a:schemeClr>
                </a:solidFill>
                <a:latin typeface="Times New Roman" panose="02020603050405020304" pitchFamily="18" charset="0"/>
                <a:cs typeface="Times New Roman" panose="02020603050405020304" pitchFamily="18" charset="0"/>
              </a:rPr>
              <a:t>Patient Module</a:t>
            </a:r>
          </a:p>
        </p:txBody>
      </p:sp>
      <p:sp>
        <p:nvSpPr>
          <p:cNvPr id="3" name="Content Placeholder 2"/>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After a "PATIENT" successfully logs in,they have to access to a menu with the following options:</a:t>
            </a:r>
          </a:p>
          <a:p>
            <a:r>
              <a:rPr lang="en-US" b="1">
                <a:latin typeface="Times New Roman" panose="02020603050405020304" pitchFamily="18" charset="0"/>
                <a:cs typeface="Times New Roman" panose="02020603050405020304" pitchFamily="18" charset="0"/>
              </a:rPr>
              <a:t>Personal Info: </a:t>
            </a:r>
            <a:r>
              <a:rPr lang="en-US">
                <a:latin typeface="Times New Roman" panose="02020603050405020304" pitchFamily="18" charset="0"/>
                <a:cs typeface="Times New Roman" panose="02020603050405020304" pitchFamily="18" charset="0"/>
              </a:rPr>
              <a:t>In this case,They can view their details.</a:t>
            </a:r>
          </a:p>
          <a:p>
            <a:r>
              <a:rPr lang="en-US" b="1">
                <a:latin typeface="Times New Roman" panose="02020603050405020304" pitchFamily="18" charset="0"/>
                <a:cs typeface="Times New Roman" panose="02020603050405020304" pitchFamily="18" charset="0"/>
              </a:rPr>
              <a:t>View my Appoinment: </a:t>
            </a:r>
            <a:r>
              <a:rPr lang="en-US">
                <a:latin typeface="Times New Roman" panose="02020603050405020304" pitchFamily="18" charset="0"/>
                <a:cs typeface="Times New Roman" panose="02020603050405020304" pitchFamily="18" charset="0"/>
              </a:rPr>
              <a:t>In this case,it will show patient appointments.</a:t>
            </a:r>
          </a:p>
          <a:p>
            <a:r>
              <a:rPr lang="en-US" b="1">
                <a:latin typeface="Times New Roman" panose="02020603050405020304" pitchFamily="18" charset="0"/>
                <a:cs typeface="Times New Roman" panose="02020603050405020304" pitchFamily="18" charset="0"/>
              </a:rPr>
              <a:t>View My Medical History:  </a:t>
            </a:r>
            <a:r>
              <a:rPr lang="en-US">
                <a:latin typeface="Times New Roman" panose="02020603050405020304" pitchFamily="18" charset="0"/>
                <a:cs typeface="Times New Roman" panose="02020603050405020304" pitchFamily="18" charset="0"/>
              </a:rPr>
              <a:t>In this case,they can view their medical history.</a:t>
            </a:r>
          </a:p>
          <a:p>
            <a:r>
              <a:rPr lang="en-US" b="1">
                <a:latin typeface="Times New Roman" panose="02020603050405020304" pitchFamily="18" charset="0"/>
                <a:cs typeface="Times New Roman" panose="02020603050405020304" pitchFamily="18" charset="0"/>
              </a:rPr>
              <a:t>Update Patient details: </a:t>
            </a:r>
            <a:r>
              <a:rPr lang="en-US">
                <a:latin typeface="Times New Roman" panose="02020603050405020304" pitchFamily="18" charset="0"/>
                <a:cs typeface="Times New Roman" panose="02020603050405020304" pitchFamily="18" charset="0"/>
              </a:rPr>
              <a:t>In this case,they can update their contact details.</a:t>
            </a:r>
          </a:p>
          <a:p>
            <a:r>
              <a:rPr lang="en-US" b="1">
                <a:latin typeface="Times New Roman" panose="02020603050405020304" pitchFamily="18" charset="0"/>
                <a:cs typeface="Times New Roman" panose="02020603050405020304" pitchFamily="18" charset="0"/>
              </a:rPr>
              <a:t>Change password: </a:t>
            </a:r>
            <a:r>
              <a:rPr lang="en-US">
                <a:latin typeface="Times New Roman" panose="02020603050405020304" pitchFamily="18" charset="0"/>
                <a:cs typeface="Times New Roman" panose="02020603050405020304" pitchFamily="18" charset="0"/>
              </a:rPr>
              <a:t>In this case,he will change password  profile.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84</TotalTime>
  <Words>1773</Words>
  <Application>Microsoft Office PowerPoint</Application>
  <PresentationFormat>Widescreen</PresentationFormat>
  <Paragraphs>155</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Times New Roman</vt:lpstr>
      <vt:lpstr>Wingdings</vt:lpstr>
      <vt:lpstr>Gallery</vt:lpstr>
      <vt:lpstr>Hospital management system</vt:lpstr>
      <vt:lpstr>introduction</vt:lpstr>
      <vt:lpstr>technologies</vt:lpstr>
      <vt:lpstr>modules</vt:lpstr>
      <vt:lpstr>User Authentication</vt:lpstr>
      <vt:lpstr>Admin MOdule</vt:lpstr>
      <vt:lpstr>PowerPoint Presentation</vt:lpstr>
      <vt:lpstr>Doctor Module</vt:lpstr>
      <vt:lpstr>Patient Module</vt:lpstr>
      <vt:lpstr>Validations</vt:lpstr>
      <vt:lpstr>Junit 5 TESTING</vt:lpstr>
      <vt:lpstr>ER DIAGRAM</vt:lpstr>
      <vt:lpstr>RelationShips </vt:lpstr>
      <vt:lpstr>PowerPoint Presentation</vt:lpstr>
      <vt:lpstr>user table</vt:lpstr>
      <vt:lpstr>patient table</vt:lpstr>
      <vt:lpstr>Doctor table</vt:lpstr>
      <vt:lpstr>Appointment table</vt:lpstr>
      <vt:lpstr>Medical history table</vt:lpstr>
      <vt:lpstr>Room table</vt:lpstr>
      <vt:lpstr>Source code</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Sontem</dc:creator>
  <cp:lastModifiedBy>Sontem</cp:lastModifiedBy>
  <cp:revision>32</cp:revision>
  <dcterms:created xsi:type="dcterms:W3CDTF">2024-03-02T14:56:00Z</dcterms:created>
  <dcterms:modified xsi:type="dcterms:W3CDTF">2024-03-06T06:47:08Z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FF9039ED93774931B903ECAF3B9AD8E3</vt:lpwstr>
  </property>
  <property fmtid="{D5CDD505-2E9C-101B-9397-08002B2CF9AE}" pid="3" name="KSOProductBuildVer">
    <vt:lpwstr>1033-11.2.0.11225</vt:lpwstr>
  </property>
</Properties>
</file>