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9BBB59"/>
    <a:srgbClr val="39B0D4"/>
    <a:srgbClr val="727272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58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E804EA-1CAF-4E9A-A710-E54BCD6145FB}" type="doc">
      <dgm:prSet loTypeId="urn:microsoft.com/office/officeart/2005/8/layout/process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F55DCE3-30EF-4A2B-8F23-F7087E9F0D60}">
      <dgm:prSet phldrT="[Text]"/>
      <dgm:spPr/>
      <dgm:t>
        <a:bodyPr/>
        <a:lstStyle/>
        <a:p>
          <a:r>
            <a:rPr lang="en-US" dirty="0"/>
            <a:t>.BAT Collection </a:t>
          </a:r>
          <a:endParaRPr lang="en-IN" dirty="0"/>
        </a:p>
      </dgm:t>
    </dgm:pt>
    <dgm:pt modelId="{AA8A448B-C05A-4B90-A778-063EEF5A602F}" type="parTrans" cxnId="{0EDE35D8-9BA0-4F1C-AE75-D318B3A53314}">
      <dgm:prSet/>
      <dgm:spPr/>
      <dgm:t>
        <a:bodyPr/>
        <a:lstStyle/>
        <a:p>
          <a:endParaRPr lang="en-IN"/>
        </a:p>
      </dgm:t>
    </dgm:pt>
    <dgm:pt modelId="{E2DAB26C-1CE0-494D-A33B-E7AA3AB71FC1}" type="sibTrans" cxnId="{0EDE35D8-9BA0-4F1C-AE75-D318B3A53314}">
      <dgm:prSet/>
      <dgm:spPr/>
      <dgm:t>
        <a:bodyPr/>
        <a:lstStyle/>
        <a:p>
          <a:endParaRPr lang="en-IN"/>
        </a:p>
      </dgm:t>
    </dgm:pt>
    <dgm:pt modelId="{FEC4FF74-CF4F-408F-BAC9-51F409D541D3}">
      <dgm:prSet phldrT="[Text]"/>
      <dgm:spPr/>
      <dgm:t>
        <a:bodyPr/>
        <a:lstStyle/>
        <a:p>
          <a:r>
            <a:rPr lang="en-US" dirty="0"/>
            <a:t>Parser(Python)</a:t>
          </a:r>
          <a:endParaRPr lang="en-IN" dirty="0"/>
        </a:p>
      </dgm:t>
    </dgm:pt>
    <dgm:pt modelId="{ED465655-09A6-46FC-85CC-CD09B696E821}" type="parTrans" cxnId="{AFA0B751-E228-4BC4-A9F5-2B9CDD0C3D8E}">
      <dgm:prSet/>
      <dgm:spPr/>
      <dgm:t>
        <a:bodyPr/>
        <a:lstStyle/>
        <a:p>
          <a:endParaRPr lang="en-IN"/>
        </a:p>
      </dgm:t>
    </dgm:pt>
    <dgm:pt modelId="{4439501A-B3BF-417C-A58B-F26BF89DAEBC}" type="sibTrans" cxnId="{AFA0B751-E228-4BC4-A9F5-2B9CDD0C3D8E}">
      <dgm:prSet/>
      <dgm:spPr/>
      <dgm:t>
        <a:bodyPr/>
        <a:lstStyle/>
        <a:p>
          <a:endParaRPr lang="en-IN"/>
        </a:p>
      </dgm:t>
    </dgm:pt>
    <dgm:pt modelId="{5311CB9E-AA43-4F87-A594-E3AB20E62EAC}">
      <dgm:prSet phldrT="[Text]"/>
      <dgm:spPr/>
      <dgm:t>
        <a:bodyPr/>
        <a:lstStyle/>
        <a:p>
          <a:r>
            <a:rPr lang="en-US" dirty="0"/>
            <a:t>CVE/NVD Lookup</a:t>
          </a:r>
          <a:endParaRPr lang="en-IN" dirty="0"/>
        </a:p>
      </dgm:t>
    </dgm:pt>
    <dgm:pt modelId="{352877FB-DF54-466C-99CF-35CA9371FDF4}" type="sibTrans" cxnId="{40FD350C-83FA-464B-A25E-B83268B2C0C4}">
      <dgm:prSet/>
      <dgm:spPr/>
      <dgm:t>
        <a:bodyPr/>
        <a:lstStyle/>
        <a:p>
          <a:endParaRPr lang="en-IN"/>
        </a:p>
      </dgm:t>
    </dgm:pt>
    <dgm:pt modelId="{F670E8C5-8B50-4EEF-A557-8E156C85E751}" type="parTrans" cxnId="{40FD350C-83FA-464B-A25E-B83268B2C0C4}">
      <dgm:prSet/>
      <dgm:spPr/>
      <dgm:t>
        <a:bodyPr/>
        <a:lstStyle/>
        <a:p>
          <a:endParaRPr lang="en-IN"/>
        </a:p>
      </dgm:t>
    </dgm:pt>
    <dgm:pt modelId="{3030167A-5605-421A-AC99-745CF0808FF4}">
      <dgm:prSet phldrT="[Text]"/>
      <dgm:spPr/>
      <dgm:t>
        <a:bodyPr/>
        <a:lstStyle/>
        <a:p>
          <a:r>
            <a:rPr lang="en-US" dirty="0"/>
            <a:t>AI Risk Scorer</a:t>
          </a:r>
          <a:endParaRPr lang="en-IN" dirty="0"/>
        </a:p>
      </dgm:t>
    </dgm:pt>
    <dgm:pt modelId="{A7C471B0-EED1-4CBD-B8D9-F779FAB777C0}" type="parTrans" cxnId="{CC99A0B9-A18D-48A2-8C20-D11C57D1BB67}">
      <dgm:prSet/>
      <dgm:spPr/>
      <dgm:t>
        <a:bodyPr/>
        <a:lstStyle/>
        <a:p>
          <a:endParaRPr lang="en-IN"/>
        </a:p>
      </dgm:t>
    </dgm:pt>
    <dgm:pt modelId="{11D9472E-3C7C-4FB2-82B4-12C98A2AF5D6}" type="sibTrans" cxnId="{CC99A0B9-A18D-48A2-8C20-D11C57D1BB67}">
      <dgm:prSet/>
      <dgm:spPr/>
      <dgm:t>
        <a:bodyPr/>
        <a:lstStyle/>
        <a:p>
          <a:endParaRPr lang="en-IN"/>
        </a:p>
      </dgm:t>
    </dgm:pt>
    <dgm:pt modelId="{96B3572C-3F44-44CF-A00D-F60D1C065081}">
      <dgm:prSet phldrT="[Text]"/>
      <dgm:spPr/>
      <dgm:t>
        <a:bodyPr/>
        <a:lstStyle/>
        <a:p>
          <a:r>
            <a:rPr lang="en-US" dirty="0"/>
            <a:t>Reports</a:t>
          </a:r>
          <a:endParaRPr lang="en-IN" dirty="0"/>
        </a:p>
      </dgm:t>
    </dgm:pt>
    <dgm:pt modelId="{0B20AA06-B962-44D1-B77C-61EE216C7D70}" type="parTrans" cxnId="{D85EF950-4CBF-44C2-9D47-1F0065273CD1}">
      <dgm:prSet/>
      <dgm:spPr/>
      <dgm:t>
        <a:bodyPr/>
        <a:lstStyle/>
        <a:p>
          <a:endParaRPr lang="en-IN"/>
        </a:p>
      </dgm:t>
    </dgm:pt>
    <dgm:pt modelId="{78E81930-9CFC-4A7B-800C-E47CC7099885}" type="sibTrans" cxnId="{D85EF950-4CBF-44C2-9D47-1F0065273CD1}">
      <dgm:prSet/>
      <dgm:spPr/>
      <dgm:t>
        <a:bodyPr/>
        <a:lstStyle/>
        <a:p>
          <a:endParaRPr lang="en-IN"/>
        </a:p>
      </dgm:t>
    </dgm:pt>
    <dgm:pt modelId="{3798FAE5-E752-476F-A921-88141AE75FCA}">
      <dgm:prSet phldrT="[Text]"/>
      <dgm:spPr/>
      <dgm:t>
        <a:bodyPr/>
        <a:lstStyle/>
        <a:p>
          <a:r>
            <a:rPr lang="en-US" dirty="0"/>
            <a:t>Admin Only</a:t>
          </a:r>
          <a:endParaRPr lang="en-IN" dirty="0"/>
        </a:p>
      </dgm:t>
    </dgm:pt>
    <dgm:pt modelId="{C622D15A-1812-4C1B-A03D-FEFB4AB06644}" type="parTrans" cxnId="{14F4071D-613B-456A-9B1E-A389D46D4D37}">
      <dgm:prSet/>
      <dgm:spPr/>
      <dgm:t>
        <a:bodyPr/>
        <a:lstStyle/>
        <a:p>
          <a:endParaRPr lang="en-IN"/>
        </a:p>
      </dgm:t>
    </dgm:pt>
    <dgm:pt modelId="{994654FA-5A99-48DA-B9D2-0EC77F510B3B}" type="sibTrans" cxnId="{14F4071D-613B-456A-9B1E-A389D46D4D37}">
      <dgm:prSet/>
      <dgm:spPr/>
      <dgm:t>
        <a:bodyPr/>
        <a:lstStyle/>
        <a:p>
          <a:endParaRPr lang="en-IN"/>
        </a:p>
      </dgm:t>
    </dgm:pt>
    <dgm:pt modelId="{7D9E0A80-2B32-4E65-A6AE-CDFB54E02FEF}" type="pres">
      <dgm:prSet presAssocID="{86E804EA-1CAF-4E9A-A710-E54BCD6145FB}" presName="linearFlow" presStyleCnt="0">
        <dgm:presLayoutVars>
          <dgm:resizeHandles val="exact"/>
        </dgm:presLayoutVars>
      </dgm:prSet>
      <dgm:spPr/>
    </dgm:pt>
    <dgm:pt modelId="{3790732F-44FB-42E4-8CF5-CE73C1D53BC2}" type="pres">
      <dgm:prSet presAssocID="{BF55DCE3-30EF-4A2B-8F23-F7087E9F0D60}" presName="node" presStyleLbl="node1" presStyleIdx="0" presStyleCnt="6">
        <dgm:presLayoutVars>
          <dgm:bulletEnabled val="1"/>
        </dgm:presLayoutVars>
      </dgm:prSet>
      <dgm:spPr/>
    </dgm:pt>
    <dgm:pt modelId="{CE92BB40-4707-4B28-ADA9-5EB3FA10B1DC}" type="pres">
      <dgm:prSet presAssocID="{E2DAB26C-1CE0-494D-A33B-E7AA3AB71FC1}" presName="sibTrans" presStyleLbl="sibTrans2D1" presStyleIdx="0" presStyleCnt="5"/>
      <dgm:spPr/>
    </dgm:pt>
    <dgm:pt modelId="{A5189269-E36F-4B04-B681-B4AD275789A2}" type="pres">
      <dgm:prSet presAssocID="{E2DAB26C-1CE0-494D-A33B-E7AA3AB71FC1}" presName="connectorText" presStyleLbl="sibTrans2D1" presStyleIdx="0" presStyleCnt="5"/>
      <dgm:spPr/>
    </dgm:pt>
    <dgm:pt modelId="{971E2E30-4C22-4DAF-86BC-47893FD2C0C6}" type="pres">
      <dgm:prSet presAssocID="{3798FAE5-E752-476F-A921-88141AE75FCA}" presName="node" presStyleLbl="node1" presStyleIdx="1" presStyleCnt="6">
        <dgm:presLayoutVars>
          <dgm:bulletEnabled val="1"/>
        </dgm:presLayoutVars>
      </dgm:prSet>
      <dgm:spPr/>
    </dgm:pt>
    <dgm:pt modelId="{9B83A0EC-67FC-4949-BF54-560E2AEC2764}" type="pres">
      <dgm:prSet presAssocID="{994654FA-5A99-48DA-B9D2-0EC77F510B3B}" presName="sibTrans" presStyleLbl="sibTrans2D1" presStyleIdx="1" presStyleCnt="5"/>
      <dgm:spPr/>
    </dgm:pt>
    <dgm:pt modelId="{3658F71C-CBF4-4970-A079-505E500C405F}" type="pres">
      <dgm:prSet presAssocID="{994654FA-5A99-48DA-B9D2-0EC77F510B3B}" presName="connectorText" presStyleLbl="sibTrans2D1" presStyleIdx="1" presStyleCnt="5"/>
      <dgm:spPr/>
    </dgm:pt>
    <dgm:pt modelId="{62668A4E-C05C-4118-A9CA-4D26572244C4}" type="pres">
      <dgm:prSet presAssocID="{FEC4FF74-CF4F-408F-BAC9-51F409D541D3}" presName="node" presStyleLbl="node1" presStyleIdx="2" presStyleCnt="6">
        <dgm:presLayoutVars>
          <dgm:bulletEnabled val="1"/>
        </dgm:presLayoutVars>
      </dgm:prSet>
      <dgm:spPr/>
    </dgm:pt>
    <dgm:pt modelId="{0C27E888-700F-4CBD-A299-08D744E0CE52}" type="pres">
      <dgm:prSet presAssocID="{4439501A-B3BF-417C-A58B-F26BF89DAEBC}" presName="sibTrans" presStyleLbl="sibTrans2D1" presStyleIdx="2" presStyleCnt="5"/>
      <dgm:spPr/>
    </dgm:pt>
    <dgm:pt modelId="{DFE08AD3-4BD1-4C5C-9C52-D0E8DD50E909}" type="pres">
      <dgm:prSet presAssocID="{4439501A-B3BF-417C-A58B-F26BF89DAEBC}" presName="connectorText" presStyleLbl="sibTrans2D1" presStyleIdx="2" presStyleCnt="5"/>
      <dgm:spPr/>
    </dgm:pt>
    <dgm:pt modelId="{7E02CE2C-C88B-4D0F-9CD5-E9B6AFC6179A}" type="pres">
      <dgm:prSet presAssocID="{5311CB9E-AA43-4F87-A594-E3AB20E62EAC}" presName="node" presStyleLbl="node1" presStyleIdx="3" presStyleCnt="6">
        <dgm:presLayoutVars>
          <dgm:bulletEnabled val="1"/>
        </dgm:presLayoutVars>
      </dgm:prSet>
      <dgm:spPr/>
    </dgm:pt>
    <dgm:pt modelId="{9D43BEF6-126B-419E-843E-7D46BB83D7F4}" type="pres">
      <dgm:prSet presAssocID="{352877FB-DF54-466C-99CF-35CA9371FDF4}" presName="sibTrans" presStyleLbl="sibTrans2D1" presStyleIdx="3" presStyleCnt="5"/>
      <dgm:spPr/>
    </dgm:pt>
    <dgm:pt modelId="{C5FD32A9-44D9-46FE-83A8-8ED01191C4DA}" type="pres">
      <dgm:prSet presAssocID="{352877FB-DF54-466C-99CF-35CA9371FDF4}" presName="connectorText" presStyleLbl="sibTrans2D1" presStyleIdx="3" presStyleCnt="5"/>
      <dgm:spPr/>
    </dgm:pt>
    <dgm:pt modelId="{93F55473-753B-4FCE-9532-89E10C35F2B2}" type="pres">
      <dgm:prSet presAssocID="{3030167A-5605-421A-AC99-745CF0808FF4}" presName="node" presStyleLbl="node1" presStyleIdx="4" presStyleCnt="6">
        <dgm:presLayoutVars>
          <dgm:bulletEnabled val="1"/>
        </dgm:presLayoutVars>
      </dgm:prSet>
      <dgm:spPr/>
    </dgm:pt>
    <dgm:pt modelId="{A0C04BA6-EB35-476F-BC05-A46B77097085}" type="pres">
      <dgm:prSet presAssocID="{11D9472E-3C7C-4FB2-82B4-12C98A2AF5D6}" presName="sibTrans" presStyleLbl="sibTrans2D1" presStyleIdx="4" presStyleCnt="5"/>
      <dgm:spPr/>
    </dgm:pt>
    <dgm:pt modelId="{B53BCCEF-65D8-4A5B-A6E6-11240C7F9F58}" type="pres">
      <dgm:prSet presAssocID="{11D9472E-3C7C-4FB2-82B4-12C98A2AF5D6}" presName="connectorText" presStyleLbl="sibTrans2D1" presStyleIdx="4" presStyleCnt="5"/>
      <dgm:spPr/>
    </dgm:pt>
    <dgm:pt modelId="{86E39E44-2DD1-43F8-98BC-CA90E72A3572}" type="pres">
      <dgm:prSet presAssocID="{96B3572C-3F44-44CF-A00D-F60D1C065081}" presName="node" presStyleLbl="node1" presStyleIdx="5" presStyleCnt="6">
        <dgm:presLayoutVars>
          <dgm:bulletEnabled val="1"/>
        </dgm:presLayoutVars>
      </dgm:prSet>
      <dgm:spPr/>
    </dgm:pt>
  </dgm:ptLst>
  <dgm:cxnLst>
    <dgm:cxn modelId="{40FD350C-83FA-464B-A25E-B83268B2C0C4}" srcId="{86E804EA-1CAF-4E9A-A710-E54BCD6145FB}" destId="{5311CB9E-AA43-4F87-A594-E3AB20E62EAC}" srcOrd="3" destOrd="0" parTransId="{F670E8C5-8B50-4EEF-A557-8E156C85E751}" sibTransId="{352877FB-DF54-466C-99CF-35CA9371FDF4}"/>
    <dgm:cxn modelId="{E207190E-80B5-442A-8A9E-AD0F7DDE1409}" type="presOf" srcId="{E2DAB26C-1CE0-494D-A33B-E7AA3AB71FC1}" destId="{A5189269-E36F-4B04-B681-B4AD275789A2}" srcOrd="1" destOrd="0" presId="urn:microsoft.com/office/officeart/2005/8/layout/process2"/>
    <dgm:cxn modelId="{188AF415-DCF0-4710-A0C2-AB32D1452278}" type="presOf" srcId="{994654FA-5A99-48DA-B9D2-0EC77F510B3B}" destId="{3658F71C-CBF4-4970-A079-505E500C405F}" srcOrd="1" destOrd="0" presId="urn:microsoft.com/office/officeart/2005/8/layout/process2"/>
    <dgm:cxn modelId="{E0C7B217-D34A-47B0-ACE3-680677B70D83}" type="presOf" srcId="{3798FAE5-E752-476F-A921-88141AE75FCA}" destId="{971E2E30-4C22-4DAF-86BC-47893FD2C0C6}" srcOrd="0" destOrd="0" presId="urn:microsoft.com/office/officeart/2005/8/layout/process2"/>
    <dgm:cxn modelId="{14F4071D-613B-456A-9B1E-A389D46D4D37}" srcId="{86E804EA-1CAF-4E9A-A710-E54BCD6145FB}" destId="{3798FAE5-E752-476F-A921-88141AE75FCA}" srcOrd="1" destOrd="0" parTransId="{C622D15A-1812-4C1B-A03D-FEFB4AB06644}" sibTransId="{994654FA-5A99-48DA-B9D2-0EC77F510B3B}"/>
    <dgm:cxn modelId="{50289B43-B786-4EAD-A405-05481E81D4E8}" type="presOf" srcId="{86E804EA-1CAF-4E9A-A710-E54BCD6145FB}" destId="{7D9E0A80-2B32-4E65-A6AE-CDFB54E02FEF}" srcOrd="0" destOrd="0" presId="urn:microsoft.com/office/officeart/2005/8/layout/process2"/>
    <dgm:cxn modelId="{D274F26D-FED5-47E0-B7D1-9F74D9E2D4D5}" type="presOf" srcId="{352877FB-DF54-466C-99CF-35CA9371FDF4}" destId="{9D43BEF6-126B-419E-843E-7D46BB83D7F4}" srcOrd="0" destOrd="0" presId="urn:microsoft.com/office/officeart/2005/8/layout/process2"/>
    <dgm:cxn modelId="{D85EF950-4CBF-44C2-9D47-1F0065273CD1}" srcId="{86E804EA-1CAF-4E9A-A710-E54BCD6145FB}" destId="{96B3572C-3F44-44CF-A00D-F60D1C065081}" srcOrd="5" destOrd="0" parTransId="{0B20AA06-B962-44D1-B77C-61EE216C7D70}" sibTransId="{78E81930-9CFC-4A7B-800C-E47CC7099885}"/>
    <dgm:cxn modelId="{AFA0B751-E228-4BC4-A9F5-2B9CDD0C3D8E}" srcId="{86E804EA-1CAF-4E9A-A710-E54BCD6145FB}" destId="{FEC4FF74-CF4F-408F-BAC9-51F409D541D3}" srcOrd="2" destOrd="0" parTransId="{ED465655-09A6-46FC-85CC-CD09B696E821}" sibTransId="{4439501A-B3BF-417C-A58B-F26BF89DAEBC}"/>
    <dgm:cxn modelId="{95B80078-C288-41B8-B227-9A37E37D969C}" type="presOf" srcId="{BF55DCE3-30EF-4A2B-8F23-F7087E9F0D60}" destId="{3790732F-44FB-42E4-8CF5-CE73C1D53BC2}" srcOrd="0" destOrd="0" presId="urn:microsoft.com/office/officeart/2005/8/layout/process2"/>
    <dgm:cxn modelId="{AF50C858-735F-42F0-9108-FED5A65BB135}" type="presOf" srcId="{994654FA-5A99-48DA-B9D2-0EC77F510B3B}" destId="{9B83A0EC-67FC-4949-BF54-560E2AEC2764}" srcOrd="0" destOrd="0" presId="urn:microsoft.com/office/officeart/2005/8/layout/process2"/>
    <dgm:cxn modelId="{F4A8D587-F1EE-441E-B0A4-04053A26970F}" type="presOf" srcId="{4439501A-B3BF-417C-A58B-F26BF89DAEBC}" destId="{0C27E888-700F-4CBD-A299-08D744E0CE52}" srcOrd="0" destOrd="0" presId="urn:microsoft.com/office/officeart/2005/8/layout/process2"/>
    <dgm:cxn modelId="{3C9B269B-DEAE-4A3C-8796-918E41C0363C}" type="presOf" srcId="{FEC4FF74-CF4F-408F-BAC9-51F409D541D3}" destId="{62668A4E-C05C-4118-A9CA-4D26572244C4}" srcOrd="0" destOrd="0" presId="urn:microsoft.com/office/officeart/2005/8/layout/process2"/>
    <dgm:cxn modelId="{CD2EF9AB-0B23-4B90-86D6-3E414E738D0C}" type="presOf" srcId="{E2DAB26C-1CE0-494D-A33B-E7AA3AB71FC1}" destId="{CE92BB40-4707-4B28-ADA9-5EB3FA10B1DC}" srcOrd="0" destOrd="0" presId="urn:microsoft.com/office/officeart/2005/8/layout/process2"/>
    <dgm:cxn modelId="{4F7D75B3-2897-4851-813C-7CC5C684C553}" type="presOf" srcId="{11D9472E-3C7C-4FB2-82B4-12C98A2AF5D6}" destId="{B53BCCEF-65D8-4A5B-A6E6-11240C7F9F58}" srcOrd="1" destOrd="0" presId="urn:microsoft.com/office/officeart/2005/8/layout/process2"/>
    <dgm:cxn modelId="{CFE529B8-90B7-46E4-BAD1-8FA0767A0EA6}" type="presOf" srcId="{352877FB-DF54-466C-99CF-35CA9371FDF4}" destId="{C5FD32A9-44D9-46FE-83A8-8ED01191C4DA}" srcOrd="1" destOrd="0" presId="urn:microsoft.com/office/officeart/2005/8/layout/process2"/>
    <dgm:cxn modelId="{CC99A0B9-A18D-48A2-8C20-D11C57D1BB67}" srcId="{86E804EA-1CAF-4E9A-A710-E54BCD6145FB}" destId="{3030167A-5605-421A-AC99-745CF0808FF4}" srcOrd="4" destOrd="0" parTransId="{A7C471B0-EED1-4CBD-B8D9-F779FAB777C0}" sibTransId="{11D9472E-3C7C-4FB2-82B4-12C98A2AF5D6}"/>
    <dgm:cxn modelId="{66C2A2CB-4402-4C89-B91E-3F7F0E682B7D}" type="presOf" srcId="{5311CB9E-AA43-4F87-A594-E3AB20E62EAC}" destId="{7E02CE2C-C88B-4D0F-9CD5-E9B6AFC6179A}" srcOrd="0" destOrd="0" presId="urn:microsoft.com/office/officeart/2005/8/layout/process2"/>
    <dgm:cxn modelId="{021E51D1-15C7-446E-87E0-C4FEEC061F37}" type="presOf" srcId="{11D9472E-3C7C-4FB2-82B4-12C98A2AF5D6}" destId="{A0C04BA6-EB35-476F-BC05-A46B77097085}" srcOrd="0" destOrd="0" presId="urn:microsoft.com/office/officeart/2005/8/layout/process2"/>
    <dgm:cxn modelId="{0EDE35D8-9BA0-4F1C-AE75-D318B3A53314}" srcId="{86E804EA-1CAF-4E9A-A710-E54BCD6145FB}" destId="{BF55DCE3-30EF-4A2B-8F23-F7087E9F0D60}" srcOrd="0" destOrd="0" parTransId="{AA8A448B-C05A-4B90-A778-063EEF5A602F}" sibTransId="{E2DAB26C-1CE0-494D-A33B-E7AA3AB71FC1}"/>
    <dgm:cxn modelId="{10EFFBD8-2F5C-4A52-B021-1C4E944F9301}" type="presOf" srcId="{96B3572C-3F44-44CF-A00D-F60D1C065081}" destId="{86E39E44-2DD1-43F8-98BC-CA90E72A3572}" srcOrd="0" destOrd="0" presId="urn:microsoft.com/office/officeart/2005/8/layout/process2"/>
    <dgm:cxn modelId="{37F846EF-60A6-4101-9D92-3BA53900E819}" type="presOf" srcId="{3030167A-5605-421A-AC99-745CF0808FF4}" destId="{93F55473-753B-4FCE-9532-89E10C35F2B2}" srcOrd="0" destOrd="0" presId="urn:microsoft.com/office/officeart/2005/8/layout/process2"/>
    <dgm:cxn modelId="{C13F99F3-D1C7-4001-BF42-646931E1C998}" type="presOf" srcId="{4439501A-B3BF-417C-A58B-F26BF89DAEBC}" destId="{DFE08AD3-4BD1-4C5C-9C52-D0E8DD50E909}" srcOrd="1" destOrd="0" presId="urn:microsoft.com/office/officeart/2005/8/layout/process2"/>
    <dgm:cxn modelId="{E8473E80-7315-4EBA-A37E-04748031AA26}" type="presParOf" srcId="{7D9E0A80-2B32-4E65-A6AE-CDFB54E02FEF}" destId="{3790732F-44FB-42E4-8CF5-CE73C1D53BC2}" srcOrd="0" destOrd="0" presId="urn:microsoft.com/office/officeart/2005/8/layout/process2"/>
    <dgm:cxn modelId="{B45F9B71-8886-4F7E-A150-934634F1C4AF}" type="presParOf" srcId="{7D9E0A80-2B32-4E65-A6AE-CDFB54E02FEF}" destId="{CE92BB40-4707-4B28-ADA9-5EB3FA10B1DC}" srcOrd="1" destOrd="0" presId="urn:microsoft.com/office/officeart/2005/8/layout/process2"/>
    <dgm:cxn modelId="{158160AE-EB66-411E-B341-ED0096058338}" type="presParOf" srcId="{CE92BB40-4707-4B28-ADA9-5EB3FA10B1DC}" destId="{A5189269-E36F-4B04-B681-B4AD275789A2}" srcOrd="0" destOrd="0" presId="urn:microsoft.com/office/officeart/2005/8/layout/process2"/>
    <dgm:cxn modelId="{DE7B7177-A3E9-4D0A-AEDD-5848C1B62217}" type="presParOf" srcId="{7D9E0A80-2B32-4E65-A6AE-CDFB54E02FEF}" destId="{971E2E30-4C22-4DAF-86BC-47893FD2C0C6}" srcOrd="2" destOrd="0" presId="urn:microsoft.com/office/officeart/2005/8/layout/process2"/>
    <dgm:cxn modelId="{8C302E5C-C62A-4687-98C1-57CEA33CA433}" type="presParOf" srcId="{7D9E0A80-2B32-4E65-A6AE-CDFB54E02FEF}" destId="{9B83A0EC-67FC-4949-BF54-560E2AEC2764}" srcOrd="3" destOrd="0" presId="urn:microsoft.com/office/officeart/2005/8/layout/process2"/>
    <dgm:cxn modelId="{A3D8CA53-5554-42F0-8F04-CEBB09FDA916}" type="presParOf" srcId="{9B83A0EC-67FC-4949-BF54-560E2AEC2764}" destId="{3658F71C-CBF4-4970-A079-505E500C405F}" srcOrd="0" destOrd="0" presId="urn:microsoft.com/office/officeart/2005/8/layout/process2"/>
    <dgm:cxn modelId="{70BAFB62-6725-414C-AE97-9ACB4F428EFF}" type="presParOf" srcId="{7D9E0A80-2B32-4E65-A6AE-CDFB54E02FEF}" destId="{62668A4E-C05C-4118-A9CA-4D26572244C4}" srcOrd="4" destOrd="0" presId="urn:microsoft.com/office/officeart/2005/8/layout/process2"/>
    <dgm:cxn modelId="{08D4730D-D5F3-4797-B6AF-1BED14A6B54B}" type="presParOf" srcId="{7D9E0A80-2B32-4E65-A6AE-CDFB54E02FEF}" destId="{0C27E888-700F-4CBD-A299-08D744E0CE52}" srcOrd="5" destOrd="0" presId="urn:microsoft.com/office/officeart/2005/8/layout/process2"/>
    <dgm:cxn modelId="{68822135-B097-40F0-9430-3B15BA06E9CE}" type="presParOf" srcId="{0C27E888-700F-4CBD-A299-08D744E0CE52}" destId="{DFE08AD3-4BD1-4C5C-9C52-D0E8DD50E909}" srcOrd="0" destOrd="0" presId="urn:microsoft.com/office/officeart/2005/8/layout/process2"/>
    <dgm:cxn modelId="{37672114-66B7-4BC0-B977-09C714B4DB5A}" type="presParOf" srcId="{7D9E0A80-2B32-4E65-A6AE-CDFB54E02FEF}" destId="{7E02CE2C-C88B-4D0F-9CD5-E9B6AFC6179A}" srcOrd="6" destOrd="0" presId="urn:microsoft.com/office/officeart/2005/8/layout/process2"/>
    <dgm:cxn modelId="{99435092-4E88-4D28-9FED-72F89329B6EA}" type="presParOf" srcId="{7D9E0A80-2B32-4E65-A6AE-CDFB54E02FEF}" destId="{9D43BEF6-126B-419E-843E-7D46BB83D7F4}" srcOrd="7" destOrd="0" presId="urn:microsoft.com/office/officeart/2005/8/layout/process2"/>
    <dgm:cxn modelId="{B505B5A3-E1F4-4062-B8B0-331321CBEE7C}" type="presParOf" srcId="{9D43BEF6-126B-419E-843E-7D46BB83D7F4}" destId="{C5FD32A9-44D9-46FE-83A8-8ED01191C4DA}" srcOrd="0" destOrd="0" presId="urn:microsoft.com/office/officeart/2005/8/layout/process2"/>
    <dgm:cxn modelId="{1B8A25E3-BFA0-43FE-94A7-494B4D004B5D}" type="presParOf" srcId="{7D9E0A80-2B32-4E65-A6AE-CDFB54E02FEF}" destId="{93F55473-753B-4FCE-9532-89E10C35F2B2}" srcOrd="8" destOrd="0" presId="urn:microsoft.com/office/officeart/2005/8/layout/process2"/>
    <dgm:cxn modelId="{6C5F65C8-0CD8-4BAC-B9B2-841F89A344C6}" type="presParOf" srcId="{7D9E0A80-2B32-4E65-A6AE-CDFB54E02FEF}" destId="{A0C04BA6-EB35-476F-BC05-A46B77097085}" srcOrd="9" destOrd="0" presId="urn:microsoft.com/office/officeart/2005/8/layout/process2"/>
    <dgm:cxn modelId="{A22722ED-83BA-46E5-B975-969AFF619EF0}" type="presParOf" srcId="{A0C04BA6-EB35-476F-BC05-A46B77097085}" destId="{B53BCCEF-65D8-4A5B-A6E6-11240C7F9F58}" srcOrd="0" destOrd="0" presId="urn:microsoft.com/office/officeart/2005/8/layout/process2"/>
    <dgm:cxn modelId="{5219D77F-8EB9-4426-BC27-C0CE4993195A}" type="presParOf" srcId="{7D9E0A80-2B32-4E65-A6AE-CDFB54E02FEF}" destId="{86E39E44-2DD1-43F8-98BC-CA90E72A3572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0732F-44FB-42E4-8CF5-CE73C1D53BC2}">
      <dsp:nvSpPr>
        <dsp:cNvPr id="0" name=""/>
        <dsp:cNvSpPr/>
      </dsp:nvSpPr>
      <dsp:spPr>
        <a:xfrm>
          <a:off x="1230399" y="1713"/>
          <a:ext cx="1775921" cy="507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.BAT Collection </a:t>
          </a:r>
          <a:endParaRPr lang="en-IN" sz="1800" kern="1200" dirty="0"/>
        </a:p>
      </dsp:txBody>
      <dsp:txXfrm>
        <a:off x="1245272" y="16586"/>
        <a:ext cx="1746175" cy="478056"/>
      </dsp:txXfrm>
    </dsp:sp>
    <dsp:sp modelId="{CE92BB40-4707-4B28-ADA9-5EB3FA10B1DC}">
      <dsp:nvSpPr>
        <dsp:cNvPr id="0" name=""/>
        <dsp:cNvSpPr/>
      </dsp:nvSpPr>
      <dsp:spPr>
        <a:xfrm rot="5400000">
          <a:off x="2023146" y="522211"/>
          <a:ext cx="190426" cy="2285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-5400000">
        <a:off x="2049806" y="541253"/>
        <a:ext cx="137107" cy="133298"/>
      </dsp:txXfrm>
    </dsp:sp>
    <dsp:sp modelId="{971E2E30-4C22-4DAF-86BC-47893FD2C0C6}">
      <dsp:nvSpPr>
        <dsp:cNvPr id="0" name=""/>
        <dsp:cNvSpPr/>
      </dsp:nvSpPr>
      <dsp:spPr>
        <a:xfrm>
          <a:off x="1230399" y="763418"/>
          <a:ext cx="1775921" cy="507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Admin Only</a:t>
          </a:r>
          <a:endParaRPr lang="en-IN" sz="1800" kern="1200" dirty="0"/>
        </a:p>
      </dsp:txBody>
      <dsp:txXfrm>
        <a:off x="1245272" y="778291"/>
        <a:ext cx="1746175" cy="478056"/>
      </dsp:txXfrm>
    </dsp:sp>
    <dsp:sp modelId="{9B83A0EC-67FC-4949-BF54-560E2AEC2764}">
      <dsp:nvSpPr>
        <dsp:cNvPr id="0" name=""/>
        <dsp:cNvSpPr/>
      </dsp:nvSpPr>
      <dsp:spPr>
        <a:xfrm rot="5400000">
          <a:off x="2023146" y="1283916"/>
          <a:ext cx="190426" cy="2285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-5400000">
        <a:off x="2049806" y="1302958"/>
        <a:ext cx="137107" cy="133298"/>
      </dsp:txXfrm>
    </dsp:sp>
    <dsp:sp modelId="{62668A4E-C05C-4118-A9CA-4D26572244C4}">
      <dsp:nvSpPr>
        <dsp:cNvPr id="0" name=""/>
        <dsp:cNvSpPr/>
      </dsp:nvSpPr>
      <dsp:spPr>
        <a:xfrm>
          <a:off x="1230399" y="1525122"/>
          <a:ext cx="1775921" cy="507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Parser(Python)</a:t>
          </a:r>
          <a:endParaRPr lang="en-IN" sz="1800" kern="1200" dirty="0"/>
        </a:p>
      </dsp:txBody>
      <dsp:txXfrm>
        <a:off x="1245272" y="1539995"/>
        <a:ext cx="1746175" cy="478056"/>
      </dsp:txXfrm>
    </dsp:sp>
    <dsp:sp modelId="{0C27E888-700F-4CBD-A299-08D744E0CE52}">
      <dsp:nvSpPr>
        <dsp:cNvPr id="0" name=""/>
        <dsp:cNvSpPr/>
      </dsp:nvSpPr>
      <dsp:spPr>
        <a:xfrm rot="5400000">
          <a:off x="2023146" y="2045620"/>
          <a:ext cx="190426" cy="2285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-5400000">
        <a:off x="2049806" y="2064662"/>
        <a:ext cx="137107" cy="133298"/>
      </dsp:txXfrm>
    </dsp:sp>
    <dsp:sp modelId="{7E02CE2C-C88B-4D0F-9CD5-E9B6AFC6179A}">
      <dsp:nvSpPr>
        <dsp:cNvPr id="0" name=""/>
        <dsp:cNvSpPr/>
      </dsp:nvSpPr>
      <dsp:spPr>
        <a:xfrm>
          <a:off x="1230399" y="2286827"/>
          <a:ext cx="1775921" cy="507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CVE/NVD Lookup</a:t>
          </a:r>
          <a:endParaRPr lang="en-IN" sz="1800" kern="1200" dirty="0"/>
        </a:p>
      </dsp:txBody>
      <dsp:txXfrm>
        <a:off x="1245272" y="2301700"/>
        <a:ext cx="1746175" cy="478056"/>
      </dsp:txXfrm>
    </dsp:sp>
    <dsp:sp modelId="{9D43BEF6-126B-419E-843E-7D46BB83D7F4}">
      <dsp:nvSpPr>
        <dsp:cNvPr id="0" name=""/>
        <dsp:cNvSpPr/>
      </dsp:nvSpPr>
      <dsp:spPr>
        <a:xfrm rot="5400000">
          <a:off x="2023146" y="2807325"/>
          <a:ext cx="190426" cy="2285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-5400000">
        <a:off x="2049806" y="2826367"/>
        <a:ext cx="137107" cy="133298"/>
      </dsp:txXfrm>
    </dsp:sp>
    <dsp:sp modelId="{93F55473-753B-4FCE-9532-89E10C35F2B2}">
      <dsp:nvSpPr>
        <dsp:cNvPr id="0" name=""/>
        <dsp:cNvSpPr/>
      </dsp:nvSpPr>
      <dsp:spPr>
        <a:xfrm>
          <a:off x="1230399" y="3048531"/>
          <a:ext cx="1775921" cy="507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AI Risk Scorer</a:t>
          </a:r>
          <a:endParaRPr lang="en-IN" sz="1800" kern="1200" dirty="0"/>
        </a:p>
      </dsp:txBody>
      <dsp:txXfrm>
        <a:off x="1245272" y="3063404"/>
        <a:ext cx="1746175" cy="478056"/>
      </dsp:txXfrm>
    </dsp:sp>
    <dsp:sp modelId="{A0C04BA6-EB35-476F-BC05-A46B77097085}">
      <dsp:nvSpPr>
        <dsp:cNvPr id="0" name=""/>
        <dsp:cNvSpPr/>
      </dsp:nvSpPr>
      <dsp:spPr>
        <a:xfrm rot="5400000">
          <a:off x="2023146" y="3569029"/>
          <a:ext cx="190426" cy="2285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-5400000">
        <a:off x="2049806" y="3588071"/>
        <a:ext cx="137107" cy="133298"/>
      </dsp:txXfrm>
    </dsp:sp>
    <dsp:sp modelId="{86E39E44-2DD1-43F8-98BC-CA90E72A3572}">
      <dsp:nvSpPr>
        <dsp:cNvPr id="0" name=""/>
        <dsp:cNvSpPr/>
      </dsp:nvSpPr>
      <dsp:spPr>
        <a:xfrm>
          <a:off x="1230399" y="3810236"/>
          <a:ext cx="1775921" cy="5078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Reports</a:t>
          </a:r>
          <a:endParaRPr lang="en-IN" sz="1800" kern="1200" dirty="0"/>
        </a:p>
      </dsp:txBody>
      <dsp:txXfrm>
        <a:off x="1245272" y="3825109"/>
        <a:ext cx="1746175" cy="478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4347" y="719646"/>
            <a:ext cx="12204139" cy="1519385"/>
          </a:xfrm>
        </p:spPr>
        <p:txBody>
          <a:bodyPr/>
          <a:lstStyle/>
          <a:p>
            <a:endParaRPr 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AGENT-LESS WINDOWS SYSTEM VUNERABILITY AND NETWORK SCANNER</a:t>
            </a:r>
            <a:endParaRPr lang="en-IN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332681"/>
            <a:ext cx="10853928" cy="542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1684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Title-Agent-less Windows</a:t>
            </a:r>
          </a:p>
          <a:p>
            <a:pPr algn="just">
              <a:lnSpc>
                <a:spcPct val="2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System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Vunerability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and Network Scanner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Theme-Blockchain &amp; Cybersecurity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(RIVALS)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533" y="8264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919588" y="5883"/>
            <a:ext cx="7583819" cy="914400"/>
          </a:xfrm>
        </p:spPr>
        <p:txBody>
          <a:bodyPr/>
          <a:lstStyle/>
          <a:p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AGENT-LESS WINDOWS SYSTEM VUNERABILITY AND NETWORK SCANNER</a:t>
            </a:r>
            <a:endParaRPr lang="en-IN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339850" y="1565398"/>
            <a:ext cx="11512297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PROPESED SOLUTION:</a:t>
            </a:r>
          </a:p>
          <a:p>
            <a:r>
              <a:rPr lang="en-US" sz="2400" dirty="0"/>
              <a:t>                          Centralized scanner that remotely detects vulnerabilities, misconfigurations and weak services on Windows systems </a:t>
            </a:r>
            <a:r>
              <a:rPr lang="en-US" sz="2400" b="1" dirty="0">
                <a:solidFill>
                  <a:srgbClr val="FF0000"/>
                </a:solidFill>
              </a:rPr>
              <a:t>without installing agents.</a:t>
            </a:r>
          </a:p>
          <a:p>
            <a:r>
              <a:rPr lang="en-US" sz="2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HOW IT SOLVE THE PROBLEM: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                      </a:t>
            </a:r>
            <a:r>
              <a:rPr lang="en-US" sz="2400" dirty="0"/>
              <a:t>Remote enumeration + CVE matching + </a:t>
            </a:r>
            <a:r>
              <a:rPr lang="en-US" sz="2400" b="1" dirty="0">
                <a:solidFill>
                  <a:srgbClr val="FF0000"/>
                </a:solidFill>
              </a:rPr>
              <a:t>AI-based risk </a:t>
            </a:r>
            <a:r>
              <a:rPr lang="en-US" sz="2400" dirty="0"/>
              <a:t>prioritization → fast audits   across large networks.</a:t>
            </a:r>
            <a:endParaRPr lang="en-US" sz="24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200" b="1" dirty="0">
                <a:solidFill>
                  <a:schemeClr val="tx2"/>
                </a:solidFill>
              </a:rPr>
              <a:t>KEY DIFFERENTIATORS: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Agent-less (</a:t>
            </a:r>
            <a:r>
              <a:rPr lang="en-US" sz="2400" b="1" dirty="0">
                <a:solidFill>
                  <a:srgbClr val="FF0000"/>
                </a:solidFill>
              </a:rPr>
              <a:t>no endpoint installs</a:t>
            </a:r>
            <a:r>
              <a:rPr lang="en-US" sz="2400" dirty="0"/>
              <a:t>) → minimal footprint &amp; instant onboarding.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AI risk scoring to prioritize fixes by exploit probability.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Unified reports: </a:t>
            </a:r>
            <a:r>
              <a:rPr lang="en-US" sz="2400" b="1" dirty="0">
                <a:solidFill>
                  <a:srgbClr val="FF0000"/>
                </a:solidFill>
              </a:rPr>
              <a:t>system, network, and compliance</a:t>
            </a:r>
            <a:r>
              <a:rPr lang="en-US" sz="2400" b="1" dirty="0"/>
              <a:t> </a:t>
            </a:r>
            <a:r>
              <a:rPr lang="en-US" sz="2400" dirty="0"/>
              <a:t>checks in one place.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Emphasize speed of deployment and reduced operational overhead vs agent-based tools.</a:t>
            </a:r>
            <a:endParaRPr lang="en-US" sz="24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RIVALS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7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RIVALS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F39FDAA5-7F88-DD2A-F6E6-D2980D3DA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73" y="1395246"/>
            <a:ext cx="776381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TECHNOLOGIES &amp; STACK:</a:t>
            </a:r>
            <a:endParaRPr lang="en-IN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.BAT</a:t>
            </a:r>
            <a:r>
              <a:rPr lang="en-IN" dirty="0"/>
              <a:t> (lightweight, agent-less collection on Windows)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Backend:</a:t>
            </a:r>
            <a:r>
              <a:rPr lang="en-IN" dirty="0"/>
              <a:t> Python (Fast API) — parser, CVE lookup, AI scoring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Frontend:</a:t>
            </a:r>
            <a:r>
              <a:rPr lang="en-IN" dirty="0"/>
              <a:t> React — real-time dashboard &amp;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DB:</a:t>
            </a:r>
            <a:r>
              <a:rPr lang="en-IN" dirty="0"/>
              <a:t> PostgreSQL (prod) / SQLite (POC)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Tools/Libraries:</a:t>
            </a:r>
            <a:r>
              <a:rPr lang="en-IN" dirty="0"/>
              <a:t> Nmap, </a:t>
            </a:r>
            <a:r>
              <a:rPr lang="en-IN" dirty="0" err="1"/>
              <a:t>PyWinRM</a:t>
            </a:r>
            <a:r>
              <a:rPr lang="en-IN" dirty="0"/>
              <a:t>, </a:t>
            </a:r>
            <a:r>
              <a:rPr lang="en-IN" dirty="0" err="1"/>
              <a:t>Scapy</a:t>
            </a:r>
            <a:r>
              <a:rPr lang="en-IN" dirty="0"/>
              <a:t>, Requests (NVD APIs)</a:t>
            </a:r>
          </a:p>
          <a:p>
            <a:endParaRPr lang="en-IN" dirty="0"/>
          </a:p>
          <a:p>
            <a:r>
              <a:rPr lang="en-IN" b="1" dirty="0">
                <a:solidFill>
                  <a:schemeClr val="tx2"/>
                </a:solidFill>
              </a:rPr>
              <a:t>DATA COLLECTION(AGENT-LESS):</a:t>
            </a:r>
            <a:endParaRPr lang="en-IN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System info → OS, architecture, install date, hotfixes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wmic </a:t>
            </a:r>
            <a:r>
              <a:rPr lang="en-IN" dirty="0" err="1"/>
              <a:t>qfe</a:t>
            </a:r>
            <a:r>
              <a:rPr lang="en-IN" dirty="0"/>
              <a:t> / wmic → installed patches &amp; system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reg query → targeted registry keys (e.g., autoruns, .NET, AMSI)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sc</a:t>
            </a:r>
            <a:r>
              <a:rPr lang="en-IN" dirty="0"/>
              <a:t> query / </a:t>
            </a:r>
            <a:r>
              <a:rPr lang="en-IN" dirty="0" err="1"/>
              <a:t>sc</a:t>
            </a:r>
            <a:r>
              <a:rPr lang="en-IN" dirty="0"/>
              <a:t> qc → installed services &amp; configs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netstat - </a:t>
            </a:r>
            <a:r>
              <a:rPr lang="en-IN" dirty="0" err="1"/>
              <a:t>ano</a:t>
            </a:r>
            <a:r>
              <a:rPr lang="en-IN" dirty="0"/>
              <a:t> → listening ports &amp; PID mapping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whoami</a:t>
            </a:r>
            <a:r>
              <a:rPr lang="en-IN" dirty="0"/>
              <a:t> /</a:t>
            </a:r>
            <a:r>
              <a:rPr lang="en-IN" dirty="0" err="1"/>
              <a:t>priv</a:t>
            </a:r>
            <a:r>
              <a:rPr lang="en-IN" dirty="0"/>
              <a:t> → privilege context</a:t>
            </a:r>
          </a:p>
          <a:p>
            <a:pPr lvl="1"/>
            <a:endParaRPr lang="en-IN" dirty="0"/>
          </a:p>
          <a:p>
            <a:r>
              <a:rPr lang="en-IN" b="1" dirty="0">
                <a:solidFill>
                  <a:srgbClr val="FF0000"/>
                </a:solidFill>
              </a:rPr>
              <a:t>Outputs stored as timestamped structured files (JSON/CSV) for parsing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71D5ADC3-87CD-0361-F132-E5CE2C5A9E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3154091"/>
              </p:ext>
            </p:extLst>
          </p:nvPr>
        </p:nvGraphicFramePr>
        <p:xfrm>
          <a:off x="7229856" y="1533974"/>
          <a:ext cx="4236720" cy="4319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7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RIVALS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18CFDC-7D6D-3E21-8D41-EF3CBEAC8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73" y="1483100"/>
            <a:ext cx="12905232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TECHNICAL FEASIBILITY: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dirty="0">
                <a:latin typeface="Arial" panose="020B0604020202020204" pitchFamily="34" charset="0"/>
              </a:rPr>
              <a:t>   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across Windows versions using standard remote APIs(WMI/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WinRM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/SMB).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Scales horizontally for 1000+ hosts.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ECONOMIC VIABILITY: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Low operational cost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(no license per endpoint);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dirty="0">
                <a:latin typeface="Arial" panose="020B0604020202020204" pitchFamily="34" charset="0"/>
              </a:rPr>
              <a:t>        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educes manpower 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audit time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CHALLENGES: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b="1" dirty="0">
                <a:latin typeface="Arial" panose="020B0604020202020204" pitchFamily="34" charset="0"/>
              </a:rPr>
              <a:t>   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Permission management,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dirty="0"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Windows version quirks,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dirty="0">
                <a:latin typeface="Arial" panose="020B0604020202020204" pitchFamily="34" charset="0"/>
              </a:rPr>
              <a:t>  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False positives.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MITIGATIONS: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b="1" dirty="0">
                <a:latin typeface="Arial" panose="020B0604020202020204" pitchFamily="34" charset="0"/>
              </a:rPr>
              <a:t>    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credential vault (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role-based access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dirty="0">
                <a:latin typeface="Arial" panose="020B0604020202020204" pitchFamily="34" charset="0"/>
              </a:rPr>
              <a:t>   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CVE/NVD syncing, staged rollouts &amp; continuous test-suite.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7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RIVALS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8BDF83F-0ABE-926F-2891-F4FFB6F14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73" y="1298936"/>
            <a:ext cx="1167561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SECURITY &amp; OPERATIONAL IMPACT:</a:t>
            </a: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Rapid identification &amp; prioritization of actionable Windows vulnerabilities — reduces attack window.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Decreases dependence on intrusive agent installs, enabling audits in restricted environments.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BENEFITS:</a:t>
            </a: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For Government / Enterprises: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Faster compliance &amp; audit reporting</a:t>
            </a:r>
            <a:r>
              <a:rPr lang="en-US" sz="2400" dirty="0"/>
              <a:t>; reduced breach risk.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Social: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Better protection </a:t>
            </a:r>
            <a:r>
              <a:rPr lang="en-US" sz="2400" dirty="0"/>
              <a:t>for citizen data in public infrastructure.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Economic:</a:t>
            </a:r>
            <a:r>
              <a:rPr lang="en-US" sz="2400" dirty="0"/>
              <a:t> Reduces expected loss from breaches (ransomware, data leaks).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Operational:</a:t>
            </a:r>
            <a:r>
              <a:rPr lang="en-US" sz="2400" dirty="0"/>
              <a:t> Quick onboarding — run .bat or remote enumeration, </a:t>
            </a:r>
            <a:r>
              <a:rPr lang="en-US" sz="2400" b="1" dirty="0">
                <a:solidFill>
                  <a:srgbClr val="C00000"/>
                </a:solidFill>
              </a:rPr>
              <a:t>immediate results</a:t>
            </a:r>
            <a:r>
              <a:rPr lang="en-US" sz="2400" dirty="0"/>
              <a:t>.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INNOVATION STATEMENT:</a:t>
            </a: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Practical, scalable </a:t>
            </a:r>
            <a:r>
              <a:rPr lang="en-US" sz="2400" b="1" dirty="0">
                <a:solidFill>
                  <a:srgbClr val="C00000"/>
                </a:solidFill>
              </a:rPr>
              <a:t>agent-less</a:t>
            </a:r>
            <a:r>
              <a:rPr lang="en-US" sz="2400" dirty="0"/>
              <a:t> solution focused on Windows ecosystems with AI-prioritized remediation — bridges gap between expensive agent tools and ad-hoc audits.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7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3" y="1483298"/>
            <a:ext cx="7657232" cy="389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IN" sz="1900" b="1" dirty="0">
              <a:solidFill>
                <a:schemeClr val="tx2"/>
              </a:solidFill>
            </a:endParaRPr>
          </a:p>
          <a:p>
            <a:r>
              <a:rPr lang="en-IN" sz="1900" b="1" dirty="0">
                <a:solidFill>
                  <a:schemeClr val="tx2"/>
                </a:solidFill>
              </a:rPr>
              <a:t>REFERENCES &amp; RESEARCH SOURCES:</a:t>
            </a:r>
            <a:endParaRPr lang="en-IN" sz="19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dirty="0"/>
              <a:t>NIST National Vulnerability Database (NVD) — CVE data feeds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dirty="0"/>
              <a:t>MITRE ATT&amp;CK Framework — attacker techniques &amp;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dirty="0"/>
              <a:t>Microsoft Security Baselines &amp; Patch KB 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dirty="0"/>
              <a:t>Comparative study of tools: Nessus, Qualys, OpenVAS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dirty="0"/>
              <a:t>IEEE &amp; ACM papers on agent-less scanning methodologies</a:t>
            </a:r>
          </a:p>
          <a:p>
            <a:endParaRPr lang="en-IN" sz="1900" dirty="0"/>
          </a:p>
          <a:p>
            <a:r>
              <a:rPr lang="en-IN" sz="1900" b="1" dirty="0">
                <a:solidFill>
                  <a:schemeClr val="tx2"/>
                </a:solidFill>
              </a:rPr>
              <a:t>OUR .BAT UTILITY (SAFE &amp; AUDITABLE):</a:t>
            </a:r>
            <a:endParaRPr lang="en-IN" sz="19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b="1" dirty="0"/>
              <a:t>Purpose:</a:t>
            </a:r>
            <a:r>
              <a:rPr lang="en-IN" sz="1900" dirty="0"/>
              <a:t> </a:t>
            </a:r>
            <a:r>
              <a:rPr lang="en-IN" sz="1900" b="1" dirty="0">
                <a:solidFill>
                  <a:srgbClr val="C00000"/>
                </a:solidFill>
              </a:rPr>
              <a:t>Lightweight, agent-less collector for Windows audits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b="1" dirty="0"/>
              <a:t>Safe commands used </a:t>
            </a:r>
            <a:endParaRPr lang="en-IN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b="1" dirty="0"/>
              <a:t>Outputs:</a:t>
            </a:r>
            <a:r>
              <a:rPr lang="en-IN" sz="1900" dirty="0"/>
              <a:t> Structured logs (TXT/CSV) → parsed by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b="1" dirty="0"/>
              <a:t>Security:</a:t>
            </a:r>
            <a:r>
              <a:rPr lang="en-IN" sz="1900" dirty="0"/>
              <a:t> </a:t>
            </a:r>
            <a:r>
              <a:rPr lang="en-IN" sz="1900" b="1" dirty="0">
                <a:solidFill>
                  <a:srgbClr val="C00000"/>
                </a:solidFill>
              </a:rPr>
              <a:t>Admin-only, read-only, hashed outputs, encrypted transfer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RIVALS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5851AE4-B049-6246-08D6-571DAE340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914" y="1763732"/>
            <a:ext cx="51238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hangingPunct="0"/>
            <a:r>
              <a:rPr lang="en-US" b="1" dirty="0">
                <a:solidFill>
                  <a:schemeClr val="tx2"/>
                </a:solidFill>
              </a:rPr>
              <a:t>SUPPORTING TOOLS &amp; AI 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Google Gemini 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7637</TotalTime>
  <Words>660</Words>
  <Application>Microsoft Office PowerPoint</Application>
  <PresentationFormat>Widescreen</PresentationFormat>
  <Paragraphs>106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AGENT-LESS WINDOWS SYSTEM VUNERABILITY AND NETWORK SCANNER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Navaneethan P</cp:lastModifiedBy>
  <cp:revision>155</cp:revision>
  <dcterms:created xsi:type="dcterms:W3CDTF">2013-12-12T18:46:50Z</dcterms:created>
  <dcterms:modified xsi:type="dcterms:W3CDTF">2025-09-18T06:27:25Z</dcterms:modified>
  <cp:category/>
</cp:coreProperties>
</file>