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63606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BUILDING A KEYLOGGER WITH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514051"/>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Thulasi Navaneethan - </a:t>
            </a:r>
            <a:r>
              <a:rPr lang="en-US" sz="2000" b="1" dirty="0" err="1">
                <a:solidFill>
                  <a:schemeClr val="accent1">
                    <a:lumMod val="75000"/>
                  </a:schemeClr>
                </a:solidFill>
                <a:latin typeface="Arial"/>
                <a:cs typeface="Arial"/>
              </a:rPr>
              <a:t>Madha</a:t>
            </a:r>
            <a:r>
              <a:rPr lang="en-US" sz="2000" b="1" dirty="0">
                <a:solidFill>
                  <a:schemeClr val="accent1">
                    <a:lumMod val="75000"/>
                  </a:schemeClr>
                </a:solidFill>
                <a:latin typeface="Arial"/>
                <a:cs typeface="Arial"/>
              </a:rPr>
              <a:t> Engineering College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66034"/>
            <a:ext cx="11029615" cy="4673324"/>
          </a:xfrm>
        </p:spPr>
        <p:txBody>
          <a:bodyPr>
            <a:normAutofit fontScale="92500" lnSpcReduction="20000"/>
          </a:bodyPr>
          <a:lstStyle/>
          <a:p>
            <a:pPr algn="l">
              <a:buFont typeface="+mj-lt"/>
              <a:buAutoNum type="arabicPeriod"/>
            </a:pPr>
            <a:r>
              <a:rPr lang="en-US" sz="2400" b="1" i="0" dirty="0" err="1">
                <a:solidFill>
                  <a:schemeClr val="tx1"/>
                </a:solidFill>
                <a:effectLst/>
                <a:latin typeface="Söhne"/>
              </a:rPr>
              <a:t>Pynput</a:t>
            </a:r>
            <a:r>
              <a:rPr lang="en-US" sz="2400" b="1" i="0" dirty="0">
                <a:solidFill>
                  <a:schemeClr val="tx1"/>
                </a:solidFill>
                <a:effectLst/>
                <a:latin typeface="Söhne"/>
              </a:rPr>
              <a:t> Documentation</a:t>
            </a:r>
            <a:r>
              <a:rPr lang="en-US" sz="2400" b="0" i="0" dirty="0">
                <a:solidFill>
                  <a:schemeClr val="tx1"/>
                </a:solidFill>
                <a:effectLst/>
                <a:latin typeface="Söhne"/>
              </a:rPr>
              <a:t>: The official documentation for the </a:t>
            </a:r>
            <a:r>
              <a:rPr lang="en-US" sz="2400" b="0" i="0" dirty="0" err="1">
                <a:solidFill>
                  <a:schemeClr val="tx1"/>
                </a:solidFill>
                <a:effectLst/>
                <a:latin typeface="Söhne"/>
              </a:rPr>
              <a:t>Pynput</a:t>
            </a:r>
            <a:r>
              <a:rPr lang="en-US" sz="2400" b="0" i="0" dirty="0">
                <a:solidFill>
                  <a:schemeClr val="tx1"/>
                </a:solidFill>
                <a:effectLst/>
                <a:latin typeface="Söhne"/>
              </a:rPr>
              <a:t> library provides comprehensive information on how to use it for keyboard monitoring and mouse control in Python. You can find it on the </a:t>
            </a:r>
            <a:r>
              <a:rPr lang="en-US" sz="2400" b="0" i="0" dirty="0" err="1">
                <a:solidFill>
                  <a:schemeClr val="tx1"/>
                </a:solidFill>
                <a:effectLst/>
                <a:latin typeface="Söhne"/>
              </a:rPr>
              <a:t>Pynput</a:t>
            </a:r>
            <a:r>
              <a:rPr lang="en-US" sz="2400" b="0" i="0" dirty="0">
                <a:solidFill>
                  <a:schemeClr val="tx1"/>
                </a:solidFill>
                <a:effectLst/>
                <a:latin typeface="Söhne"/>
              </a:rPr>
              <a:t> GitHub repository or the official website.</a:t>
            </a:r>
          </a:p>
          <a:p>
            <a:pPr algn="l">
              <a:buFont typeface="+mj-lt"/>
              <a:buAutoNum type="arabicPeriod"/>
            </a:pPr>
            <a:r>
              <a:rPr lang="en-US" sz="2400" b="1" i="0" dirty="0" err="1">
                <a:solidFill>
                  <a:schemeClr val="tx1"/>
                </a:solidFill>
                <a:effectLst/>
                <a:latin typeface="Söhne"/>
              </a:rPr>
              <a:t>Tkinter</a:t>
            </a:r>
            <a:r>
              <a:rPr lang="en-US" sz="2400" b="1" i="0" dirty="0">
                <a:solidFill>
                  <a:schemeClr val="tx1"/>
                </a:solidFill>
                <a:effectLst/>
                <a:latin typeface="Söhne"/>
              </a:rPr>
              <a:t> Documentation</a:t>
            </a:r>
            <a:r>
              <a:rPr lang="en-US" sz="2400" b="0" i="0" dirty="0">
                <a:solidFill>
                  <a:schemeClr val="tx1"/>
                </a:solidFill>
                <a:effectLst/>
                <a:latin typeface="Söhne"/>
              </a:rPr>
              <a:t>: For developers using </a:t>
            </a:r>
            <a:r>
              <a:rPr lang="en-US" sz="2400" b="0" i="0" dirty="0" err="1">
                <a:solidFill>
                  <a:schemeClr val="tx1"/>
                </a:solidFill>
                <a:effectLst/>
                <a:latin typeface="Söhne"/>
              </a:rPr>
              <a:t>Tkinter</a:t>
            </a:r>
            <a:r>
              <a:rPr lang="en-US" sz="2400" b="0" i="0" dirty="0">
                <a:solidFill>
                  <a:schemeClr val="tx1"/>
                </a:solidFill>
                <a:effectLst/>
                <a:latin typeface="Söhne"/>
              </a:rPr>
              <a:t> for creating a graphical user interface (if applicable), the official </a:t>
            </a:r>
            <a:r>
              <a:rPr lang="en-US" sz="2400" b="0" i="0" dirty="0" err="1">
                <a:solidFill>
                  <a:schemeClr val="tx1"/>
                </a:solidFill>
                <a:effectLst/>
                <a:latin typeface="Söhne"/>
              </a:rPr>
              <a:t>Tkinter</a:t>
            </a:r>
            <a:r>
              <a:rPr lang="en-US" sz="2400" b="0" i="0" dirty="0">
                <a:solidFill>
                  <a:schemeClr val="tx1"/>
                </a:solidFill>
                <a:effectLst/>
                <a:latin typeface="Söhne"/>
              </a:rPr>
              <a:t> documentation offers detailed guides and examples for building GUI applications in Python.</a:t>
            </a:r>
          </a:p>
          <a:p>
            <a:pPr algn="l">
              <a:buFont typeface="+mj-lt"/>
              <a:buAutoNum type="arabicPeriod"/>
            </a:pPr>
            <a:r>
              <a:rPr lang="en-US" sz="2400" b="1" i="0" dirty="0">
                <a:solidFill>
                  <a:schemeClr val="tx1"/>
                </a:solidFill>
                <a:effectLst/>
                <a:latin typeface="Söhne"/>
              </a:rPr>
              <a:t>Python Official Documentation</a:t>
            </a:r>
            <a:r>
              <a:rPr lang="en-US" sz="2400" b="0" i="0" dirty="0">
                <a:solidFill>
                  <a:schemeClr val="tx1"/>
                </a:solidFill>
                <a:effectLst/>
                <a:latin typeface="Söhne"/>
              </a:rPr>
              <a:t>: The Python documentation itself is an invaluable resource for learning about Python syntax, standard libraries, and best practices. It covers everything from basic language features to advanced topics like concurrency and networking.</a:t>
            </a:r>
          </a:p>
          <a:p>
            <a:pPr algn="l">
              <a:buFont typeface="+mj-lt"/>
              <a:buAutoNum type="arabicPeriod"/>
            </a:pPr>
            <a:r>
              <a:rPr lang="en-US" sz="2400" b="1" i="0" dirty="0">
                <a:solidFill>
                  <a:schemeClr val="tx1"/>
                </a:solidFill>
                <a:effectLst/>
                <a:latin typeface="Söhne"/>
              </a:rPr>
              <a:t>Security and Privacy Guidelines</a:t>
            </a:r>
            <a:r>
              <a:rPr lang="en-US" sz="2400" b="0" i="0" dirty="0">
                <a:solidFill>
                  <a:schemeClr val="tx1"/>
                </a:solidFill>
                <a:effectLst/>
                <a:latin typeface="Söhne"/>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11245" y="476172"/>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62244"/>
            <a:ext cx="11029615" cy="4673324"/>
          </a:xfrm>
        </p:spPr>
        <p:txBody>
          <a:bodyPr>
            <a:normAutofit fontScale="92500" lnSpcReduction="10000"/>
          </a:bodyPr>
          <a:lstStyle/>
          <a:p>
            <a:pPr marL="0" indent="0" algn="l">
              <a:buNone/>
            </a:pPr>
            <a:r>
              <a:rPr lang="en-US" sz="2000" b="0" i="0" dirty="0">
                <a:solidFill>
                  <a:schemeClr val="tx1"/>
                </a:solidFill>
                <a:effectLst/>
                <a:latin typeface="Söhne"/>
              </a:rPr>
              <a:t>Many scenarios require monitoring computer activities, such as parental control, employee monitoring, and security concerns.</a:t>
            </a:r>
            <a:r>
              <a:rPr lang="en-US" sz="2000" b="0" i="0" dirty="0">
                <a:solidFill>
                  <a:srgbClr val="ECECEC"/>
                </a:solidFill>
                <a:effectLst/>
                <a:latin typeface="Söhne"/>
              </a:rPr>
              <a:t> </a:t>
            </a:r>
          </a:p>
          <a:p>
            <a:pPr algn="l"/>
            <a:r>
              <a:rPr lang="en-US" sz="2000" b="0" i="0" dirty="0">
                <a:solidFill>
                  <a:schemeClr val="tx1"/>
                </a:solidFill>
                <a:effectLst/>
                <a:latin typeface="Söhne"/>
              </a:rPr>
              <a:t>Monitoring computer activities is essential for several reasons, especially in environments where sensitive information is stored or processed. Here are some key points highlighting the importance of monitoring:</a:t>
            </a:r>
          </a:p>
          <a:p>
            <a:pPr algn="l">
              <a:buFont typeface="+mj-lt"/>
              <a:buAutoNum type="arabicPeriod"/>
            </a:pPr>
            <a:r>
              <a:rPr lang="en-US" sz="2000" b="1" i="0" dirty="0">
                <a:solidFill>
                  <a:schemeClr val="tx1"/>
                </a:solidFill>
                <a:effectLst/>
                <a:latin typeface="Söhne"/>
              </a:rPr>
              <a:t>Detecting Unauthorized Access</a:t>
            </a:r>
            <a:r>
              <a:rPr lang="en-US" sz="2000" b="0" i="0" dirty="0">
                <a:solidFill>
                  <a:schemeClr val="tx1"/>
                </a:solidFill>
                <a:effectLst/>
                <a:latin typeface="Söhne"/>
              </a:rPr>
              <a:t>: Monitoring allows for the real-time detection of unauthorized access attempts. By keeping track of login attempts, file access, and network traffic, suspicious activities can be flagged promptly.</a:t>
            </a:r>
          </a:p>
          <a:p>
            <a:pPr algn="l">
              <a:buFont typeface="+mj-lt"/>
              <a:buAutoNum type="arabicPeriod"/>
            </a:pPr>
            <a:r>
              <a:rPr lang="en-US" sz="2000" b="1" i="0" dirty="0">
                <a:solidFill>
                  <a:schemeClr val="tx1"/>
                </a:solidFill>
                <a:effectLst/>
                <a:latin typeface="Söhne"/>
              </a:rPr>
              <a:t>Preventing Data Breaches</a:t>
            </a:r>
            <a:r>
              <a:rPr lang="en-US" sz="2000" b="0" i="0" dirty="0">
                <a:solidFill>
                  <a:schemeClr val="tx1"/>
                </a:solidFill>
                <a:effectLst/>
                <a:latin typeface="Söhne"/>
              </a:rPr>
              <a:t>: Unauthorized access to sensitive information can lead to data breaches, resulting in financial loss, reputational damage, and legal liabilities. Monitoring helps in identifying and stopping such breaches before they escalate.</a:t>
            </a:r>
          </a:p>
          <a:p>
            <a:pPr algn="l">
              <a:buFont typeface="+mj-lt"/>
              <a:buAutoNum type="arabicPeriod"/>
            </a:pPr>
            <a:r>
              <a:rPr lang="en-US" sz="2000" b="1" i="0" dirty="0">
                <a:solidFill>
                  <a:schemeClr val="tx1"/>
                </a:solidFill>
                <a:effectLst/>
                <a:latin typeface="Söhne"/>
              </a:rPr>
              <a:t>Identifying Insider Threats</a:t>
            </a:r>
            <a:r>
              <a:rPr lang="en-US" sz="2000" b="0" i="0" dirty="0">
                <a:solidFill>
                  <a:schemeClr val="tx1"/>
                </a:solidFill>
                <a:effectLst/>
                <a:latin typeface="Söhne"/>
              </a:rPr>
              <a:t>: Not all security threats come from external sources. Monitoring helps in identifying insider threats, including employees or contractors who misuse their access privileges to steal or leak sensitive data.</a:t>
            </a:r>
          </a:p>
          <a:p>
            <a:pPr marL="0" indent="0">
              <a:buNone/>
            </a:pPr>
            <a:endParaRPr lang="en-IN" sz="2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74724"/>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069090"/>
            <a:ext cx="11613485" cy="5563973"/>
          </a:xfrm>
        </p:spPr>
        <p:txBody>
          <a:bodyPr vert="horz" lIns="91440" tIns="45720" rIns="91440" bIns="45720" rtlCol="0" anchor="ctr">
            <a:noAutofit/>
          </a:bodyPr>
          <a:lstStyle/>
          <a:p>
            <a:pPr algn="l"/>
            <a:r>
              <a:rPr lang="en-US" sz="1500" b="1" i="0" dirty="0">
                <a:solidFill>
                  <a:schemeClr val="tx1"/>
                </a:solidFill>
                <a:effectLst/>
                <a:latin typeface="Söhne"/>
              </a:rPr>
              <a:t>Keylogger Concept:</a:t>
            </a:r>
            <a:endParaRPr lang="en-US" sz="1500" b="0" i="0" dirty="0">
              <a:solidFill>
                <a:schemeClr val="tx1"/>
              </a:solidFill>
              <a:effectLst/>
              <a:latin typeface="Söhne"/>
            </a:endParaRPr>
          </a:p>
          <a:p>
            <a:pPr marL="0" indent="0" algn="l">
              <a:buNone/>
            </a:pPr>
            <a:r>
              <a:rPr lang="en-US" sz="1500" b="0" i="0" dirty="0">
                <a:solidFill>
                  <a:schemeClr val="tx1"/>
                </a:solidFill>
                <a:effectLst/>
                <a:latin typeface="Söhne"/>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l"/>
            <a:r>
              <a:rPr lang="en-US" sz="1500" b="1" i="0" dirty="0">
                <a:solidFill>
                  <a:schemeClr val="tx1"/>
                </a:solidFill>
                <a:effectLst/>
                <a:latin typeface="Söhne"/>
              </a:rPr>
              <a:t>Functionality Overview:</a:t>
            </a:r>
            <a:endParaRPr lang="en-US" sz="1500" b="0" i="0" dirty="0">
              <a:solidFill>
                <a:schemeClr val="tx1"/>
              </a:solidFill>
              <a:effectLst/>
              <a:latin typeface="Söhne"/>
            </a:endParaRPr>
          </a:p>
          <a:p>
            <a:pPr algn="l">
              <a:buFont typeface="+mj-lt"/>
              <a:buAutoNum type="arabicPeriod"/>
            </a:pPr>
            <a:r>
              <a:rPr lang="en-US" sz="1500" b="1" i="0" dirty="0">
                <a:solidFill>
                  <a:schemeClr val="tx1"/>
                </a:solidFill>
                <a:effectLst/>
                <a:latin typeface="Söhne"/>
              </a:rPr>
              <a:t>Recording Keystrokes</a:t>
            </a:r>
            <a:r>
              <a:rPr lang="en-US" sz="1500" b="0" i="0" dirty="0">
                <a:solidFill>
                  <a:schemeClr val="tx1"/>
                </a:solidFill>
                <a:effectLst/>
                <a:latin typeface="Söhne"/>
              </a:rPr>
              <a:t>: Keyloggers operate by intercepting and logging keystrokes as they are entered on the keyboard. This means that every key pressed, whether it's a letter, number, or special character, is recorded by the keylogger.</a:t>
            </a:r>
          </a:p>
          <a:p>
            <a:pPr algn="l">
              <a:buFont typeface="+mj-lt"/>
              <a:buAutoNum type="arabicPeriod"/>
            </a:pPr>
            <a:r>
              <a:rPr lang="en-US" sz="1500" b="1" i="0" dirty="0">
                <a:solidFill>
                  <a:schemeClr val="tx1"/>
                </a:solidFill>
                <a:effectLst/>
                <a:latin typeface="Söhne"/>
              </a:rPr>
              <a:t>Tracking Application Usage</a:t>
            </a:r>
            <a:r>
              <a:rPr lang="en-US" sz="1500" b="0" i="0" dirty="0">
                <a:solidFill>
                  <a:schemeClr val="tx1"/>
                </a:solidFill>
                <a:effectLst/>
                <a:latin typeface="Söhne"/>
              </a:rPr>
              <a:t>: In addition to logging keystrokes, keyloggers can also track the applications and programs being used by the user. This information provides insights into the user's activities, such as web browsing history, messaging applications, and document editing.</a:t>
            </a:r>
          </a:p>
          <a:p>
            <a:pPr algn="l"/>
            <a:r>
              <a:rPr lang="en-US" sz="1500" b="1" i="0" dirty="0">
                <a:solidFill>
                  <a:schemeClr val="tx1"/>
                </a:solidFill>
                <a:effectLst/>
                <a:latin typeface="Söhne"/>
              </a:rPr>
              <a:t>Ethical Considerations:</a:t>
            </a:r>
            <a:endParaRPr lang="en-US" sz="1500" b="0" i="0" dirty="0">
              <a:solidFill>
                <a:schemeClr val="tx1"/>
              </a:solidFill>
              <a:effectLst/>
              <a:latin typeface="Söhne"/>
            </a:endParaRPr>
          </a:p>
          <a:p>
            <a:pPr marL="0" indent="0" algn="l">
              <a:buNone/>
            </a:pPr>
            <a:r>
              <a:rPr lang="en-US" sz="1500" b="0" i="0" dirty="0">
                <a:solidFill>
                  <a:schemeClr val="tx1"/>
                </a:solidFill>
                <a:effectLst/>
                <a:latin typeface="Söhne"/>
              </a:rPr>
              <a:t>While keyloggers can serve legitimate purposes, such as parental control or employee monitoring in a professional setting, their use raises significant ethical considerations:</a:t>
            </a:r>
          </a:p>
          <a:p>
            <a:pPr algn="l">
              <a:buFont typeface="+mj-lt"/>
              <a:buAutoNum type="arabicPeriod"/>
            </a:pPr>
            <a:r>
              <a:rPr lang="en-US" sz="1500" b="1" i="0" dirty="0">
                <a:solidFill>
                  <a:schemeClr val="tx1"/>
                </a:solidFill>
                <a:effectLst/>
                <a:latin typeface="Söhne"/>
              </a:rPr>
              <a:t>User Consent</a:t>
            </a:r>
            <a:r>
              <a:rPr lang="en-US" sz="1500" b="0" i="0" dirty="0">
                <a:solidFill>
                  <a:schemeClr val="tx1"/>
                </a:solidFill>
                <a:effectLst/>
                <a:latin typeface="Söhne"/>
              </a:rPr>
              <a:t>: It is imperative to obtain explicit consent from individuals before deploying keyloggers on their devices. Users have a right to privacy, and covertly monitoring their activities without their knowledge or consent is unethical and potentially illegal.</a:t>
            </a:r>
          </a:p>
          <a:p>
            <a:pPr algn="l">
              <a:buFont typeface="+mj-lt"/>
              <a:buAutoNum type="arabicPeriod"/>
            </a:pPr>
            <a:r>
              <a:rPr lang="en-US" sz="1500" b="1" i="0" dirty="0">
                <a:solidFill>
                  <a:schemeClr val="tx1"/>
                </a:solidFill>
                <a:effectLst/>
                <a:latin typeface="Söhne"/>
              </a:rPr>
              <a:t>Purpose Limitation</a:t>
            </a:r>
            <a:r>
              <a:rPr lang="en-US" sz="1500" b="0" i="0" dirty="0">
                <a:solidFill>
                  <a:schemeClr val="tx1"/>
                </a:solidFill>
                <a:effectLst/>
                <a:latin typeface="Söhne"/>
              </a:rPr>
              <a:t>: Keyloggers should only be used for legitimate and lawful purposes, such as ensuring compliance with organizational policies or safeguarding minors from online threats.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5143868"/>
          </a:xfrm>
        </p:spPr>
        <p:txBody>
          <a:bodyPr>
            <a:noAutofit/>
          </a:bodyPr>
          <a:lstStyle/>
          <a:p>
            <a:pPr algn="l"/>
            <a:r>
              <a:rPr lang="en-US" sz="1400" b="1" i="0" dirty="0">
                <a:solidFill>
                  <a:schemeClr val="tx1"/>
                </a:solidFill>
                <a:effectLst/>
                <a:latin typeface="Söhne"/>
              </a:rPr>
              <a:t>Introduction to Python:</a:t>
            </a:r>
            <a:endParaRPr lang="en-US" sz="1400" b="0" i="0" dirty="0">
              <a:solidFill>
                <a:schemeClr val="tx1"/>
              </a:solidFill>
              <a:effectLst/>
              <a:latin typeface="Söhne"/>
            </a:endParaRPr>
          </a:p>
          <a:p>
            <a:pPr marL="0" indent="0" algn="l">
              <a:buNone/>
            </a:pPr>
            <a:r>
              <a:rPr lang="en-US" sz="1400" b="0" i="0" dirty="0">
                <a:solidFill>
                  <a:schemeClr val="tx1"/>
                </a:solidFill>
                <a:effectLst/>
                <a:latin typeface="Söhne"/>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l"/>
            <a:r>
              <a:rPr lang="en-US" sz="1400" b="1" i="0" dirty="0">
                <a:solidFill>
                  <a:schemeClr val="tx1"/>
                </a:solidFill>
                <a:effectLst/>
                <a:latin typeface="Söhne"/>
              </a:rPr>
              <a:t>Key Libraries:</a:t>
            </a:r>
            <a:endParaRPr lang="en-US" sz="1400" b="0" i="0" dirty="0">
              <a:solidFill>
                <a:schemeClr val="tx1"/>
              </a:solidFill>
              <a:effectLst/>
              <a:latin typeface="Söhne"/>
            </a:endParaRPr>
          </a:p>
          <a:p>
            <a:pPr algn="l">
              <a:buFont typeface="+mj-lt"/>
              <a:buAutoNum type="arabicPeriod"/>
            </a:pPr>
            <a:r>
              <a:rPr lang="en-US" sz="1400" b="1" i="0" dirty="0" err="1">
                <a:solidFill>
                  <a:schemeClr val="tx1"/>
                </a:solidFill>
                <a:effectLst/>
                <a:latin typeface="Söhne"/>
              </a:rPr>
              <a:t>tkinter</a:t>
            </a:r>
            <a:r>
              <a:rPr lang="en-US" sz="1400" b="1" i="0" dirty="0">
                <a:solidFill>
                  <a:schemeClr val="tx1"/>
                </a:solidFill>
                <a:effectLst/>
                <a:latin typeface="Söhne"/>
              </a:rPr>
              <a:t> (GUI)</a:t>
            </a:r>
            <a:r>
              <a:rPr lang="en-US" sz="1400" b="0" i="0" dirty="0">
                <a:solidFill>
                  <a:schemeClr val="tx1"/>
                </a:solidFill>
                <a:effectLst/>
                <a:latin typeface="Söhne"/>
              </a:rPr>
              <a:t>: Python's </a:t>
            </a:r>
            <a:r>
              <a:rPr lang="en-US" sz="1400" b="0" i="0" dirty="0" err="1">
                <a:solidFill>
                  <a:schemeClr val="tx1"/>
                </a:solidFill>
                <a:effectLst/>
                <a:latin typeface="Söhne"/>
              </a:rPr>
              <a:t>tkinter</a:t>
            </a:r>
            <a:r>
              <a:rPr lang="en-US" sz="1400" b="0" i="0" dirty="0">
                <a:solidFill>
                  <a:schemeClr val="tx1"/>
                </a:solidFill>
                <a:effectLst/>
                <a:latin typeface="Söhne"/>
              </a:rPr>
              <a:t> library is commonly used for creating graphical user interfaces (GUIs). While not essential for a keylogger's functionality, </a:t>
            </a:r>
            <a:r>
              <a:rPr lang="en-US" sz="1400" b="0" i="0" dirty="0" err="1">
                <a:solidFill>
                  <a:schemeClr val="tx1"/>
                </a:solidFill>
                <a:effectLst/>
                <a:latin typeface="Söhne"/>
              </a:rPr>
              <a:t>tkinter</a:t>
            </a:r>
            <a:r>
              <a:rPr lang="en-US" sz="1400" b="0" i="0" dirty="0">
                <a:solidFill>
                  <a:schemeClr val="tx1"/>
                </a:solidFill>
                <a:effectLst/>
                <a:latin typeface="Söhne"/>
              </a:rPr>
              <a:t> can be utilized to create a user-friendly interface for configuring settings or viewing logs.</a:t>
            </a:r>
          </a:p>
          <a:p>
            <a:pPr algn="l">
              <a:buFont typeface="+mj-lt"/>
              <a:buAutoNum type="arabicPeriod"/>
            </a:pPr>
            <a:r>
              <a:rPr lang="en-US" sz="1400" b="1" i="0" dirty="0" err="1">
                <a:solidFill>
                  <a:schemeClr val="tx1"/>
                </a:solidFill>
                <a:effectLst/>
                <a:latin typeface="Söhne"/>
              </a:rPr>
              <a:t>pynput</a:t>
            </a:r>
            <a:r>
              <a:rPr lang="en-US" sz="1400" b="1" i="0" dirty="0">
                <a:solidFill>
                  <a:schemeClr val="tx1"/>
                </a:solidFill>
                <a:effectLst/>
                <a:latin typeface="Söhne"/>
              </a:rPr>
              <a:t> (Keyboard Monitoring)</a:t>
            </a:r>
            <a:r>
              <a:rPr lang="en-US" sz="1400" b="0" i="0" dirty="0">
                <a:solidFill>
                  <a:schemeClr val="tx1"/>
                </a:solidFill>
                <a:effectLst/>
                <a:latin typeface="Söhne"/>
              </a:rPr>
              <a:t>: The </a:t>
            </a:r>
            <a:r>
              <a:rPr lang="en-US" sz="1400" b="0" i="0" dirty="0" err="1">
                <a:solidFill>
                  <a:schemeClr val="tx1"/>
                </a:solidFill>
                <a:effectLst/>
                <a:latin typeface="Söhne"/>
              </a:rPr>
              <a:t>pynput</a:t>
            </a:r>
            <a:r>
              <a:rPr lang="en-US" sz="1400" b="0" i="0" dirty="0">
                <a:solidFill>
                  <a:schemeClr val="tx1"/>
                </a:solidFill>
                <a:effectLst/>
                <a:latin typeface="Söhne"/>
              </a:rPr>
              <a:t> library provides functionalities for monitoring and controlling input devices, such as keyboards and mice. It allows developers to capture keystrokes, track mouse movements, and perform other input-related tasks essential for building a keylogger.</a:t>
            </a:r>
          </a:p>
          <a:p>
            <a:pPr algn="l">
              <a:buFont typeface="+mj-lt"/>
              <a:buAutoNum type="arabicPeriod"/>
            </a:pPr>
            <a:r>
              <a:rPr lang="en-US" sz="1400" b="1" i="0" dirty="0" err="1">
                <a:solidFill>
                  <a:schemeClr val="tx1"/>
                </a:solidFill>
                <a:effectLst/>
                <a:latin typeface="Söhne"/>
              </a:rPr>
              <a:t>json</a:t>
            </a:r>
            <a:r>
              <a:rPr lang="en-US" sz="1400" b="1" i="0" dirty="0">
                <a:solidFill>
                  <a:schemeClr val="tx1"/>
                </a:solidFill>
                <a:effectLst/>
                <a:latin typeface="Söhne"/>
              </a:rPr>
              <a:t> (Data Serialization)</a:t>
            </a:r>
            <a:r>
              <a:rPr lang="en-US" sz="1400" b="0" i="0" dirty="0">
                <a:solidFill>
                  <a:schemeClr val="tx1"/>
                </a:solidFill>
                <a:effectLst/>
                <a:latin typeface="Söhne"/>
              </a:rPr>
              <a:t>: Python's built-in </a:t>
            </a:r>
            <a:r>
              <a:rPr lang="en-US" sz="1400" b="0" i="0" dirty="0" err="1">
                <a:solidFill>
                  <a:schemeClr val="tx1"/>
                </a:solidFill>
                <a:effectLst/>
                <a:latin typeface="Söhne"/>
              </a:rPr>
              <a:t>json</a:t>
            </a:r>
            <a:r>
              <a:rPr lang="en-US" sz="1400" b="0" i="0" dirty="0">
                <a:solidFill>
                  <a:schemeClr val="tx1"/>
                </a:solidFill>
                <a:effectLst/>
                <a:latin typeface="Söhne"/>
              </a:rPr>
              <a:t> library is used for serializing and deserializing data in JSON format. In the context of a keylogger, JSON serialization can be employed to structure and store captured data in a human-readable format, facilitating analysis and retrieval.</a:t>
            </a:r>
          </a:p>
          <a:p>
            <a:pPr marL="0" indent="0" algn="l">
              <a:buNone/>
            </a:pPr>
            <a:r>
              <a:rPr lang="en-US" sz="1400" b="0" i="0" dirty="0">
                <a:solidFill>
                  <a:schemeClr val="tx1"/>
                </a:solidFill>
                <a:effectLst/>
                <a:latin typeface="Söhne"/>
              </a:rPr>
              <a:t>A keylogger operates discreetly in the background, capturing data without detection by the user. Here's how it accomplishes stealth operation:</a:t>
            </a:r>
          </a:p>
          <a:p>
            <a:pPr algn="l">
              <a:buFont typeface="+mj-lt"/>
              <a:buAutoNum type="arabicPeriod"/>
            </a:pPr>
            <a:r>
              <a:rPr lang="en-US" sz="1400" b="1" i="0" dirty="0">
                <a:solidFill>
                  <a:schemeClr val="tx1"/>
                </a:solidFill>
                <a:effectLst/>
                <a:latin typeface="Söhne"/>
              </a:rPr>
              <a:t>Silent Execution</a:t>
            </a:r>
            <a:r>
              <a:rPr lang="en-US" sz="1400" b="0" i="0" dirty="0">
                <a:solidFill>
                  <a:schemeClr val="tx1"/>
                </a:solidFill>
                <a:effectLst/>
                <a:latin typeface="Söhne"/>
              </a:rPr>
              <a:t>: The keylogger program runs silently in the background without displaying any visible windows or notifications that could alert the user to its presence. This ensures that the user remains unaware of its operation.</a:t>
            </a:r>
          </a:p>
          <a:p>
            <a:pPr algn="l">
              <a:buFont typeface="+mj-lt"/>
              <a:buAutoNum type="arabicPeriod"/>
            </a:pPr>
            <a:r>
              <a:rPr lang="en-US" sz="1400" b="1" i="0" dirty="0">
                <a:solidFill>
                  <a:schemeClr val="tx1"/>
                </a:solidFill>
                <a:effectLst/>
                <a:latin typeface="Söhne"/>
              </a:rPr>
              <a:t>Low Resource Consumption</a:t>
            </a:r>
            <a:r>
              <a:rPr lang="en-US" sz="1400" b="0" i="0" dirty="0">
                <a:solidFill>
                  <a:schemeClr val="tx1"/>
                </a:solidFill>
                <a:effectLst/>
                <a:latin typeface="Söhne"/>
              </a:rPr>
              <a:t>: To avoid raising suspicion, the keylogger minimizes its resource consumption, such as CPU and memory usage. By operating efficiently and unobtrusively, it reduces the likelihood of being detected through performance anomalies.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187136" cy="5131772"/>
          </a:xfrm>
        </p:spPr>
        <p:txBody>
          <a:bodyPr>
            <a:noAutofit/>
          </a:bodyPr>
          <a:lstStyle/>
          <a:p>
            <a:pPr algn="l"/>
            <a:r>
              <a:rPr lang="en-US" sz="1300" b="1" i="0" dirty="0">
                <a:solidFill>
                  <a:schemeClr val="tx1"/>
                </a:solidFill>
                <a:effectLst/>
                <a:latin typeface="Söhne"/>
              </a:rPr>
              <a:t>Keylogger Algorithm:</a:t>
            </a:r>
            <a:endParaRPr lang="en-US" sz="1300" b="0" i="0" dirty="0">
              <a:solidFill>
                <a:schemeClr val="tx1"/>
              </a:solidFill>
              <a:effectLst/>
              <a:latin typeface="Söhne"/>
            </a:endParaRPr>
          </a:p>
          <a:p>
            <a:pPr algn="l">
              <a:buFont typeface="+mj-lt"/>
              <a:buAutoNum type="arabicPeriod"/>
            </a:pPr>
            <a:r>
              <a:rPr lang="en-US" sz="1300" b="1" i="0" dirty="0">
                <a:solidFill>
                  <a:schemeClr val="tx1"/>
                </a:solidFill>
                <a:effectLst/>
                <a:latin typeface="Söhne"/>
              </a:rPr>
              <a:t>Capturing Keystrokes</a:t>
            </a:r>
            <a:r>
              <a:rPr lang="en-US" sz="1300" b="0" i="0" dirty="0">
                <a:solidFill>
                  <a:schemeClr val="tx1"/>
                </a:solidFill>
                <a:effectLst/>
                <a:latin typeface="Söhne"/>
              </a:rPr>
              <a:t>: The keylogger algorithm continuously monitors the keyboard input using the </a:t>
            </a:r>
            <a:r>
              <a:rPr lang="en-US" sz="1300" b="0" i="0" dirty="0" err="1">
                <a:solidFill>
                  <a:schemeClr val="tx1"/>
                </a:solidFill>
                <a:effectLst/>
                <a:latin typeface="Söhne"/>
              </a:rPr>
              <a:t>pynput</a:t>
            </a:r>
            <a:r>
              <a:rPr lang="en-US" sz="1300" b="0" i="0" dirty="0">
                <a:solidFill>
                  <a:schemeClr val="tx1"/>
                </a:solidFill>
                <a:effectLst/>
                <a:latin typeface="Söhne"/>
              </a:rPr>
              <a:t> library. Whenever a key is pressed, the algorithm captures the keystroke event, records the corresponding key, and appends it to a log file or data structure for storage.</a:t>
            </a:r>
          </a:p>
          <a:p>
            <a:pPr algn="l">
              <a:buFont typeface="+mj-lt"/>
              <a:buAutoNum type="arabicPeriod"/>
            </a:pPr>
            <a:r>
              <a:rPr lang="en-US" sz="1300" b="1" i="0" dirty="0">
                <a:solidFill>
                  <a:schemeClr val="tx1"/>
                </a:solidFill>
                <a:effectLst/>
                <a:latin typeface="Söhne"/>
              </a:rPr>
              <a:t>Monitoring Application Usage</a:t>
            </a:r>
            <a:r>
              <a:rPr lang="en-US" sz="1300" b="0" i="0" dirty="0">
                <a:solidFill>
                  <a:schemeClr val="tx1"/>
                </a:solidFill>
                <a:effectLst/>
                <a:latin typeface="Söhne"/>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l">
              <a:buFont typeface="+mj-lt"/>
              <a:buAutoNum type="arabicPeriod"/>
            </a:pPr>
            <a:endParaRPr lang="en-US" sz="1300" b="0" i="0" dirty="0">
              <a:solidFill>
                <a:schemeClr val="tx1"/>
              </a:solidFill>
              <a:effectLst/>
              <a:latin typeface="Söhne"/>
            </a:endParaRPr>
          </a:p>
          <a:p>
            <a:pPr algn="l"/>
            <a:r>
              <a:rPr lang="en-US" sz="1300" b="1" i="0" dirty="0">
                <a:solidFill>
                  <a:schemeClr val="tx1"/>
                </a:solidFill>
                <a:effectLst/>
                <a:latin typeface="Söhne"/>
              </a:rPr>
              <a:t>Deployment Process:</a:t>
            </a:r>
            <a:endParaRPr lang="en-US" sz="1300" b="0" i="0" dirty="0">
              <a:solidFill>
                <a:schemeClr val="tx1"/>
              </a:solidFill>
              <a:effectLst/>
              <a:latin typeface="Söhne"/>
            </a:endParaRPr>
          </a:p>
          <a:p>
            <a:pPr algn="l">
              <a:buFont typeface="+mj-lt"/>
              <a:buAutoNum type="arabicPeriod"/>
            </a:pPr>
            <a:r>
              <a:rPr lang="en-US" sz="1300" b="1" i="0" dirty="0">
                <a:solidFill>
                  <a:schemeClr val="tx1"/>
                </a:solidFill>
                <a:effectLst/>
                <a:latin typeface="Söhne"/>
              </a:rPr>
              <a:t>Compatibility Checking</a:t>
            </a:r>
            <a:r>
              <a:rPr lang="en-US" sz="1300" b="0" i="0" dirty="0">
                <a:solidFill>
                  <a:schemeClr val="tx1"/>
                </a:solidFill>
                <a:effectLst/>
                <a:latin typeface="Söhne"/>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l">
              <a:buFont typeface="+mj-lt"/>
              <a:buAutoNum type="arabicPeriod"/>
            </a:pPr>
            <a:r>
              <a:rPr lang="en-US" sz="1300" b="1" i="0" dirty="0">
                <a:solidFill>
                  <a:schemeClr val="tx1"/>
                </a:solidFill>
                <a:effectLst/>
                <a:latin typeface="Söhne"/>
              </a:rPr>
              <a:t>Stealth Deployment</a:t>
            </a:r>
            <a:r>
              <a:rPr lang="en-US" sz="1300" b="0" i="0" dirty="0">
                <a:solidFill>
                  <a:schemeClr val="tx1"/>
                </a:solidFill>
                <a:effectLst/>
                <a:latin typeface="Söhne"/>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l">
              <a:buFont typeface="+mj-lt"/>
              <a:buAutoNum type="arabicPeriod"/>
            </a:pPr>
            <a:endParaRPr lang="en-US" sz="1300" dirty="0">
              <a:solidFill>
                <a:schemeClr val="tx1"/>
              </a:solidFill>
              <a:latin typeface="Söhne"/>
            </a:endParaRPr>
          </a:p>
          <a:p>
            <a:pPr algn="l"/>
            <a:r>
              <a:rPr lang="en-US" sz="1300" b="1" i="0" dirty="0">
                <a:solidFill>
                  <a:schemeClr val="tx1"/>
                </a:solidFill>
                <a:effectLst/>
                <a:latin typeface="Söhne"/>
              </a:rPr>
              <a:t>Security Measures:</a:t>
            </a:r>
            <a:endParaRPr lang="en-US" sz="1300" b="0" i="0" dirty="0">
              <a:solidFill>
                <a:schemeClr val="tx1"/>
              </a:solidFill>
              <a:effectLst/>
              <a:latin typeface="Söhne"/>
            </a:endParaRPr>
          </a:p>
          <a:p>
            <a:pPr algn="l">
              <a:buFont typeface="+mj-lt"/>
              <a:buAutoNum type="arabicPeriod"/>
            </a:pPr>
            <a:r>
              <a:rPr lang="en-US" sz="1300" b="1" i="0" dirty="0">
                <a:solidFill>
                  <a:schemeClr val="tx1"/>
                </a:solidFill>
                <a:effectLst/>
                <a:latin typeface="Söhne"/>
              </a:rPr>
              <a:t>Access Control</a:t>
            </a:r>
            <a:r>
              <a:rPr lang="en-US" sz="1300" b="0" i="0" dirty="0">
                <a:solidFill>
                  <a:schemeClr val="tx1"/>
                </a:solidFill>
                <a:effectLst/>
                <a:latin typeface="Söhne"/>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l">
              <a:buFont typeface="+mj-lt"/>
              <a:buAutoNum type="arabicPeriod"/>
            </a:pPr>
            <a:r>
              <a:rPr lang="en-US" sz="1300" b="1" i="0" dirty="0">
                <a:solidFill>
                  <a:schemeClr val="tx1"/>
                </a:solidFill>
                <a:effectLst/>
                <a:latin typeface="Söhne"/>
              </a:rPr>
              <a:t>Data Encryption</a:t>
            </a:r>
            <a:r>
              <a:rPr lang="en-US" sz="1300" b="0" i="0" dirty="0">
                <a:solidFill>
                  <a:schemeClr val="tx1"/>
                </a:solidFill>
                <a:effectLst/>
                <a:latin typeface="Söhne"/>
              </a:rPr>
              <a:t>: To protect recorded data from unauthorized access or interception, the keylogger employs encryption techniques. they remain unintelligible without the appropriate decryption key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4694895" cy="746230"/>
          </a:xfrm>
        </p:spPr>
        <p:txBody>
          <a:bodyPr>
            <a:noAutofit/>
          </a:bodyPr>
          <a:lstStyle/>
          <a:p>
            <a:pPr marL="0" indent="0">
              <a:buNone/>
            </a:pPr>
            <a:r>
              <a:rPr lang="en-IN" sz="2400" b="0" i="0" kern="1200" dirty="0">
                <a:solidFill>
                  <a:srgbClr val="000000"/>
                </a:solidFill>
                <a:effectLst/>
                <a:latin typeface="Söhne"/>
                <a:ea typeface="+mn-ea"/>
                <a:cs typeface="+mn-cs"/>
              </a:rPr>
              <a:t>Keylogger Output Demonstration :</a:t>
            </a:r>
            <a:endParaRPr lang="en-IN" sz="2400" dirty="0">
              <a:effectLst/>
            </a:endParaRPr>
          </a:p>
        </p:txBody>
      </p:sp>
      <p:pic>
        <p:nvPicPr>
          <p:cNvPr id="7" name="Picture 6">
            <a:extLst>
              <a:ext uri="{FF2B5EF4-FFF2-40B4-BE49-F238E27FC236}">
                <a16:creationId xmlns:a16="http://schemas.microsoft.com/office/drawing/2014/main" id="{ECFACB46-B49B-2DC2-04EE-BD411A41E958}"/>
              </a:ext>
            </a:extLst>
          </p:cNvPr>
          <p:cNvPicPr>
            <a:picLocks noChangeAspect="1"/>
          </p:cNvPicPr>
          <p:nvPr/>
        </p:nvPicPr>
        <p:blipFill>
          <a:blip r:embed="rId2"/>
          <a:stretch>
            <a:fillRect/>
          </a:stretch>
        </p:blipFill>
        <p:spPr>
          <a:xfrm>
            <a:off x="2013930" y="2328291"/>
            <a:ext cx="8164139" cy="322768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0830520" cy="4848308"/>
          </a:xfrm>
        </p:spPr>
        <p:txBody>
          <a:bodyPr>
            <a:normAutofit fontScale="70000" lnSpcReduction="20000"/>
          </a:bodyPr>
          <a:lstStyle/>
          <a:p>
            <a:pPr marL="305435" indent="-305435" algn="just"/>
            <a:r>
              <a:rPr lang="en-US" sz="2800" dirty="0">
                <a:latin typeface="Times New Roman" panose="02020603050405020304" pitchFamily="18" charset="0"/>
                <a:cs typeface="Times New Roman" panose="02020603050405020304" pitchFamily="18" charset="0"/>
              </a:rPr>
              <a:t>In conclusion, the developed Python application successfully implements a basic keylogger with a graphical user interface (GUI) using the `</a:t>
            </a:r>
            <a:r>
              <a:rPr lang="en-US" sz="2800" dirty="0" err="1">
                <a:latin typeface="Times New Roman" panose="02020603050405020304" pitchFamily="18" charset="0"/>
                <a:cs typeface="Times New Roman" panose="02020603050405020304" pitchFamily="18" charset="0"/>
              </a:rPr>
              <a:t>pynput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tkinter</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json</a:t>
            </a:r>
            <a:r>
              <a:rPr lang="en-US" sz="2800" dirty="0">
                <a:latin typeface="Times New Roman" panose="02020603050405020304" pitchFamily="18" charset="0"/>
                <a:cs typeface="Times New Roman" panose="02020603050405020304" pitchFamily="18" charset="0"/>
              </a:rPr>
              <a:t>` libraries. The keylogger effectively captures keyboard events such as key presses, releases, and holds while running discreetly in the background without the user's awareness. The captured keystrokes are logged into both a text file (`key_log.txt`) and a JSON file (`</a:t>
            </a:r>
            <a:r>
              <a:rPr lang="en-US" sz="2800" dirty="0" err="1">
                <a:latin typeface="Times New Roman" panose="02020603050405020304" pitchFamily="18" charset="0"/>
                <a:cs typeface="Times New Roman" panose="02020603050405020304" pitchFamily="18" charset="0"/>
              </a:rPr>
              <a:t>key_log.json</a:t>
            </a:r>
            <a:r>
              <a:rPr lang="en-US" sz="2800" dirty="0">
                <a:latin typeface="Times New Roman" panose="02020603050405020304" pitchFamily="18" charset="0"/>
                <a:cs typeface="Times New Roman" panose="02020603050405020304" pitchFamily="18" charset="0"/>
              </a:rPr>
              <a:t>`) for later analysis.</a:t>
            </a:r>
          </a:p>
          <a:p>
            <a:pPr marL="305435" indent="-305435" algn="just"/>
            <a:r>
              <a:rPr lang="en-US" sz="2800" dirty="0">
                <a:latin typeface="Times New Roman" panose="02020603050405020304" pitchFamily="18" charset="0"/>
                <a:cs typeface="Times New Roman" panose="02020603050405020304" pitchFamily="18" charset="0"/>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p>
          <a:p>
            <a:pPr marL="305435" indent="-305435" algn="just"/>
            <a:r>
              <a:rPr lang="en-US" sz="2800" dirty="0">
                <a:latin typeface="Times New Roman" panose="02020603050405020304" pitchFamily="18" charset="0"/>
                <a:cs typeface="Times New Roman" panose="02020603050405020304" pitchFamily="18" charset="0"/>
              </a:rPr>
              <a:t>Furthermore, considerations for security, privacy, efficiency, and compatibility have been addressed, with a focus on handling logged data securely and optimizing resource usage to minimize detection.</a:t>
            </a:r>
          </a:p>
          <a:p>
            <a:pPr marL="305435" indent="-305435" algn="just"/>
            <a:r>
              <a:rPr lang="en-US" sz="2800" dirty="0">
                <a:latin typeface="Times New Roman" panose="02020603050405020304" pitchFamily="18" charset="0"/>
                <a:cs typeface="Times New Roman" panose="02020603050405020304" pitchFamily="18" charset="0"/>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26715" y="1340017"/>
            <a:ext cx="11029615" cy="4673324"/>
          </a:xfrm>
        </p:spPr>
        <p:txBody>
          <a:bodyPr>
            <a:normAutofit fontScale="85000" lnSpcReduction="20000"/>
          </a:bodyPr>
          <a:lstStyle/>
          <a:p>
            <a:pPr algn="l"/>
            <a:r>
              <a:rPr lang="en-US" sz="2000" b="1" i="0" dirty="0">
                <a:solidFill>
                  <a:schemeClr val="tx1"/>
                </a:solidFill>
                <a:effectLst/>
                <a:latin typeface="Söhne"/>
              </a:rPr>
              <a:t>Enhancement Opportunities:</a:t>
            </a:r>
            <a:endParaRPr lang="en-US" sz="2000" b="0" i="0" dirty="0">
              <a:solidFill>
                <a:schemeClr val="tx1"/>
              </a:solidFill>
              <a:effectLst/>
              <a:latin typeface="Söhne"/>
            </a:endParaRPr>
          </a:p>
          <a:p>
            <a:pPr algn="l">
              <a:buFont typeface="+mj-lt"/>
              <a:buAutoNum type="arabicPeriod"/>
            </a:pPr>
            <a:r>
              <a:rPr lang="en-US" sz="2000" b="1" i="0" dirty="0">
                <a:solidFill>
                  <a:schemeClr val="tx1"/>
                </a:solidFill>
                <a:effectLst/>
                <a:latin typeface="Söhne"/>
              </a:rPr>
              <a:t>Remote Monitoring</a:t>
            </a:r>
            <a:r>
              <a:rPr lang="en-US" sz="2000" b="0" i="0" dirty="0">
                <a:solidFill>
                  <a:schemeClr val="tx1"/>
                </a:solidFill>
                <a:effectLst/>
                <a:latin typeface="Söhne"/>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l">
              <a:buFont typeface="+mj-lt"/>
              <a:buAutoNum type="arabicPeriod"/>
            </a:pPr>
            <a:r>
              <a:rPr lang="en-US" sz="2000" b="1" i="0" dirty="0">
                <a:solidFill>
                  <a:schemeClr val="tx1"/>
                </a:solidFill>
                <a:effectLst/>
                <a:latin typeface="Söhne"/>
              </a:rPr>
              <a:t>Advanced Analytics</a:t>
            </a:r>
            <a:r>
              <a:rPr lang="en-US" sz="2000" b="0" i="0" dirty="0">
                <a:solidFill>
                  <a:schemeClr val="tx1"/>
                </a:solidFill>
                <a:effectLst/>
                <a:latin typeface="Söhne"/>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l">
              <a:buFont typeface="+mj-lt"/>
              <a:buAutoNum type="arabicPeriod"/>
            </a:pPr>
            <a:endParaRPr lang="en-US" sz="2000" b="0" i="0" dirty="0">
              <a:solidFill>
                <a:schemeClr val="tx1"/>
              </a:solidFill>
              <a:effectLst/>
              <a:latin typeface="Söhne"/>
            </a:endParaRPr>
          </a:p>
          <a:p>
            <a:pPr algn="l"/>
            <a:r>
              <a:rPr lang="en-US" sz="2000" b="1" i="0" dirty="0">
                <a:solidFill>
                  <a:schemeClr val="tx1"/>
                </a:solidFill>
                <a:effectLst/>
                <a:latin typeface="Söhne"/>
              </a:rPr>
              <a:t>Integration with AI:</a:t>
            </a:r>
          </a:p>
          <a:p>
            <a:pPr marL="457200" indent="-457200" algn="l">
              <a:buFont typeface="+mj-lt"/>
              <a:buAutoNum type="arabicPeriod"/>
            </a:pPr>
            <a:r>
              <a:rPr lang="en-US" sz="2000" b="1" i="0" dirty="0">
                <a:solidFill>
                  <a:schemeClr val="tx1"/>
                </a:solidFill>
                <a:effectLst/>
                <a:latin typeface="Söhne"/>
              </a:rPr>
              <a:t>Predictive Alerts</a:t>
            </a:r>
            <a:r>
              <a:rPr lang="en-US" sz="2000" b="0" i="0" dirty="0">
                <a:solidFill>
                  <a:schemeClr val="tx1"/>
                </a:solidFill>
                <a:effectLst/>
                <a:latin typeface="Söhne"/>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l">
              <a:buFont typeface="+mj-lt"/>
              <a:buAutoNum type="arabicPeriod"/>
            </a:pPr>
            <a:r>
              <a:rPr lang="en-US" sz="2000" b="1" i="0" dirty="0">
                <a:solidFill>
                  <a:schemeClr val="tx1"/>
                </a:solidFill>
                <a:effectLst/>
                <a:latin typeface="Söhne"/>
              </a:rPr>
              <a:t>Natural Language Processing (NLP)</a:t>
            </a:r>
            <a:r>
              <a:rPr lang="en-US" sz="2000" b="0" i="0" dirty="0">
                <a:solidFill>
                  <a:schemeClr val="tx1"/>
                </a:solidFill>
                <a:effectLst/>
                <a:latin typeface="Söhne"/>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1592</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BUILDING A KEYLOGGER WITH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Thulasi navaneethan</cp:lastModifiedBy>
  <cp:revision>26</cp:revision>
  <dcterms:created xsi:type="dcterms:W3CDTF">2021-05-26T16:50:10Z</dcterms:created>
  <dcterms:modified xsi:type="dcterms:W3CDTF">2024-03-25T07:09:04Z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