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5" d="100"/>
          <a:sy n="105" d="100"/>
        </p:scale>
        <p:origin x="79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25-03-2024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3/25/2024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3/25/2024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3/25/2024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3/25/2024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3/25/2024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3/25/2024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3/25/2024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3/25/2024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3/25/2024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3/25/2024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3/25/2024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3/25/2024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461542" y="1636063"/>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BUILDING A KEYLOGGER WITH PYTHON</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2105908" y="4514051"/>
            <a:ext cx="7980183" cy="70788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1. Thulasi Navaneethan - </a:t>
            </a:r>
            <a:r>
              <a:rPr lang="en-US" sz="2000" b="1" dirty="0" err="1">
                <a:solidFill>
                  <a:schemeClr val="accent1">
                    <a:lumMod val="75000"/>
                  </a:schemeClr>
                </a:solidFill>
                <a:latin typeface="Arial"/>
                <a:cs typeface="Arial"/>
              </a:rPr>
              <a:t>Madha</a:t>
            </a:r>
            <a:r>
              <a:rPr lang="en-US" sz="2000" b="1" dirty="0">
                <a:solidFill>
                  <a:schemeClr val="accent1">
                    <a:lumMod val="75000"/>
                  </a:schemeClr>
                </a:solidFill>
                <a:latin typeface="Arial"/>
                <a:cs typeface="Arial"/>
              </a:rPr>
              <a:t> Engineering College - CSE</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a:xfrm>
            <a:off x="581193" y="1366034"/>
            <a:ext cx="11029615" cy="4673324"/>
          </a:xfrm>
        </p:spPr>
        <p:txBody>
          <a:bodyPr>
            <a:normAutofit fontScale="92500" lnSpcReduction="20000"/>
          </a:bodyPr>
          <a:lstStyle/>
          <a:p>
            <a:pPr algn="l">
              <a:buFont typeface="+mj-lt"/>
              <a:buAutoNum type="arabicPeriod"/>
            </a:pPr>
            <a:r>
              <a:rPr lang="en-US" sz="2400" b="1" i="0" dirty="0" err="1">
                <a:solidFill>
                  <a:schemeClr val="tx1"/>
                </a:solidFill>
                <a:effectLst/>
                <a:latin typeface="Söhne"/>
              </a:rPr>
              <a:t>Pynput</a:t>
            </a:r>
            <a:r>
              <a:rPr lang="en-US" sz="2400" b="1" i="0" dirty="0">
                <a:solidFill>
                  <a:schemeClr val="tx1"/>
                </a:solidFill>
                <a:effectLst/>
                <a:latin typeface="Söhne"/>
              </a:rPr>
              <a:t> Documentation</a:t>
            </a:r>
            <a:r>
              <a:rPr lang="en-US" sz="2400" b="0" i="0" dirty="0">
                <a:solidFill>
                  <a:schemeClr val="tx1"/>
                </a:solidFill>
                <a:effectLst/>
                <a:latin typeface="Söhne"/>
              </a:rPr>
              <a:t>: The official documentation for the </a:t>
            </a:r>
            <a:r>
              <a:rPr lang="en-US" sz="2400" b="0" i="0" dirty="0" err="1">
                <a:solidFill>
                  <a:schemeClr val="tx1"/>
                </a:solidFill>
                <a:effectLst/>
                <a:latin typeface="Söhne"/>
              </a:rPr>
              <a:t>Pynput</a:t>
            </a:r>
            <a:r>
              <a:rPr lang="en-US" sz="2400" b="0" i="0" dirty="0">
                <a:solidFill>
                  <a:schemeClr val="tx1"/>
                </a:solidFill>
                <a:effectLst/>
                <a:latin typeface="Söhne"/>
              </a:rPr>
              <a:t> library provides comprehensive information on how to use it for keyboard monitoring and mouse control in Python. You can find it on the </a:t>
            </a:r>
            <a:r>
              <a:rPr lang="en-US" sz="2400" b="0" i="0" dirty="0" err="1">
                <a:solidFill>
                  <a:schemeClr val="tx1"/>
                </a:solidFill>
                <a:effectLst/>
                <a:latin typeface="Söhne"/>
              </a:rPr>
              <a:t>Pynput</a:t>
            </a:r>
            <a:r>
              <a:rPr lang="en-US" sz="2400" b="0" i="0" dirty="0">
                <a:solidFill>
                  <a:schemeClr val="tx1"/>
                </a:solidFill>
                <a:effectLst/>
                <a:latin typeface="Söhne"/>
              </a:rPr>
              <a:t> GitHub repository or the official website.</a:t>
            </a:r>
          </a:p>
          <a:p>
            <a:pPr algn="l">
              <a:buFont typeface="+mj-lt"/>
              <a:buAutoNum type="arabicPeriod"/>
            </a:pPr>
            <a:r>
              <a:rPr lang="en-US" sz="2400" b="1" i="0" dirty="0" err="1">
                <a:solidFill>
                  <a:schemeClr val="tx1"/>
                </a:solidFill>
                <a:effectLst/>
                <a:latin typeface="Söhne"/>
              </a:rPr>
              <a:t>Tkinter</a:t>
            </a:r>
            <a:r>
              <a:rPr lang="en-US" sz="2400" b="1" i="0" dirty="0">
                <a:solidFill>
                  <a:schemeClr val="tx1"/>
                </a:solidFill>
                <a:effectLst/>
                <a:latin typeface="Söhne"/>
              </a:rPr>
              <a:t> Documentation</a:t>
            </a:r>
            <a:r>
              <a:rPr lang="en-US" sz="2400" b="0" i="0" dirty="0">
                <a:solidFill>
                  <a:schemeClr val="tx1"/>
                </a:solidFill>
                <a:effectLst/>
                <a:latin typeface="Söhne"/>
              </a:rPr>
              <a:t>: For developers using </a:t>
            </a:r>
            <a:r>
              <a:rPr lang="en-US" sz="2400" b="0" i="0" dirty="0" err="1">
                <a:solidFill>
                  <a:schemeClr val="tx1"/>
                </a:solidFill>
                <a:effectLst/>
                <a:latin typeface="Söhne"/>
              </a:rPr>
              <a:t>Tkinter</a:t>
            </a:r>
            <a:r>
              <a:rPr lang="en-US" sz="2400" b="0" i="0" dirty="0">
                <a:solidFill>
                  <a:schemeClr val="tx1"/>
                </a:solidFill>
                <a:effectLst/>
                <a:latin typeface="Söhne"/>
              </a:rPr>
              <a:t> for creating a graphical user interface (if applicable), the official </a:t>
            </a:r>
            <a:r>
              <a:rPr lang="en-US" sz="2400" b="0" i="0" dirty="0" err="1">
                <a:solidFill>
                  <a:schemeClr val="tx1"/>
                </a:solidFill>
                <a:effectLst/>
                <a:latin typeface="Söhne"/>
              </a:rPr>
              <a:t>Tkinter</a:t>
            </a:r>
            <a:r>
              <a:rPr lang="en-US" sz="2400" b="0" i="0" dirty="0">
                <a:solidFill>
                  <a:schemeClr val="tx1"/>
                </a:solidFill>
                <a:effectLst/>
                <a:latin typeface="Söhne"/>
              </a:rPr>
              <a:t> documentation offers detailed guides and examples for building GUI applications in Python.</a:t>
            </a:r>
          </a:p>
          <a:p>
            <a:pPr algn="l">
              <a:buFont typeface="+mj-lt"/>
              <a:buAutoNum type="arabicPeriod"/>
            </a:pPr>
            <a:r>
              <a:rPr lang="en-US" sz="2400" b="1" i="0" dirty="0">
                <a:solidFill>
                  <a:schemeClr val="tx1"/>
                </a:solidFill>
                <a:effectLst/>
                <a:latin typeface="Söhne"/>
              </a:rPr>
              <a:t>Python Official Documentation</a:t>
            </a:r>
            <a:r>
              <a:rPr lang="en-US" sz="2400" b="0" i="0" dirty="0">
                <a:solidFill>
                  <a:schemeClr val="tx1"/>
                </a:solidFill>
                <a:effectLst/>
                <a:latin typeface="Söhne"/>
              </a:rPr>
              <a:t>: The Python documentation itself is an invaluable resource for learning about Python syntax, standard libraries, and best practices. It covers everything from basic language features to advanced topics like concurrency and networking.</a:t>
            </a:r>
          </a:p>
          <a:p>
            <a:pPr algn="l">
              <a:buFont typeface="+mj-lt"/>
              <a:buAutoNum type="arabicPeriod"/>
            </a:pPr>
            <a:r>
              <a:rPr lang="en-US" sz="2400" b="1" i="0" dirty="0">
                <a:solidFill>
                  <a:schemeClr val="tx1"/>
                </a:solidFill>
                <a:effectLst/>
                <a:latin typeface="Söhne"/>
              </a:rPr>
              <a:t>Security and Privacy Guidelines</a:t>
            </a:r>
            <a:r>
              <a:rPr lang="en-US" sz="2400" b="0" i="0" dirty="0">
                <a:solidFill>
                  <a:schemeClr val="tx1"/>
                </a:solidFill>
                <a:effectLst/>
                <a:latin typeface="Söhne"/>
              </a:rPr>
              <a:t>: It's essential to consult relevant guidelines and best practices for security and privacy when developing software that monitors user activities. Organizations like OWASP (Open Web Application Security Project) and the Electronic Frontier Foundation (EFF) offer resources and recommendations in this area.</a:t>
            </a:r>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511245" y="476172"/>
            <a:ext cx="10515600" cy="1325563"/>
          </a:xfrm>
        </p:spPr>
        <p:txBody>
          <a:bodyPr/>
          <a:lstStyle/>
          <a:p>
            <a:r>
              <a:rPr lang="en-US" b="1" dirty="0">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r>
              <a:rPr lang="en-US" sz="2000" dirty="0">
                <a:latin typeface="Arial"/>
                <a:ea typeface="+mn-lt"/>
                <a:cs typeface="+mn-lt"/>
              </a:rPr>
              <a:t>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581193" y="1462244"/>
            <a:ext cx="11029615" cy="4673324"/>
          </a:xfrm>
        </p:spPr>
        <p:txBody>
          <a:bodyPr>
            <a:normAutofit fontScale="92500" lnSpcReduction="10000"/>
          </a:bodyPr>
          <a:lstStyle/>
          <a:p>
            <a:pPr marL="0" indent="0" algn="l">
              <a:buNone/>
            </a:pPr>
            <a:r>
              <a:rPr lang="en-US" sz="2000" b="0" i="0" dirty="0">
                <a:solidFill>
                  <a:schemeClr val="tx1"/>
                </a:solidFill>
                <a:effectLst/>
                <a:latin typeface="Söhne"/>
              </a:rPr>
              <a:t>Many scenarios require monitoring computer activities, such as parental control, employee monitoring, and security concerns.</a:t>
            </a:r>
            <a:r>
              <a:rPr lang="en-US" sz="2000" b="0" i="0" dirty="0">
                <a:solidFill>
                  <a:srgbClr val="ECECEC"/>
                </a:solidFill>
                <a:effectLst/>
                <a:latin typeface="Söhne"/>
              </a:rPr>
              <a:t> </a:t>
            </a:r>
          </a:p>
          <a:p>
            <a:pPr algn="l"/>
            <a:r>
              <a:rPr lang="en-US" sz="2000" b="0" i="0" dirty="0">
                <a:solidFill>
                  <a:schemeClr val="tx1"/>
                </a:solidFill>
                <a:effectLst/>
                <a:latin typeface="Söhne"/>
              </a:rPr>
              <a:t>Monitoring computer activities is essential for several reasons, especially in environments where sensitive information is stored or processed. Here are some key points highlighting the importance of monitoring:</a:t>
            </a:r>
          </a:p>
          <a:p>
            <a:pPr algn="l">
              <a:buFont typeface="+mj-lt"/>
              <a:buAutoNum type="arabicPeriod"/>
            </a:pPr>
            <a:r>
              <a:rPr lang="en-US" sz="2000" b="1" i="0" dirty="0">
                <a:solidFill>
                  <a:schemeClr val="tx1"/>
                </a:solidFill>
                <a:effectLst/>
                <a:latin typeface="Söhne"/>
              </a:rPr>
              <a:t>Detecting Unauthorized Access</a:t>
            </a:r>
            <a:r>
              <a:rPr lang="en-US" sz="2000" b="0" i="0" dirty="0">
                <a:solidFill>
                  <a:schemeClr val="tx1"/>
                </a:solidFill>
                <a:effectLst/>
                <a:latin typeface="Söhne"/>
              </a:rPr>
              <a:t>: Monitoring allows for the real-time detection of unauthorized access attempts. By keeping track of login attempts, file access, and network traffic, suspicious activities can be flagged promptly.</a:t>
            </a:r>
          </a:p>
          <a:p>
            <a:pPr algn="l">
              <a:buFont typeface="+mj-lt"/>
              <a:buAutoNum type="arabicPeriod"/>
            </a:pPr>
            <a:r>
              <a:rPr lang="en-US" sz="2000" b="1" i="0" dirty="0">
                <a:solidFill>
                  <a:schemeClr val="tx1"/>
                </a:solidFill>
                <a:effectLst/>
                <a:latin typeface="Söhne"/>
              </a:rPr>
              <a:t>Preventing Data Breaches</a:t>
            </a:r>
            <a:r>
              <a:rPr lang="en-US" sz="2000" b="0" i="0" dirty="0">
                <a:solidFill>
                  <a:schemeClr val="tx1"/>
                </a:solidFill>
                <a:effectLst/>
                <a:latin typeface="Söhne"/>
              </a:rPr>
              <a:t>: Unauthorized access to sensitive information can lead to data breaches, resulting in financial loss, reputational damage, and legal liabilities. Monitoring helps in identifying and stopping such breaches before they escalate.</a:t>
            </a:r>
          </a:p>
          <a:p>
            <a:pPr algn="l">
              <a:buFont typeface="+mj-lt"/>
              <a:buAutoNum type="arabicPeriod"/>
            </a:pPr>
            <a:r>
              <a:rPr lang="en-US" sz="2000" b="1" i="0" dirty="0">
                <a:solidFill>
                  <a:schemeClr val="tx1"/>
                </a:solidFill>
                <a:effectLst/>
                <a:latin typeface="Söhne"/>
              </a:rPr>
              <a:t>Identifying Insider Threats</a:t>
            </a:r>
            <a:r>
              <a:rPr lang="en-US" sz="2000" b="0" i="0" dirty="0">
                <a:solidFill>
                  <a:schemeClr val="tx1"/>
                </a:solidFill>
                <a:effectLst/>
                <a:latin typeface="Söhne"/>
              </a:rPr>
              <a:t>: Not all security threats come from external sources. Monitoring helps in identifying insider threats, including employees or contractors who misuse their access privileges to steal or leak sensitive data.</a:t>
            </a:r>
          </a:p>
          <a:p>
            <a:pPr marL="0" indent="0">
              <a:buNone/>
            </a:pPr>
            <a:endParaRPr lang="en-IN" sz="2000" dirty="0">
              <a:solidFill>
                <a:schemeClr val="tx1"/>
              </a:solidFill>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74724"/>
            <a:ext cx="11029616" cy="530296"/>
          </a:xfrm>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578515" y="1069090"/>
            <a:ext cx="11613485" cy="5563973"/>
          </a:xfrm>
        </p:spPr>
        <p:txBody>
          <a:bodyPr vert="horz" lIns="91440" tIns="45720" rIns="91440" bIns="45720" rtlCol="0" anchor="ctr">
            <a:noAutofit/>
          </a:bodyPr>
          <a:lstStyle/>
          <a:p>
            <a:pPr algn="l"/>
            <a:r>
              <a:rPr lang="en-US" sz="1500" b="1" i="0" dirty="0">
                <a:solidFill>
                  <a:schemeClr val="tx1"/>
                </a:solidFill>
                <a:effectLst/>
                <a:latin typeface="Söhne"/>
              </a:rPr>
              <a:t>Keylogger Concept:</a:t>
            </a:r>
            <a:endParaRPr lang="en-US" sz="1500" b="0" i="0" dirty="0">
              <a:solidFill>
                <a:schemeClr val="tx1"/>
              </a:solidFill>
              <a:effectLst/>
              <a:latin typeface="Söhne"/>
            </a:endParaRPr>
          </a:p>
          <a:p>
            <a:pPr marL="0" indent="0" algn="l">
              <a:buNone/>
            </a:pPr>
            <a:r>
              <a:rPr lang="en-US" sz="1500" b="0" i="0" dirty="0">
                <a:solidFill>
                  <a:schemeClr val="tx1"/>
                </a:solidFill>
                <a:effectLst/>
                <a:latin typeface="Söhne"/>
              </a:rPr>
              <a:t>	A keylogger is a type of software or hardware device designed to silently record keystrokes made by a user on a computer or mobile device. Its primary role is to discreetly monitor computer activities, capturing text typed by the user without the user's knowledge.</a:t>
            </a:r>
          </a:p>
          <a:p>
            <a:pPr algn="l"/>
            <a:r>
              <a:rPr lang="en-US" sz="1500" b="1" i="0" dirty="0">
                <a:solidFill>
                  <a:schemeClr val="tx1"/>
                </a:solidFill>
                <a:effectLst/>
                <a:latin typeface="Söhne"/>
              </a:rPr>
              <a:t>Functionality Overview:</a:t>
            </a:r>
            <a:endParaRPr lang="en-US" sz="1500" b="0" i="0" dirty="0">
              <a:solidFill>
                <a:schemeClr val="tx1"/>
              </a:solidFill>
              <a:effectLst/>
              <a:latin typeface="Söhne"/>
            </a:endParaRPr>
          </a:p>
          <a:p>
            <a:pPr algn="l">
              <a:buFont typeface="+mj-lt"/>
              <a:buAutoNum type="arabicPeriod"/>
            </a:pPr>
            <a:r>
              <a:rPr lang="en-US" sz="1500" b="1" i="0" dirty="0">
                <a:solidFill>
                  <a:schemeClr val="tx1"/>
                </a:solidFill>
                <a:effectLst/>
                <a:latin typeface="Söhne"/>
              </a:rPr>
              <a:t>Recording Keystrokes</a:t>
            </a:r>
            <a:r>
              <a:rPr lang="en-US" sz="1500" b="0" i="0" dirty="0">
                <a:solidFill>
                  <a:schemeClr val="tx1"/>
                </a:solidFill>
                <a:effectLst/>
                <a:latin typeface="Söhne"/>
              </a:rPr>
              <a:t>: Keyloggers operate by intercepting and logging keystrokes as they are entered on the keyboard. This means that every key pressed, whether it's a letter, number, or special character, is recorded by the keylogger.</a:t>
            </a:r>
          </a:p>
          <a:p>
            <a:pPr algn="l">
              <a:buFont typeface="+mj-lt"/>
              <a:buAutoNum type="arabicPeriod"/>
            </a:pPr>
            <a:r>
              <a:rPr lang="en-US" sz="1500" b="1" i="0" dirty="0">
                <a:solidFill>
                  <a:schemeClr val="tx1"/>
                </a:solidFill>
                <a:effectLst/>
                <a:latin typeface="Söhne"/>
              </a:rPr>
              <a:t>Tracking Application Usage</a:t>
            </a:r>
            <a:r>
              <a:rPr lang="en-US" sz="1500" b="0" i="0" dirty="0">
                <a:solidFill>
                  <a:schemeClr val="tx1"/>
                </a:solidFill>
                <a:effectLst/>
                <a:latin typeface="Söhne"/>
              </a:rPr>
              <a:t>: In addition to logging keystrokes, keyloggers can also track the applications and programs being used by the user. This information provides insights into the user's activities, such as web browsing history, messaging applications, and document editing.</a:t>
            </a:r>
          </a:p>
          <a:p>
            <a:pPr algn="l"/>
            <a:r>
              <a:rPr lang="en-US" sz="1500" b="1" i="0" dirty="0">
                <a:solidFill>
                  <a:schemeClr val="tx1"/>
                </a:solidFill>
                <a:effectLst/>
                <a:latin typeface="Söhne"/>
              </a:rPr>
              <a:t>Ethical Considerations:</a:t>
            </a:r>
            <a:endParaRPr lang="en-US" sz="1500" b="0" i="0" dirty="0">
              <a:solidFill>
                <a:schemeClr val="tx1"/>
              </a:solidFill>
              <a:effectLst/>
              <a:latin typeface="Söhne"/>
            </a:endParaRPr>
          </a:p>
          <a:p>
            <a:pPr marL="0" indent="0" algn="l">
              <a:buNone/>
            </a:pPr>
            <a:r>
              <a:rPr lang="en-US" sz="1500" b="0" i="0" dirty="0">
                <a:solidFill>
                  <a:schemeClr val="tx1"/>
                </a:solidFill>
                <a:effectLst/>
                <a:latin typeface="Söhne"/>
              </a:rPr>
              <a:t>While keyloggers can serve legitimate purposes, such as parental control or employee monitoring in a professional setting, their use raises significant ethical considerations:</a:t>
            </a:r>
          </a:p>
          <a:p>
            <a:pPr algn="l">
              <a:buFont typeface="+mj-lt"/>
              <a:buAutoNum type="arabicPeriod"/>
            </a:pPr>
            <a:r>
              <a:rPr lang="en-US" sz="1500" b="1" i="0" dirty="0">
                <a:solidFill>
                  <a:schemeClr val="tx1"/>
                </a:solidFill>
                <a:effectLst/>
                <a:latin typeface="Söhne"/>
              </a:rPr>
              <a:t>User Consent</a:t>
            </a:r>
            <a:r>
              <a:rPr lang="en-US" sz="1500" b="0" i="0" dirty="0">
                <a:solidFill>
                  <a:schemeClr val="tx1"/>
                </a:solidFill>
                <a:effectLst/>
                <a:latin typeface="Söhne"/>
              </a:rPr>
              <a:t>: It is imperative to obtain explicit consent from individuals before deploying keyloggers on their devices. Users have a right to privacy, and covertly monitoring their activities without their knowledge or consent is unethical and potentially illegal.</a:t>
            </a:r>
          </a:p>
          <a:p>
            <a:pPr algn="l">
              <a:buFont typeface="+mj-lt"/>
              <a:buAutoNum type="arabicPeriod"/>
            </a:pPr>
            <a:r>
              <a:rPr lang="en-US" sz="1500" b="1" i="0" dirty="0">
                <a:solidFill>
                  <a:schemeClr val="tx1"/>
                </a:solidFill>
                <a:effectLst/>
                <a:latin typeface="Söhne"/>
              </a:rPr>
              <a:t>Purpose Limitation</a:t>
            </a:r>
            <a:r>
              <a:rPr lang="en-US" sz="1500" b="0" i="0" dirty="0">
                <a:solidFill>
                  <a:schemeClr val="tx1"/>
                </a:solidFill>
                <a:effectLst/>
                <a:latin typeface="Söhne"/>
              </a:rPr>
              <a:t>: Keyloggers should only be used for legitimate and lawful purposes, such as ensuring compliance with organizational policies or safeguarding minors from online threats. </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192" y="1192868"/>
            <a:ext cx="11029616" cy="5143868"/>
          </a:xfrm>
        </p:spPr>
        <p:txBody>
          <a:bodyPr>
            <a:noAutofit/>
          </a:bodyPr>
          <a:lstStyle/>
          <a:p>
            <a:pPr algn="l"/>
            <a:r>
              <a:rPr lang="en-US" sz="1400" b="1" i="0" dirty="0">
                <a:solidFill>
                  <a:schemeClr val="tx1"/>
                </a:solidFill>
                <a:effectLst/>
                <a:latin typeface="Söhne"/>
              </a:rPr>
              <a:t>Introduction to Python:</a:t>
            </a:r>
            <a:endParaRPr lang="en-US" sz="1400" b="0" i="0" dirty="0">
              <a:solidFill>
                <a:schemeClr val="tx1"/>
              </a:solidFill>
              <a:effectLst/>
              <a:latin typeface="Söhne"/>
            </a:endParaRPr>
          </a:p>
          <a:p>
            <a:pPr marL="0" indent="0" algn="l">
              <a:buNone/>
            </a:pPr>
            <a:r>
              <a:rPr lang="en-US" sz="1400" b="0" i="0" dirty="0">
                <a:solidFill>
                  <a:schemeClr val="tx1"/>
                </a:solidFill>
                <a:effectLst/>
                <a:latin typeface="Söhne"/>
              </a:rPr>
              <a:t>Python is a versatile and powerful programming language widely used for various purposes, including web development, data analysis, artificial intelligence, and cybersecurity. Its simplicity, readability, and extensive library support make it an ideal choice for developing a keylogger.</a:t>
            </a:r>
          </a:p>
          <a:p>
            <a:pPr algn="l"/>
            <a:r>
              <a:rPr lang="en-US" sz="1400" b="1" i="0" dirty="0">
                <a:solidFill>
                  <a:schemeClr val="tx1"/>
                </a:solidFill>
                <a:effectLst/>
                <a:latin typeface="Söhne"/>
              </a:rPr>
              <a:t>Key Libraries:</a:t>
            </a:r>
            <a:endParaRPr lang="en-US" sz="1400" b="0" i="0" dirty="0">
              <a:solidFill>
                <a:schemeClr val="tx1"/>
              </a:solidFill>
              <a:effectLst/>
              <a:latin typeface="Söhne"/>
            </a:endParaRPr>
          </a:p>
          <a:p>
            <a:pPr algn="l">
              <a:buFont typeface="+mj-lt"/>
              <a:buAutoNum type="arabicPeriod"/>
            </a:pPr>
            <a:r>
              <a:rPr lang="en-US" sz="1400" b="1" i="0" dirty="0" err="1">
                <a:solidFill>
                  <a:schemeClr val="tx1"/>
                </a:solidFill>
                <a:effectLst/>
                <a:latin typeface="Söhne"/>
              </a:rPr>
              <a:t>tkinter</a:t>
            </a:r>
            <a:r>
              <a:rPr lang="en-US" sz="1400" b="1" i="0" dirty="0">
                <a:solidFill>
                  <a:schemeClr val="tx1"/>
                </a:solidFill>
                <a:effectLst/>
                <a:latin typeface="Söhne"/>
              </a:rPr>
              <a:t> (GUI)</a:t>
            </a:r>
            <a:r>
              <a:rPr lang="en-US" sz="1400" b="0" i="0" dirty="0">
                <a:solidFill>
                  <a:schemeClr val="tx1"/>
                </a:solidFill>
                <a:effectLst/>
                <a:latin typeface="Söhne"/>
              </a:rPr>
              <a:t>: Python's </a:t>
            </a:r>
            <a:r>
              <a:rPr lang="en-US" sz="1400" b="0" i="0" dirty="0" err="1">
                <a:solidFill>
                  <a:schemeClr val="tx1"/>
                </a:solidFill>
                <a:effectLst/>
                <a:latin typeface="Söhne"/>
              </a:rPr>
              <a:t>tkinter</a:t>
            </a:r>
            <a:r>
              <a:rPr lang="en-US" sz="1400" b="0" i="0" dirty="0">
                <a:solidFill>
                  <a:schemeClr val="tx1"/>
                </a:solidFill>
                <a:effectLst/>
                <a:latin typeface="Söhne"/>
              </a:rPr>
              <a:t> library is commonly used for creating graphical user interfaces (GUIs). While not essential for a keylogger's functionality, </a:t>
            </a:r>
            <a:r>
              <a:rPr lang="en-US" sz="1400" b="0" i="0" dirty="0" err="1">
                <a:solidFill>
                  <a:schemeClr val="tx1"/>
                </a:solidFill>
                <a:effectLst/>
                <a:latin typeface="Söhne"/>
              </a:rPr>
              <a:t>tkinter</a:t>
            </a:r>
            <a:r>
              <a:rPr lang="en-US" sz="1400" b="0" i="0" dirty="0">
                <a:solidFill>
                  <a:schemeClr val="tx1"/>
                </a:solidFill>
                <a:effectLst/>
                <a:latin typeface="Söhne"/>
              </a:rPr>
              <a:t> can be utilized to create a user-friendly interface for configuring settings or viewing logs.</a:t>
            </a:r>
          </a:p>
          <a:p>
            <a:pPr algn="l">
              <a:buFont typeface="+mj-lt"/>
              <a:buAutoNum type="arabicPeriod"/>
            </a:pPr>
            <a:r>
              <a:rPr lang="en-US" sz="1400" b="1" i="0" dirty="0" err="1">
                <a:solidFill>
                  <a:schemeClr val="tx1"/>
                </a:solidFill>
                <a:effectLst/>
                <a:latin typeface="Söhne"/>
              </a:rPr>
              <a:t>pynput</a:t>
            </a:r>
            <a:r>
              <a:rPr lang="en-US" sz="1400" b="1" i="0" dirty="0">
                <a:solidFill>
                  <a:schemeClr val="tx1"/>
                </a:solidFill>
                <a:effectLst/>
                <a:latin typeface="Söhne"/>
              </a:rPr>
              <a:t> (Keyboard Monitoring)</a:t>
            </a:r>
            <a:r>
              <a:rPr lang="en-US" sz="1400" b="0" i="0" dirty="0">
                <a:solidFill>
                  <a:schemeClr val="tx1"/>
                </a:solidFill>
                <a:effectLst/>
                <a:latin typeface="Söhne"/>
              </a:rPr>
              <a:t>: The </a:t>
            </a:r>
            <a:r>
              <a:rPr lang="en-US" sz="1400" b="0" i="0" dirty="0" err="1">
                <a:solidFill>
                  <a:schemeClr val="tx1"/>
                </a:solidFill>
                <a:effectLst/>
                <a:latin typeface="Söhne"/>
              </a:rPr>
              <a:t>pynput</a:t>
            </a:r>
            <a:r>
              <a:rPr lang="en-US" sz="1400" b="0" i="0" dirty="0">
                <a:solidFill>
                  <a:schemeClr val="tx1"/>
                </a:solidFill>
                <a:effectLst/>
                <a:latin typeface="Söhne"/>
              </a:rPr>
              <a:t> library provides functionalities for monitoring and controlling input devices, such as keyboards and mice. It allows developers to capture keystrokes, track mouse movements, and perform other input-related tasks essential for building a keylogger.</a:t>
            </a:r>
          </a:p>
          <a:p>
            <a:pPr algn="l">
              <a:buFont typeface="+mj-lt"/>
              <a:buAutoNum type="arabicPeriod"/>
            </a:pPr>
            <a:r>
              <a:rPr lang="en-US" sz="1400" b="1" i="0" dirty="0" err="1">
                <a:solidFill>
                  <a:schemeClr val="tx1"/>
                </a:solidFill>
                <a:effectLst/>
                <a:latin typeface="Söhne"/>
              </a:rPr>
              <a:t>json</a:t>
            </a:r>
            <a:r>
              <a:rPr lang="en-US" sz="1400" b="1" i="0" dirty="0">
                <a:solidFill>
                  <a:schemeClr val="tx1"/>
                </a:solidFill>
                <a:effectLst/>
                <a:latin typeface="Söhne"/>
              </a:rPr>
              <a:t> (Data Serialization)</a:t>
            </a:r>
            <a:r>
              <a:rPr lang="en-US" sz="1400" b="0" i="0" dirty="0">
                <a:solidFill>
                  <a:schemeClr val="tx1"/>
                </a:solidFill>
                <a:effectLst/>
                <a:latin typeface="Söhne"/>
              </a:rPr>
              <a:t>: Python's built-in </a:t>
            </a:r>
            <a:r>
              <a:rPr lang="en-US" sz="1400" b="0" i="0" dirty="0" err="1">
                <a:solidFill>
                  <a:schemeClr val="tx1"/>
                </a:solidFill>
                <a:effectLst/>
                <a:latin typeface="Söhne"/>
              </a:rPr>
              <a:t>json</a:t>
            </a:r>
            <a:r>
              <a:rPr lang="en-US" sz="1400" b="0" i="0" dirty="0">
                <a:solidFill>
                  <a:schemeClr val="tx1"/>
                </a:solidFill>
                <a:effectLst/>
                <a:latin typeface="Söhne"/>
              </a:rPr>
              <a:t> library is used for serializing and deserializing data in JSON format. In the context of a keylogger, JSON serialization can be employed to structure and store captured data in a human-readable format, facilitating analysis and retrieval.</a:t>
            </a:r>
          </a:p>
          <a:p>
            <a:pPr marL="0" indent="0" algn="l">
              <a:buNone/>
            </a:pPr>
            <a:r>
              <a:rPr lang="en-US" sz="1400" b="0" i="0" dirty="0">
                <a:solidFill>
                  <a:schemeClr val="tx1"/>
                </a:solidFill>
                <a:effectLst/>
                <a:latin typeface="Söhne"/>
              </a:rPr>
              <a:t>A keylogger operates discreetly in the background, capturing data without detection by the user. Here's how it accomplishes stealth operation:</a:t>
            </a:r>
          </a:p>
          <a:p>
            <a:pPr algn="l">
              <a:buFont typeface="+mj-lt"/>
              <a:buAutoNum type="arabicPeriod"/>
            </a:pPr>
            <a:r>
              <a:rPr lang="en-US" sz="1400" b="1" i="0" dirty="0">
                <a:solidFill>
                  <a:schemeClr val="tx1"/>
                </a:solidFill>
                <a:effectLst/>
                <a:latin typeface="Söhne"/>
              </a:rPr>
              <a:t>Silent Execution</a:t>
            </a:r>
            <a:r>
              <a:rPr lang="en-US" sz="1400" b="0" i="0" dirty="0">
                <a:solidFill>
                  <a:schemeClr val="tx1"/>
                </a:solidFill>
                <a:effectLst/>
                <a:latin typeface="Söhne"/>
              </a:rPr>
              <a:t>: The keylogger program runs silently in the background without displaying any visible windows or notifications that could alert the user to its presence. This ensures that the user remains unaware of its operation.</a:t>
            </a:r>
          </a:p>
          <a:p>
            <a:pPr algn="l">
              <a:buFont typeface="+mj-lt"/>
              <a:buAutoNum type="arabicPeriod"/>
            </a:pPr>
            <a:r>
              <a:rPr lang="en-US" sz="1400" b="1" i="0" dirty="0">
                <a:solidFill>
                  <a:schemeClr val="tx1"/>
                </a:solidFill>
                <a:effectLst/>
                <a:latin typeface="Söhne"/>
              </a:rPr>
              <a:t>Low Resource Consumption</a:t>
            </a:r>
            <a:r>
              <a:rPr lang="en-US" sz="1400" b="0" i="0" dirty="0">
                <a:solidFill>
                  <a:schemeClr val="tx1"/>
                </a:solidFill>
                <a:effectLst/>
                <a:latin typeface="Söhne"/>
              </a:rPr>
              <a:t>: To avoid raising suspicion, the keylogger minimizes its resource consumption, such as CPU and memory usage. By operating efficiently and unobtrusively, it reduces the likelihood of being detected through performance anomalies.</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81193" y="1232452"/>
            <a:ext cx="11187136" cy="5131772"/>
          </a:xfrm>
        </p:spPr>
        <p:txBody>
          <a:bodyPr>
            <a:noAutofit/>
          </a:bodyPr>
          <a:lstStyle/>
          <a:p>
            <a:pPr algn="l"/>
            <a:r>
              <a:rPr lang="en-US" sz="1300" b="1" i="0" dirty="0">
                <a:solidFill>
                  <a:schemeClr val="tx1"/>
                </a:solidFill>
                <a:effectLst/>
                <a:latin typeface="Söhne"/>
              </a:rPr>
              <a:t>Keylogger Algorithm:</a:t>
            </a:r>
            <a:endParaRPr lang="en-US" sz="1300" b="0" i="0" dirty="0">
              <a:solidFill>
                <a:schemeClr val="tx1"/>
              </a:solidFill>
              <a:effectLst/>
              <a:latin typeface="Söhne"/>
            </a:endParaRPr>
          </a:p>
          <a:p>
            <a:pPr algn="l">
              <a:buFont typeface="+mj-lt"/>
              <a:buAutoNum type="arabicPeriod"/>
            </a:pPr>
            <a:r>
              <a:rPr lang="en-US" sz="1300" b="1" i="0" dirty="0">
                <a:solidFill>
                  <a:schemeClr val="tx1"/>
                </a:solidFill>
                <a:effectLst/>
                <a:latin typeface="Söhne"/>
              </a:rPr>
              <a:t>Capturing Keystrokes</a:t>
            </a:r>
            <a:r>
              <a:rPr lang="en-US" sz="1300" b="0" i="0" dirty="0">
                <a:solidFill>
                  <a:schemeClr val="tx1"/>
                </a:solidFill>
                <a:effectLst/>
                <a:latin typeface="Söhne"/>
              </a:rPr>
              <a:t>: The keylogger algorithm continuously monitors the keyboard input using the </a:t>
            </a:r>
            <a:r>
              <a:rPr lang="en-US" sz="1300" b="0" i="0" dirty="0" err="1">
                <a:solidFill>
                  <a:schemeClr val="tx1"/>
                </a:solidFill>
                <a:effectLst/>
                <a:latin typeface="Söhne"/>
              </a:rPr>
              <a:t>pynput</a:t>
            </a:r>
            <a:r>
              <a:rPr lang="en-US" sz="1300" b="0" i="0" dirty="0">
                <a:solidFill>
                  <a:schemeClr val="tx1"/>
                </a:solidFill>
                <a:effectLst/>
                <a:latin typeface="Söhne"/>
              </a:rPr>
              <a:t> library. Whenever a key is pressed, the algorithm captures the keystroke event, records the corresponding key, and appends it to a log file or data structure for storage.</a:t>
            </a:r>
          </a:p>
          <a:p>
            <a:pPr algn="l">
              <a:buFont typeface="+mj-lt"/>
              <a:buAutoNum type="arabicPeriod"/>
            </a:pPr>
            <a:r>
              <a:rPr lang="en-US" sz="1300" b="1" i="0" dirty="0">
                <a:solidFill>
                  <a:schemeClr val="tx1"/>
                </a:solidFill>
                <a:effectLst/>
                <a:latin typeface="Söhne"/>
              </a:rPr>
              <a:t>Monitoring Application Usage</a:t>
            </a:r>
            <a:r>
              <a:rPr lang="en-US" sz="1300" b="0" i="0" dirty="0">
                <a:solidFill>
                  <a:schemeClr val="tx1"/>
                </a:solidFill>
                <a:effectLst/>
                <a:latin typeface="Söhne"/>
              </a:rPr>
              <a:t>: To track application usage, the algorithm periodically queries the operating system for active processes or window titles. It identifies the currently focused application or window and logs this information along with the timestamp, providing insights into the user's activities.</a:t>
            </a:r>
          </a:p>
          <a:p>
            <a:pPr algn="l">
              <a:buFont typeface="+mj-lt"/>
              <a:buAutoNum type="arabicPeriod"/>
            </a:pPr>
            <a:endParaRPr lang="en-US" sz="1300" b="0" i="0" dirty="0">
              <a:solidFill>
                <a:schemeClr val="tx1"/>
              </a:solidFill>
              <a:effectLst/>
              <a:latin typeface="Söhne"/>
            </a:endParaRPr>
          </a:p>
          <a:p>
            <a:pPr algn="l"/>
            <a:r>
              <a:rPr lang="en-US" sz="1300" b="1" i="0" dirty="0">
                <a:solidFill>
                  <a:schemeClr val="tx1"/>
                </a:solidFill>
                <a:effectLst/>
                <a:latin typeface="Söhne"/>
              </a:rPr>
              <a:t>Deployment Process:</a:t>
            </a:r>
            <a:endParaRPr lang="en-US" sz="1300" b="0" i="0" dirty="0">
              <a:solidFill>
                <a:schemeClr val="tx1"/>
              </a:solidFill>
              <a:effectLst/>
              <a:latin typeface="Söhne"/>
            </a:endParaRPr>
          </a:p>
          <a:p>
            <a:pPr algn="l">
              <a:buFont typeface="+mj-lt"/>
              <a:buAutoNum type="arabicPeriod"/>
            </a:pPr>
            <a:r>
              <a:rPr lang="en-US" sz="1300" b="1" i="0" dirty="0">
                <a:solidFill>
                  <a:schemeClr val="tx1"/>
                </a:solidFill>
                <a:effectLst/>
                <a:latin typeface="Söhne"/>
              </a:rPr>
              <a:t>Compatibility Checking</a:t>
            </a:r>
            <a:r>
              <a:rPr lang="en-US" sz="1300" b="0" i="0" dirty="0">
                <a:solidFill>
                  <a:schemeClr val="tx1"/>
                </a:solidFill>
                <a:effectLst/>
                <a:latin typeface="Söhne"/>
              </a:rPr>
              <a:t>: Before deployment, the keylogger undergoes compatibility testing to ensure it can run on the target machine's operating system and hardware configuration. This may involve testing on various platforms and environments to identify and address compatibility issues.</a:t>
            </a:r>
          </a:p>
          <a:p>
            <a:pPr algn="l">
              <a:buFont typeface="+mj-lt"/>
              <a:buAutoNum type="arabicPeriod"/>
            </a:pPr>
            <a:r>
              <a:rPr lang="en-US" sz="1300" b="1" i="0" dirty="0">
                <a:solidFill>
                  <a:schemeClr val="tx1"/>
                </a:solidFill>
                <a:effectLst/>
                <a:latin typeface="Söhne"/>
              </a:rPr>
              <a:t>Stealth Deployment</a:t>
            </a:r>
            <a:r>
              <a:rPr lang="en-US" sz="1300" b="0" i="0" dirty="0">
                <a:solidFill>
                  <a:schemeClr val="tx1"/>
                </a:solidFill>
                <a:effectLst/>
                <a:latin typeface="Söhne"/>
              </a:rPr>
              <a:t>: The keylogger is deployed discreetly to avoid detection by the user. This may involve packaging the keylogger as a benign-looking application or script, utilizing techniques to hide its presence from system monitoring tools, and configuring it to start automatically upon system bootup.</a:t>
            </a:r>
          </a:p>
          <a:p>
            <a:pPr algn="l">
              <a:buFont typeface="+mj-lt"/>
              <a:buAutoNum type="arabicPeriod"/>
            </a:pPr>
            <a:endParaRPr lang="en-US" sz="1300" dirty="0">
              <a:solidFill>
                <a:schemeClr val="tx1"/>
              </a:solidFill>
              <a:latin typeface="Söhne"/>
            </a:endParaRPr>
          </a:p>
          <a:p>
            <a:pPr algn="l"/>
            <a:r>
              <a:rPr lang="en-US" sz="1300" b="1" i="0" dirty="0">
                <a:solidFill>
                  <a:schemeClr val="tx1"/>
                </a:solidFill>
                <a:effectLst/>
                <a:latin typeface="Söhne"/>
              </a:rPr>
              <a:t>Security Measures:</a:t>
            </a:r>
            <a:endParaRPr lang="en-US" sz="1300" b="0" i="0" dirty="0">
              <a:solidFill>
                <a:schemeClr val="tx1"/>
              </a:solidFill>
              <a:effectLst/>
              <a:latin typeface="Söhne"/>
            </a:endParaRPr>
          </a:p>
          <a:p>
            <a:pPr algn="l">
              <a:buFont typeface="+mj-lt"/>
              <a:buAutoNum type="arabicPeriod"/>
            </a:pPr>
            <a:r>
              <a:rPr lang="en-US" sz="1300" b="1" i="0" dirty="0">
                <a:solidFill>
                  <a:schemeClr val="tx1"/>
                </a:solidFill>
                <a:effectLst/>
                <a:latin typeface="Söhne"/>
              </a:rPr>
              <a:t>Access Control</a:t>
            </a:r>
            <a:r>
              <a:rPr lang="en-US" sz="1300" b="0" i="0" dirty="0">
                <a:solidFill>
                  <a:schemeClr val="tx1"/>
                </a:solidFill>
                <a:effectLst/>
                <a:latin typeface="Söhne"/>
              </a:rPr>
              <a:t>: The keylogger implements access controls to restrict unauthorized access to its configuration settings and recorded data. This may involve password protection, encryption of sensitive information, and user authentication mechanisms to ensure only authorized users can interact with the keylogger.</a:t>
            </a:r>
          </a:p>
          <a:p>
            <a:pPr algn="l">
              <a:buFont typeface="+mj-lt"/>
              <a:buAutoNum type="arabicPeriod"/>
            </a:pPr>
            <a:r>
              <a:rPr lang="en-US" sz="1300" b="1" i="0" dirty="0">
                <a:solidFill>
                  <a:schemeClr val="tx1"/>
                </a:solidFill>
                <a:effectLst/>
                <a:latin typeface="Söhne"/>
              </a:rPr>
              <a:t>Data Encryption</a:t>
            </a:r>
            <a:r>
              <a:rPr lang="en-US" sz="1300" b="0" i="0" dirty="0">
                <a:solidFill>
                  <a:schemeClr val="tx1"/>
                </a:solidFill>
                <a:effectLst/>
                <a:latin typeface="Söhne"/>
              </a:rPr>
              <a:t>: To protect recorded data from unauthorized access or interception, the keylogger employs encryption techniques. they remain unintelligible without the appropriate decryption key</a:t>
            </a:r>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0" indent="0">
              <a:buNone/>
            </a:pPr>
            <a:r>
              <a:rPr lang="en-IN" sz="2400" dirty="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2400" dirty="0"/>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581192" y="1232452"/>
            <a:ext cx="5270968" cy="1203430"/>
          </a:xfrm>
        </p:spPr>
        <p:txBody>
          <a:bodyPr>
            <a:normAutofit/>
          </a:bodyPr>
          <a:lstStyle/>
          <a:p>
            <a:pPr marL="0" indent="0">
              <a:buNone/>
            </a:pPr>
            <a:r>
              <a:rPr lang="en-IN" sz="2800" b="0" i="0" dirty="0">
                <a:solidFill>
                  <a:schemeClr val="tx1"/>
                </a:solidFill>
                <a:effectLst/>
                <a:latin typeface="Söhne"/>
              </a:rPr>
              <a:t>Keylogger Output Demonstration :</a:t>
            </a:r>
            <a:endParaRPr lang="en-IN" sz="2800" dirty="0">
              <a:solidFill>
                <a:schemeClr val="tx1"/>
              </a:solidFill>
            </a:endParaRPr>
          </a:p>
        </p:txBody>
      </p:sp>
      <p:pic>
        <p:nvPicPr>
          <p:cNvPr id="4" name="Picture 3">
            <a:extLst>
              <a:ext uri="{FF2B5EF4-FFF2-40B4-BE49-F238E27FC236}">
                <a16:creationId xmlns:a16="http://schemas.microsoft.com/office/drawing/2014/main" id="{FC9330F2-3EA8-5FB1-92A9-A76CEE82A0D1}"/>
              </a:ext>
            </a:extLst>
          </p:cNvPr>
          <p:cNvPicPr>
            <a:picLocks noChangeAspect="1"/>
          </p:cNvPicPr>
          <p:nvPr/>
        </p:nvPicPr>
        <p:blipFill>
          <a:blip r:embed="rId2"/>
          <a:stretch>
            <a:fillRect/>
          </a:stretch>
        </p:blipFill>
        <p:spPr>
          <a:xfrm>
            <a:off x="2165470" y="2435882"/>
            <a:ext cx="7373379" cy="2915057"/>
          </a:xfrm>
          <a:prstGeom prst="rect">
            <a:avLst/>
          </a:prstGeom>
        </p:spPr>
      </p:pic>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a:xfrm>
            <a:off x="626715" y="1340017"/>
            <a:ext cx="11029615" cy="4673324"/>
          </a:xfrm>
        </p:spPr>
        <p:txBody>
          <a:bodyPr>
            <a:normAutofit fontScale="85000" lnSpcReduction="20000"/>
          </a:bodyPr>
          <a:lstStyle/>
          <a:p>
            <a:pPr algn="l"/>
            <a:r>
              <a:rPr lang="en-US" sz="2000" b="1" i="0" dirty="0">
                <a:solidFill>
                  <a:schemeClr val="tx1"/>
                </a:solidFill>
                <a:effectLst/>
                <a:latin typeface="Söhne"/>
              </a:rPr>
              <a:t>Enhancement Opportunities:</a:t>
            </a:r>
            <a:endParaRPr lang="en-US" sz="2000" b="0" i="0" dirty="0">
              <a:solidFill>
                <a:schemeClr val="tx1"/>
              </a:solidFill>
              <a:effectLst/>
              <a:latin typeface="Söhne"/>
            </a:endParaRPr>
          </a:p>
          <a:p>
            <a:pPr algn="l">
              <a:buFont typeface="+mj-lt"/>
              <a:buAutoNum type="arabicPeriod"/>
            </a:pPr>
            <a:r>
              <a:rPr lang="en-US" sz="2000" b="1" i="0" dirty="0">
                <a:solidFill>
                  <a:schemeClr val="tx1"/>
                </a:solidFill>
                <a:effectLst/>
                <a:latin typeface="Söhne"/>
              </a:rPr>
              <a:t>Remote Monitoring</a:t>
            </a:r>
            <a:r>
              <a:rPr lang="en-US" sz="2000" b="0" i="0" dirty="0">
                <a:solidFill>
                  <a:schemeClr val="tx1"/>
                </a:solidFill>
                <a:effectLst/>
                <a:latin typeface="Söhne"/>
              </a:rPr>
              <a:t>: Adding remote monitoring capabilities would enable administrators to access captured data from multiple devices remotely. This feature could include real-time alerts for suspicious activities, remote configuration management, and the ability to remotely wipe logs for security purposes.</a:t>
            </a:r>
          </a:p>
          <a:p>
            <a:pPr algn="l">
              <a:buFont typeface="+mj-lt"/>
              <a:buAutoNum type="arabicPeriod"/>
            </a:pPr>
            <a:r>
              <a:rPr lang="en-US" sz="2000" b="1" i="0" dirty="0">
                <a:solidFill>
                  <a:schemeClr val="tx1"/>
                </a:solidFill>
                <a:effectLst/>
                <a:latin typeface="Söhne"/>
              </a:rPr>
              <a:t>Advanced Analytics</a:t>
            </a:r>
            <a:r>
              <a:rPr lang="en-US" sz="2000" b="0" i="0" dirty="0">
                <a:solidFill>
                  <a:schemeClr val="tx1"/>
                </a:solidFill>
                <a:effectLst/>
                <a:latin typeface="Söhne"/>
              </a:rPr>
              <a:t>: Incorporating advanced analytics tools could provide deeper insights into user behavior and patterns. Features such as behavior profiling, anomaly detection, and trend analysis could help identify potential security threats or productivity issues within an organization.</a:t>
            </a:r>
          </a:p>
          <a:p>
            <a:pPr algn="l">
              <a:buFont typeface="+mj-lt"/>
              <a:buAutoNum type="arabicPeriod"/>
            </a:pPr>
            <a:endParaRPr lang="en-US" sz="2000" b="0" i="0" dirty="0">
              <a:solidFill>
                <a:schemeClr val="tx1"/>
              </a:solidFill>
              <a:effectLst/>
              <a:latin typeface="Söhne"/>
            </a:endParaRPr>
          </a:p>
          <a:p>
            <a:pPr algn="l"/>
            <a:r>
              <a:rPr lang="en-US" sz="2000" b="1" i="0" dirty="0">
                <a:solidFill>
                  <a:schemeClr val="tx1"/>
                </a:solidFill>
                <a:effectLst/>
                <a:latin typeface="Söhne"/>
              </a:rPr>
              <a:t>Integration with AI:</a:t>
            </a:r>
          </a:p>
          <a:p>
            <a:pPr marL="457200" indent="-457200" algn="l">
              <a:buFont typeface="+mj-lt"/>
              <a:buAutoNum type="arabicPeriod"/>
            </a:pPr>
            <a:r>
              <a:rPr lang="en-US" sz="2000" b="1" i="0" dirty="0">
                <a:solidFill>
                  <a:schemeClr val="tx1"/>
                </a:solidFill>
                <a:effectLst/>
                <a:latin typeface="Söhne"/>
              </a:rPr>
              <a:t>Predictive Alerts</a:t>
            </a:r>
            <a:r>
              <a:rPr lang="en-US" sz="2000" b="0" i="0" dirty="0">
                <a:solidFill>
                  <a:schemeClr val="tx1"/>
                </a:solidFill>
                <a:effectLst/>
                <a:latin typeface="Söhne"/>
              </a:rPr>
              <a:t>: Leveraging AI algorithms, the keylogger could predict potential security incidents or policy violations based on historical data and user behavior patterns. This could help organizations take proactive measures to prevent security breaches before they occur.</a:t>
            </a:r>
          </a:p>
          <a:p>
            <a:pPr marL="457200" indent="-457200" algn="l">
              <a:buFont typeface="+mj-lt"/>
              <a:buAutoNum type="arabicPeriod"/>
            </a:pPr>
            <a:r>
              <a:rPr lang="en-US" sz="2000" b="1" i="0" dirty="0">
                <a:solidFill>
                  <a:schemeClr val="tx1"/>
                </a:solidFill>
                <a:effectLst/>
                <a:latin typeface="Söhne"/>
              </a:rPr>
              <a:t>Natural Language Processing (NLP)</a:t>
            </a:r>
            <a:r>
              <a:rPr lang="en-US" sz="2000" b="0" i="0" dirty="0">
                <a:solidFill>
                  <a:schemeClr val="tx1"/>
                </a:solidFill>
                <a:effectLst/>
                <a:latin typeface="Söhne"/>
              </a:rPr>
              <a:t>: Integrating NLP capabilities could enable the keylogger to analyze the content of typed text, such as emails, chat messages, or documents. This could help identify sensitive information, sentiment analysis, and language-based security threats.</a:t>
            </a: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24</TotalTime>
  <Words>1402</Words>
  <Application>Microsoft Office PowerPoint</Application>
  <PresentationFormat>Widescreen</PresentationFormat>
  <Paragraphs>70</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Calibri</vt:lpstr>
      <vt:lpstr>Calibri Light</vt:lpstr>
      <vt:lpstr>Franklin Gothic Book</vt:lpstr>
      <vt:lpstr>Franklin Gothic Demi</vt:lpstr>
      <vt:lpstr>Söhne</vt:lpstr>
      <vt:lpstr>Wingdings 2</vt:lpstr>
      <vt:lpstr>DividendVTI</vt:lpstr>
      <vt:lpstr>BUILDING A KEYLOGGER WITH PYTHON</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Thulasi navaneethan</cp:lastModifiedBy>
  <cp:revision>25</cp:revision>
  <dcterms:created xsi:type="dcterms:W3CDTF">2021-05-26T16:50:10Z</dcterms:created>
  <dcterms:modified xsi:type="dcterms:W3CDTF">2024-03-25T06:02:03Z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