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4" r:id="rId5"/>
  </p:sldMasterIdLst>
  <p:notesMasterIdLst>
    <p:notesMasterId r:id="rId19"/>
  </p:notesMasterIdLst>
  <p:sldIdLst>
    <p:sldId id="261" r:id="rId6"/>
    <p:sldId id="262" r:id="rId7"/>
    <p:sldId id="264" r:id="rId8"/>
    <p:sldId id="288" r:id="rId9"/>
    <p:sldId id="263" r:id="rId10"/>
    <p:sldId id="275" r:id="rId11"/>
    <p:sldId id="268" r:id="rId12"/>
    <p:sldId id="283" r:id="rId13"/>
    <p:sldId id="284" r:id="rId14"/>
    <p:sldId id="286" r:id="rId15"/>
    <p:sldId id="285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25" autoAdjust="0"/>
  </p:normalViewPr>
  <p:slideViewPr>
    <p:cSldViewPr snapToGrid="0">
      <p:cViewPr varScale="1">
        <p:scale>
          <a:sx n="103" d="100"/>
          <a:sy n="103" d="100"/>
        </p:scale>
        <p:origin x="82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FBF6A-3CCA-4011-919C-2250EE7DB219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ADD21-CDD7-45AC-9534-E1F41A3BD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43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19MEEC1008-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86738-CE93-4D42-AFE4-C276FA7C75A2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12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3" y="457200"/>
            <a:ext cx="3932236" cy="16002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92" y="987428"/>
            <a:ext cx="6172201" cy="4873625"/>
          </a:xfrm>
        </p:spPr>
        <p:txBody>
          <a:bodyPr rtlCol="0">
            <a:normAutofit/>
          </a:bodyPr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3" y="2057400"/>
            <a:ext cx="3932236" cy="3811588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19MEEC1008-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5E0BD-28EA-4865-93CA-C3E8C4384310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45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19MEEC1008-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4EB18-625B-422B-B513-44D72F7A632F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276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19MEEC1008-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06300-9C85-40C3-8B3F-DBD9F0BA9CEC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319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8201"/>
            <a:ext cx="10972800" cy="5794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109728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34151"/>
            <a:ext cx="4095736" cy="323850"/>
          </a:xfrm>
        </p:spPr>
        <p:txBody>
          <a:bodyPr/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245600" y="6553200"/>
            <a:ext cx="28448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06435-A9F7-4899-A97B-D9F0C5D12129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prstClr val="white"/>
                </a:solidFill>
              </a:rPr>
              <a:t>/112 </a:t>
            </a:r>
          </a:p>
        </p:txBody>
      </p:sp>
    </p:spTree>
    <p:extLst>
      <p:ext uri="{BB962C8B-B14F-4D97-AF65-F5344CB8AC3E}">
        <p14:creationId xmlns:p14="http://schemas.microsoft.com/office/powerpoint/2010/main" val="3901253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16MEE03 -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86738-CE93-4D42-AFE4-C276FA7C75A2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076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16MEE03 -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98393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16MEE03 -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7162D-511E-4C98-AC2F-62B59410366A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828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3" y="1709743"/>
            <a:ext cx="10515600" cy="2852737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3" y="4589467"/>
            <a:ext cx="10515600" cy="1500187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16MEE03 -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1A826-E4FE-46EB-90D6-295D979A7009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2183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16MEE03 -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7EC03A-975C-44BE-9F9B-2C85CF14E225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320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5" y="1681163"/>
            <a:ext cx="5183188" cy="82391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5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16MEE03 -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06280-78FF-4A88-A39A-CEFE6FC2F8D0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3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19MEEC1008-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76101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16MEE03 -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E4B66-7FC5-4D58-8352-92801CF77EB4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925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16MEE03 -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81A5B-76FD-44DE-83AC-8AFDC0A2B455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773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3" y="457200"/>
            <a:ext cx="3932236" cy="16002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2" y="987428"/>
            <a:ext cx="6172201" cy="4873625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3" y="2057400"/>
            <a:ext cx="3932236" cy="3811588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16MEE03 -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192D4-C821-4512-89BD-65479A7FB519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8824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3" y="457200"/>
            <a:ext cx="3932236" cy="16002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92" y="987428"/>
            <a:ext cx="6172201" cy="4873625"/>
          </a:xfrm>
        </p:spPr>
        <p:txBody>
          <a:bodyPr rtlCol="0">
            <a:normAutofit/>
          </a:bodyPr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3" y="2057400"/>
            <a:ext cx="3932236" cy="3811588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16MEE03 -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5E0BD-28EA-4865-93CA-C3E8C4384310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560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16MEE03 -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4EB18-625B-422B-B513-44D72F7A632F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0580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16MEE03 -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06300-9C85-40C3-8B3F-DBD9F0BA9CEC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3686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8201"/>
            <a:ext cx="10972800" cy="5794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109728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34151"/>
            <a:ext cx="4095736" cy="323850"/>
          </a:xfrm>
        </p:spPr>
        <p:txBody>
          <a:bodyPr/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245600" y="6553200"/>
            <a:ext cx="28448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06435-A9F7-4899-A97B-D9F0C5D12129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prstClr val="white"/>
                </a:solidFill>
              </a:rPr>
              <a:t>/112 </a:t>
            </a:r>
          </a:p>
        </p:txBody>
      </p:sp>
    </p:spTree>
    <p:extLst>
      <p:ext uri="{BB962C8B-B14F-4D97-AF65-F5344CB8AC3E}">
        <p14:creationId xmlns:p14="http://schemas.microsoft.com/office/powerpoint/2010/main" val="334593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19MEEC1008-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7162D-511E-4C98-AC2F-62B59410366A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70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3" y="1709743"/>
            <a:ext cx="10515600" cy="2852737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3" y="4589467"/>
            <a:ext cx="10515600" cy="1500187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19MEEC1008-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1A826-E4FE-46EB-90D6-295D979A7009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49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19MEEC1008-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7EC03A-975C-44BE-9F9B-2C85CF14E225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34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5" y="1681163"/>
            <a:ext cx="5183188" cy="82391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5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19MEEC1008-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06280-78FF-4A88-A39A-CEFE6FC2F8D0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83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19MEEC1008-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E4B66-7FC5-4D58-8352-92801CF77EB4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68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19MEEC1008-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81A5B-76FD-44DE-83AC-8AFDC0A2B455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59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3" y="457200"/>
            <a:ext cx="3932236" cy="16002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2" y="987428"/>
            <a:ext cx="6172201" cy="4873625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3" y="2057400"/>
            <a:ext cx="3932236" cy="3811588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19MEEC1008-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192D4-C821-4512-89BD-65479A7FB519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0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1" y="750302"/>
            <a:ext cx="12213167" cy="0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-21166" y="6337300"/>
            <a:ext cx="12213167" cy="5207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160">
              <a:solidFill>
                <a:prstClr val="white"/>
              </a:solidFill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64301"/>
            <a:ext cx="3809984" cy="393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40" b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64301"/>
            <a:ext cx="41148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40" b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19MEEC1008-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2" y="6464301"/>
            <a:ext cx="1352551" cy="268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40" b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847162D-511E-4C98-AC2F-62B59410366A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32" name="Picture 3" descr="MCET emblem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032438" y="0"/>
            <a:ext cx="1938609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-21166" y="6464300"/>
            <a:ext cx="12213167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2" descr="NIA Educational Institutions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604500" y="6335714"/>
            <a:ext cx="1466851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099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80" kern="1200">
          <a:solidFill>
            <a:srgbClr val="548235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80">
          <a:solidFill>
            <a:srgbClr val="548235"/>
          </a:solidFill>
          <a:latin typeface="Verdana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80">
          <a:solidFill>
            <a:srgbClr val="548235"/>
          </a:solidFill>
          <a:latin typeface="Verdana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80">
          <a:solidFill>
            <a:srgbClr val="548235"/>
          </a:solidFill>
          <a:latin typeface="Verdana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80">
          <a:solidFill>
            <a:srgbClr val="548235"/>
          </a:solidFill>
          <a:latin typeface="Verdana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80">
          <a:solidFill>
            <a:srgbClr val="548235"/>
          </a:solidFill>
          <a:latin typeface="Verdana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80">
          <a:solidFill>
            <a:srgbClr val="548235"/>
          </a:solidFill>
          <a:latin typeface="Verdana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80">
          <a:solidFill>
            <a:srgbClr val="548235"/>
          </a:solidFill>
          <a:latin typeface="Verdana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80">
          <a:solidFill>
            <a:srgbClr val="548235"/>
          </a:solidFill>
          <a:latin typeface="Verdana" pitchFamily="34" charset="0"/>
        </a:defRPr>
      </a:lvl9pPr>
    </p:titleStyle>
    <p:bodyStyle>
      <a:lvl1pPr marL="274320" indent="-27432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Font typeface="Arial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Arial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1" y="750302"/>
            <a:ext cx="12213167" cy="0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-21166" y="6337300"/>
            <a:ext cx="12213167" cy="5207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160">
              <a:solidFill>
                <a:prstClr val="white"/>
              </a:solidFill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64301"/>
            <a:ext cx="3809984" cy="393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40" b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64301"/>
            <a:ext cx="41148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40" b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16MEE03 -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2" y="6464301"/>
            <a:ext cx="1352551" cy="268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40" b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847162D-511E-4C98-AC2F-62B59410366A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32" name="Picture 3" descr="MCET emblem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032438" y="0"/>
            <a:ext cx="1938609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-21166" y="6464300"/>
            <a:ext cx="12213167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2" descr="NIA Educational Institutions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604500" y="6335714"/>
            <a:ext cx="1466851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255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80" kern="1200">
          <a:solidFill>
            <a:srgbClr val="548235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80">
          <a:solidFill>
            <a:srgbClr val="548235"/>
          </a:solidFill>
          <a:latin typeface="Verdana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80">
          <a:solidFill>
            <a:srgbClr val="548235"/>
          </a:solidFill>
          <a:latin typeface="Verdana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80">
          <a:solidFill>
            <a:srgbClr val="548235"/>
          </a:solidFill>
          <a:latin typeface="Verdana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80">
          <a:solidFill>
            <a:srgbClr val="548235"/>
          </a:solidFill>
          <a:latin typeface="Verdana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80">
          <a:solidFill>
            <a:srgbClr val="548235"/>
          </a:solidFill>
          <a:latin typeface="Verdana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80">
          <a:solidFill>
            <a:srgbClr val="548235"/>
          </a:solidFill>
          <a:latin typeface="Verdana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80">
          <a:solidFill>
            <a:srgbClr val="548235"/>
          </a:solidFill>
          <a:latin typeface="Verdana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80">
          <a:solidFill>
            <a:srgbClr val="548235"/>
          </a:solidFill>
          <a:latin typeface="Verdana" pitchFamily="34" charset="0"/>
        </a:defRPr>
      </a:lvl9pPr>
    </p:titleStyle>
    <p:bodyStyle>
      <a:lvl1pPr marL="274320" indent="-27432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Font typeface="Arial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Arial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ning.plm.automation.siemens.com/index.cfm" TargetMode="External"/><Relationship Id="rId2" Type="http://schemas.openxmlformats.org/officeDocument/2006/relationships/hyperlink" Target="https://www.slideshare.net/YogeshIJTSRD/customization-of-bmide-at-customer-end-as-per-business-require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search.ijais.org/volume2/number6/ijais12-450381.pdf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ijais.org/volume2/number6/ijais12-450381.pdf" TargetMode="External"/><Relationship Id="rId2" Type="http://schemas.openxmlformats.org/officeDocument/2006/relationships/hyperlink" Target="https://citeseerx.ist.psu.edu/document?repid=rep1&amp;type=pdf&amp;doi=8e1cf3a0b9a23603177e2947a274fd228b7c4cf6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42B5-6E5C-B291-9A83-756A9B3AE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61128"/>
            <a:ext cx="1264024" cy="2169460"/>
          </a:xfrm>
        </p:spPr>
        <p:txBody>
          <a:bodyPr/>
          <a:lstStyle/>
          <a:p>
            <a:pPr defTabSz="1149379">
              <a:lnSpc>
                <a:spcPct val="90000"/>
              </a:lnSpc>
              <a:spcBef>
                <a:spcPct val="0"/>
              </a:spcBef>
            </a:pPr>
            <a:br>
              <a:rPr lang="en-US" sz="8000" u="sng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br>
              <a:rPr lang="en-US" sz="8000" u="sng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br>
              <a:rPr lang="en-US" sz="8000" u="sng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br>
              <a:rPr lang="en-US" sz="8000" u="sng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br>
              <a:rPr lang="en-US" sz="8000" u="sng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br>
              <a:rPr lang="en-US" sz="8000" u="sng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br>
              <a:rPr lang="en-US" sz="8000" u="sng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br>
              <a:rPr lang="en-US" sz="8000" u="sng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br>
              <a:rPr lang="en-US" sz="8000" u="sng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br>
              <a:rPr lang="en-US" sz="8000" u="sng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br>
              <a:rPr lang="en-US" sz="8000" u="sng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br>
              <a:rPr lang="en-US" sz="8000" u="sng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38FAC-1529-3648-F4C5-3E02604DB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8731" y="2016214"/>
            <a:ext cx="3294531" cy="617639"/>
          </a:xfrm>
        </p:spPr>
        <p:txBody>
          <a:bodyPr/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70A3A-2A1A-1E71-EB6F-BB5A993F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 descr="MCET signs an MoU with Vymigrate Consultants, Bengaluru | Dr. MAHALINGAM  COLLEGE OF ENGINEERING &amp; TECHNOLOGY">
            <a:extLst>
              <a:ext uri="{FF2B5EF4-FFF2-40B4-BE49-F238E27FC236}">
                <a16:creationId xmlns:a16="http://schemas.microsoft.com/office/drawing/2014/main" id="{D6076404-7F34-A8A0-3B1B-2A2599824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34" y="797859"/>
            <a:ext cx="5809131" cy="110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C16C5C-ED3D-E73F-6C64-1D6D8331CA8D}"/>
              </a:ext>
            </a:extLst>
          </p:cNvPr>
          <p:cNvSpPr txBox="1"/>
          <p:nvPr/>
        </p:nvSpPr>
        <p:spPr>
          <a:xfrm>
            <a:off x="730622" y="4486826"/>
            <a:ext cx="4921624" cy="1785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149379">
              <a:lnSpc>
                <a:spcPct val="120000"/>
              </a:lnSpc>
              <a:spcBef>
                <a:spcPts val="1256"/>
              </a:spcBef>
            </a:pPr>
            <a:r>
              <a:rPr lang="en-US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No/Student Name</a:t>
            </a:r>
            <a:endParaRPr lang="en-IN" b="1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1149379">
              <a:lnSpc>
                <a:spcPct val="120000"/>
              </a:lnSpc>
              <a:spcBef>
                <a:spcPts val="1256"/>
              </a:spcBef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20BME002 / NAVANEETHAN S</a:t>
            </a:r>
          </a:p>
          <a:p>
            <a:pPr marL="285750" indent="-285750" defTabSz="1149379">
              <a:lnSpc>
                <a:spcPct val="120000"/>
              </a:lnSpc>
              <a:spcBef>
                <a:spcPts val="1256"/>
              </a:spcBef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20BME012 / JESMOND FRANC R  </a:t>
            </a:r>
          </a:p>
          <a:p>
            <a:pPr defTabSz="1149379">
              <a:lnSpc>
                <a:spcPct val="120000"/>
              </a:lnSpc>
              <a:spcBef>
                <a:spcPts val="1256"/>
              </a:spcBef>
            </a:pPr>
            <a:endParaRPr lang="en-IN" sz="1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B2EBA-8BFC-0483-8DCB-31CAC3D99040}"/>
              </a:ext>
            </a:extLst>
          </p:cNvPr>
          <p:cNvSpPr txBox="1"/>
          <p:nvPr/>
        </p:nvSpPr>
        <p:spPr>
          <a:xfrm>
            <a:off x="8669066" y="4486826"/>
            <a:ext cx="2792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buFont typeface="Arial" pitchFamily="34" charset="0"/>
              <a:buNone/>
            </a:pPr>
            <a:r>
              <a:rPr lang="en-IN" b="1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 Name</a:t>
            </a:r>
          </a:p>
          <a:p>
            <a:pPr marL="0" indent="0" algn="ctr">
              <a:buNone/>
            </a:pPr>
            <a:endParaRPr lang="en-IN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16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S. MADHUSUDHANAN</a:t>
            </a:r>
          </a:p>
          <a:p>
            <a:pPr marL="0" indent="0" algn="ctr">
              <a:buNone/>
            </a:pPr>
            <a:r>
              <a:rPr lang="en-IN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AP/(SG)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9F5ECC-B310-ACC5-8CC9-8E716DC79A33}"/>
              </a:ext>
            </a:extLst>
          </p:cNvPr>
          <p:cNvSpPr txBox="1"/>
          <p:nvPr/>
        </p:nvSpPr>
        <p:spPr>
          <a:xfrm>
            <a:off x="1638425" y="2634088"/>
            <a:ext cx="8915145" cy="873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DATA MANAGEMENT OF ENGINE OIL DRAINER USING </a:t>
            </a:r>
            <a:r>
              <a:rPr lang="en-IN" sz="18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TEAMCENTER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649539-205A-D9AE-4EC1-05BDC9EE07BE}"/>
              </a:ext>
            </a:extLst>
          </p:cNvPr>
          <p:cNvSpPr/>
          <p:nvPr/>
        </p:nvSpPr>
        <p:spPr>
          <a:xfrm>
            <a:off x="5003196" y="3507895"/>
            <a:ext cx="2185602" cy="50296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THIRD REVIEW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36493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A19E1-ED24-37A3-BCB2-98585E0F2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DD2CD-1A00-1AA5-D680-F0CBE7094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19MEEC1008-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1AD35-5F29-B4D9-C6F7-FDED652E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1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6E8647CD-DB9B-CDF2-FEDA-67FDD7A0B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57" y="1326620"/>
            <a:ext cx="5744066" cy="41314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AC45F4-C2B8-C524-4E50-4AF9AC0B1C01}"/>
              </a:ext>
            </a:extLst>
          </p:cNvPr>
          <p:cNvSpPr txBox="1"/>
          <p:nvPr/>
        </p:nvSpPr>
        <p:spPr>
          <a:xfrm>
            <a:off x="1109463" y="5653432"/>
            <a:ext cx="4161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Values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783E32-9DC0-4737-EB86-D462CBA29822}"/>
              </a:ext>
            </a:extLst>
          </p:cNvPr>
          <p:cNvSpPr txBox="1"/>
          <p:nvPr/>
        </p:nvSpPr>
        <p:spPr>
          <a:xfrm>
            <a:off x="6921084" y="5653431"/>
            <a:ext cx="4161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Properties (Accessibility, Material and Pump Type)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0B70CF5C-C57C-E1FA-2A68-1FE1191BA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477" y="1326620"/>
            <a:ext cx="5490749" cy="4131499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4D78E105-F908-A574-DC91-0283AF5D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60" y="742391"/>
            <a:ext cx="7206205" cy="642278"/>
          </a:xfrm>
        </p:spPr>
        <p:txBody>
          <a:bodyPr/>
          <a:lstStyle/>
          <a:p>
            <a:r>
              <a:rPr lang="en-US" sz="1800" b="1" u="sng" dirty="0">
                <a:latin typeface="Times New Roman"/>
                <a:cs typeface="Times New Roman"/>
              </a:rPr>
              <a:t>Contd.,</a:t>
            </a:r>
          </a:p>
        </p:txBody>
      </p:sp>
    </p:spTree>
    <p:extLst>
      <p:ext uri="{BB962C8B-B14F-4D97-AF65-F5344CB8AC3E}">
        <p14:creationId xmlns:p14="http://schemas.microsoft.com/office/powerpoint/2010/main" val="3183665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F9600-F6D2-8338-C44F-38979091E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1ACBE-F5D7-DDCD-25A2-3677B103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19MEEC1008-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1B29D-35FC-D5BF-388B-09509E8A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1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513CDBD-26B7-4232-E8FE-F6A77CBA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97" y="924686"/>
            <a:ext cx="7206205" cy="642278"/>
          </a:xfrm>
        </p:spPr>
        <p:txBody>
          <a:bodyPr/>
          <a:lstStyle/>
          <a:p>
            <a:r>
              <a:rPr lang="en-US" sz="1800" b="1" u="sng" dirty="0">
                <a:latin typeface="Times New Roman"/>
                <a:cs typeface="Times New Roman"/>
              </a:rPr>
              <a:t>MANUFACTURING PROCESS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C82AF0-E3AD-D7B4-5BA0-A432F8E50425}"/>
              </a:ext>
            </a:extLst>
          </p:cNvPr>
          <p:cNvSpPr txBox="1"/>
          <p:nvPr/>
        </p:nvSpPr>
        <p:spPr>
          <a:xfrm>
            <a:off x="1824147" y="5910083"/>
            <a:ext cx="2883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of Engine Oil Drainer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B0D2BC-5179-DD94-FBC9-5FA06873304A}"/>
              </a:ext>
            </a:extLst>
          </p:cNvPr>
          <p:cNvSpPr txBox="1"/>
          <p:nvPr/>
        </p:nvSpPr>
        <p:spPr>
          <a:xfrm>
            <a:off x="7266600" y="5910082"/>
            <a:ext cx="3642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of Engine Oil Drainer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n orange box with a window&#10;&#10;Description automatically generated">
            <a:extLst>
              <a:ext uri="{FF2B5EF4-FFF2-40B4-BE49-F238E27FC236}">
                <a16:creationId xmlns:a16="http://schemas.microsoft.com/office/drawing/2014/main" id="{2A1025B5-D9A3-E6EC-AB69-48B6F5D722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97" y="1728083"/>
            <a:ext cx="5660503" cy="4050548"/>
          </a:xfrm>
          <a:prstGeom prst="rect">
            <a:avLst/>
          </a:prstGeom>
        </p:spPr>
      </p:pic>
      <p:pic>
        <p:nvPicPr>
          <p:cNvPr id="9" name="Picture 8" descr="A motorcycle being filled with water&#10;&#10;Description automatically generated">
            <a:extLst>
              <a:ext uri="{FF2B5EF4-FFF2-40B4-BE49-F238E27FC236}">
                <a16:creationId xmlns:a16="http://schemas.microsoft.com/office/drawing/2014/main" id="{0FD09D43-0F98-7B79-461B-83CEA000CD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654" y="1728084"/>
            <a:ext cx="5336849" cy="405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2592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B868-A735-F454-E286-8909B78F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7038"/>
            <a:ext cx="1945511" cy="793650"/>
          </a:xfrm>
        </p:spPr>
        <p:txBody>
          <a:bodyPr/>
          <a:lstStyle/>
          <a:p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E938D-EAB4-425D-3197-8C7A54F73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066" y="1934380"/>
            <a:ext cx="10162485" cy="4026582"/>
          </a:xfrm>
        </p:spPr>
        <p:txBody>
          <a:bodyPr/>
          <a:lstStyle/>
          <a:p>
            <a:pPr algn="l" rtl="0" fontAlgn="base"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Mr. 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Narangale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Digvijay 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Dhondiram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“Customization of BMIDE at Customer End  as per Business Requirement”  Journal on IISRD (International Journal of Trend in Scientific Research and Development)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,2021, Vol 5(3), pp. 44-49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marL="0" indent="0" algn="l" rtl="0" fontAlgn="base">
              <a:buNone/>
            </a:pPr>
            <a:r>
              <a:rPr lang="en-US" sz="1600" b="0" i="0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https://www.slideshare.net/YogeshIJTSRD/customization-of-bmide-at-customer-end-as-per-business-requirement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marL="0" indent="0" algn="l" rtl="0" fontAlgn="base">
              <a:buNone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 fontAlgn="base"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  Siemens Xccelerator Academy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 fontAlgn="base"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/>
                <a:cs typeface="Times New Roman"/>
                <a:hlinkClick r:id="rId3"/>
              </a:rPr>
              <a:t>https://training.plm.automation.siemens.com/index.cfm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Times New Roman"/>
              <a:cs typeface="Times New Roman"/>
            </a:endParaRPr>
          </a:p>
          <a:p>
            <a:pPr marL="0" indent="0" algn="l" rtl="0" fontAlgn="base">
              <a:buNone/>
            </a:pPr>
            <a:endParaRPr lang="en-US" sz="16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 algn="l" rtl="0" fontAlgn="base">
              <a:buNone/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3.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PLM-based Customization for Extraction of NX Assembly from Team center to Local Drive</a:t>
            </a:r>
          </a:p>
          <a:p>
            <a:pPr marL="0" indent="0" algn="l" rtl="0" fontAlgn="base">
              <a:buNone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https://research.ijais.org/volume2/number6/ijais12-450381.pdf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 fontAlgn="base">
              <a:buNone/>
            </a:pP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 fontAlgn="base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2B1B0-CF54-6576-FB89-0B975342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11901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4B8D0-5D73-AED5-1BCE-9DBD5785B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26" name="Picture 2" descr="Thank You Gif - IceGif">
            <a:extLst>
              <a:ext uri="{FF2B5EF4-FFF2-40B4-BE49-F238E27FC236}">
                <a16:creationId xmlns:a16="http://schemas.microsoft.com/office/drawing/2014/main" id="{C7066989-F63A-66E3-C6B0-61F30804B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524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55235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D66E-F62F-320C-78E2-FCC93A4B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44" y="821848"/>
            <a:ext cx="2209742" cy="537882"/>
          </a:xfrm>
        </p:spPr>
        <p:txBody>
          <a:bodyPr/>
          <a:lstStyle/>
          <a:p>
            <a:r>
              <a:rPr lang="en-IN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1B0A7-13B8-A4E5-D34C-A3F5AF7BA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44" y="1534172"/>
            <a:ext cx="10053918" cy="4581245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TEAMCENTER PROGRESS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PROCESS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C5B7B-8E97-3D31-C732-899BEDB61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90080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031F0-459A-4CC2-9AA8-FDDF4ED5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77781"/>
            <a:ext cx="2928168" cy="641350"/>
          </a:xfrm>
        </p:spPr>
        <p:txBody>
          <a:bodyPr/>
          <a:lstStyle/>
          <a:p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9C4ED-5552-8DA7-81AB-53C1A57D3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52F06B-56E4-52CD-87FF-D0ED91D03ACC}"/>
              </a:ext>
            </a:extLst>
          </p:cNvPr>
          <p:cNvSpPr txBox="1"/>
          <p:nvPr/>
        </p:nvSpPr>
        <p:spPr>
          <a:xfrm>
            <a:off x="574432" y="1397977"/>
            <a:ext cx="56849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process of servicing the two-wheelers, one of the time-consuming processes is draining the used Engine Oil. It usually takes a few minutes to drain completely with the help of gravity.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increases the time and thereby decreases the productivity of mechanics.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give a solution for this above problem, we have developed a prototype named Engine Oil Drainer.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process of developing a prototype involves saving CAD files, assigning tasks, making variants, and other processes with the help of PLM software named Teamcenter.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this software, we can able to track our progress, manage data, creating a Bill of Materials thereby increasing our productivity in finishing a project at a faster rate 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B32343-9017-8C8A-C2CB-AE7809D3E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941" y="1319131"/>
            <a:ext cx="5316414" cy="460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6134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9C4ED-5552-8DA7-81AB-53C1A57D3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D583722-A031-63AF-F8CD-DA417324A319}"/>
              </a:ext>
            </a:extLst>
          </p:cNvPr>
          <p:cNvSpPr/>
          <p:nvPr/>
        </p:nvSpPr>
        <p:spPr>
          <a:xfrm>
            <a:off x="6833169" y="2630010"/>
            <a:ext cx="2179782" cy="10529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Detailed Design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2463B64-FB74-0E17-C369-2278EDD0C778}"/>
              </a:ext>
            </a:extLst>
          </p:cNvPr>
          <p:cNvSpPr/>
          <p:nvPr/>
        </p:nvSpPr>
        <p:spPr>
          <a:xfrm>
            <a:off x="4297790" y="2620818"/>
            <a:ext cx="2179782" cy="10529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Teamcenter Learning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675374C-49E6-E0F2-F850-31C72ACF5FAF}"/>
              </a:ext>
            </a:extLst>
          </p:cNvPr>
          <p:cNvSpPr/>
          <p:nvPr/>
        </p:nvSpPr>
        <p:spPr>
          <a:xfrm>
            <a:off x="9389330" y="4086098"/>
            <a:ext cx="2179782" cy="10529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Teamcenter Integration with NX Software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924A97B-A07A-CEA3-2B96-DCBC57A3D8FA}"/>
              </a:ext>
            </a:extLst>
          </p:cNvPr>
          <p:cNvSpPr/>
          <p:nvPr/>
        </p:nvSpPr>
        <p:spPr>
          <a:xfrm>
            <a:off x="6833169" y="4086097"/>
            <a:ext cx="2179782" cy="10529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 and Component Sourcing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C0BC631-3C57-2C2E-C2B7-5CCACED34B25}"/>
              </a:ext>
            </a:extLst>
          </p:cNvPr>
          <p:cNvSpPr/>
          <p:nvPr/>
        </p:nvSpPr>
        <p:spPr>
          <a:xfrm>
            <a:off x="4297790" y="4086096"/>
            <a:ext cx="2179782" cy="10529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and Testing 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EFE21AC-73D3-2D89-9063-1435A42456E3}"/>
              </a:ext>
            </a:extLst>
          </p:cNvPr>
          <p:cNvSpPr/>
          <p:nvPr/>
        </p:nvSpPr>
        <p:spPr>
          <a:xfrm>
            <a:off x="9389330" y="2630010"/>
            <a:ext cx="2179782" cy="10529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CAE Analysis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E771DBA-5BF4-9788-1FBE-AC06EE745C45}"/>
              </a:ext>
            </a:extLst>
          </p:cNvPr>
          <p:cNvSpPr/>
          <p:nvPr/>
        </p:nvSpPr>
        <p:spPr>
          <a:xfrm>
            <a:off x="2880593" y="4095693"/>
            <a:ext cx="1040817" cy="105294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9DBF797-E22F-F7F4-E803-E2F450DF7B15}"/>
              </a:ext>
            </a:extLst>
          </p:cNvPr>
          <p:cNvSpPr/>
          <p:nvPr/>
        </p:nvSpPr>
        <p:spPr>
          <a:xfrm>
            <a:off x="6542366" y="3031791"/>
            <a:ext cx="270738" cy="24938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577F4A4-CB3A-315C-BBB7-41A3C86A215F}"/>
              </a:ext>
            </a:extLst>
          </p:cNvPr>
          <p:cNvSpPr/>
          <p:nvPr/>
        </p:nvSpPr>
        <p:spPr>
          <a:xfrm>
            <a:off x="9065771" y="2782409"/>
            <a:ext cx="270738" cy="24938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D89D25FE-F082-8050-7411-04814376F878}"/>
              </a:ext>
            </a:extLst>
          </p:cNvPr>
          <p:cNvSpPr/>
          <p:nvPr/>
        </p:nvSpPr>
        <p:spPr>
          <a:xfrm rot="10800000">
            <a:off x="9065771" y="3266163"/>
            <a:ext cx="270738" cy="24938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F47127F-2FA7-8369-741E-0269F835CBF3}"/>
              </a:ext>
            </a:extLst>
          </p:cNvPr>
          <p:cNvSpPr/>
          <p:nvPr/>
        </p:nvSpPr>
        <p:spPr>
          <a:xfrm rot="5400000">
            <a:off x="10343852" y="3759835"/>
            <a:ext cx="270738" cy="24938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FACC8C1B-9132-5A4F-0AE0-7C62AB933F29}"/>
              </a:ext>
            </a:extLst>
          </p:cNvPr>
          <p:cNvSpPr/>
          <p:nvPr/>
        </p:nvSpPr>
        <p:spPr>
          <a:xfrm rot="10800000">
            <a:off x="9065771" y="4497475"/>
            <a:ext cx="270738" cy="24938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B9056BA-69D9-6AB0-8BDC-6E9396415880}"/>
              </a:ext>
            </a:extLst>
          </p:cNvPr>
          <p:cNvSpPr/>
          <p:nvPr/>
        </p:nvSpPr>
        <p:spPr>
          <a:xfrm rot="10800000">
            <a:off x="6509610" y="4485590"/>
            <a:ext cx="270738" cy="24938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54FD0569-B2E7-1F4C-D778-C7383DF75026}"/>
              </a:ext>
            </a:extLst>
          </p:cNvPr>
          <p:cNvSpPr/>
          <p:nvPr/>
        </p:nvSpPr>
        <p:spPr>
          <a:xfrm rot="10800000">
            <a:off x="3974232" y="4498290"/>
            <a:ext cx="270738" cy="24938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B62E46-BD69-285C-1F65-2AEC32842EEB}"/>
              </a:ext>
            </a:extLst>
          </p:cNvPr>
          <p:cNvSpPr/>
          <p:nvPr/>
        </p:nvSpPr>
        <p:spPr>
          <a:xfrm>
            <a:off x="1784058" y="2615001"/>
            <a:ext cx="2179782" cy="10529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of the Prototype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0EA8F8-4FBD-E302-2BF7-83DDEAB73E7C}"/>
              </a:ext>
            </a:extLst>
          </p:cNvPr>
          <p:cNvSpPr/>
          <p:nvPr/>
        </p:nvSpPr>
        <p:spPr>
          <a:xfrm>
            <a:off x="322984" y="2629971"/>
            <a:ext cx="1084695" cy="1047166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FCACE36-878D-5C08-4A99-D4A47F613436}"/>
              </a:ext>
            </a:extLst>
          </p:cNvPr>
          <p:cNvSpPr/>
          <p:nvPr/>
        </p:nvSpPr>
        <p:spPr>
          <a:xfrm>
            <a:off x="1470891" y="3016781"/>
            <a:ext cx="270738" cy="24938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0489E4D-1F5E-4BD9-B7BF-B03FA27A385C}"/>
              </a:ext>
            </a:extLst>
          </p:cNvPr>
          <p:cNvSpPr/>
          <p:nvPr/>
        </p:nvSpPr>
        <p:spPr>
          <a:xfrm>
            <a:off x="4027052" y="3016781"/>
            <a:ext cx="270738" cy="24938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51D9382-3CD6-DB86-4468-D67528738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77781"/>
            <a:ext cx="2928168" cy="641350"/>
          </a:xfrm>
        </p:spPr>
        <p:txBody>
          <a:bodyPr/>
          <a:lstStyle/>
          <a:p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6983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349B-18D4-4C4D-F2FA-BD188C43D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283" y="739438"/>
            <a:ext cx="2631424" cy="722500"/>
          </a:xfrm>
        </p:spPr>
        <p:txBody>
          <a:bodyPr/>
          <a:lstStyle/>
          <a:p>
            <a:r>
              <a:rPr lang="en-IN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31940-178E-1A03-2E6D-36789FA48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505" y="1461937"/>
            <a:ext cx="6102196" cy="4863449"/>
          </a:xfrm>
        </p:spPr>
        <p:txBody>
          <a:bodyPr/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the Engine Oil Drainer is to reduce the time 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of draining the used Engine oil.</a:t>
            </a:r>
          </a:p>
          <a:p>
            <a:pPr marL="0" indent="0"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increases the productivity of mechanics to service the bikes at a 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very faster rate.</a:t>
            </a:r>
          </a:p>
          <a:p>
            <a:pPr marL="0" indent="0"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models only have a suction process which involves the use 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of pneumatics.</a:t>
            </a:r>
          </a:p>
          <a:p>
            <a:pPr marL="0" indent="0"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added a vacuum pump to create a vacuum inside 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Engine block and suction pump are used to completely drain the 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oil in addition to gravity.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5AF27-98FD-3FFF-ACBC-7AD80A6A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30" name="Picture 6" descr="How to Change Your Motorcycle Oil">
            <a:extLst>
              <a:ext uri="{FF2B5EF4-FFF2-40B4-BE49-F238E27FC236}">
                <a16:creationId xmlns:a16="http://schemas.microsoft.com/office/drawing/2014/main" id="{9C711E9D-3E63-2A49-7730-F4EAAF05C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222" y="1231965"/>
            <a:ext cx="4459748" cy="241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il Changing Machine at Rs 38000/piece | Oil Changer in Ernakulam | ID:  20911197212">
            <a:extLst>
              <a:ext uri="{FF2B5EF4-FFF2-40B4-BE49-F238E27FC236}">
                <a16:creationId xmlns:a16="http://schemas.microsoft.com/office/drawing/2014/main" id="{E9EC79E8-204B-1B7C-8852-CF832E8DC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84892" y="3800768"/>
            <a:ext cx="2760407" cy="241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74845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D766-BEB2-060D-CD1C-0697EACC9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1722"/>
            <a:ext cx="4104190" cy="648966"/>
          </a:xfrm>
        </p:spPr>
        <p:txBody>
          <a:bodyPr/>
          <a:lstStyle/>
          <a:p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62752-A17B-CEBB-AEA8-AEA3EED01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50734D2-C73F-2167-BFF9-7DE73397F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401297"/>
              </p:ext>
            </p:extLst>
          </p:nvPr>
        </p:nvGraphicFramePr>
        <p:xfrm>
          <a:off x="1521814" y="1690688"/>
          <a:ext cx="8337619" cy="3761121"/>
        </p:xfrm>
        <a:graphic>
          <a:graphicData uri="http://schemas.openxmlformats.org/drawingml/2006/table">
            <a:tbl>
              <a:tblPr/>
              <a:tblGrid>
                <a:gridCol w="690691">
                  <a:extLst>
                    <a:ext uri="{9D8B030D-6E8A-4147-A177-3AD203B41FA5}">
                      <a16:colId xmlns:a16="http://schemas.microsoft.com/office/drawing/2014/main" val="3318234029"/>
                    </a:ext>
                  </a:extLst>
                </a:gridCol>
                <a:gridCol w="2255316">
                  <a:extLst>
                    <a:ext uri="{9D8B030D-6E8A-4147-A177-3AD203B41FA5}">
                      <a16:colId xmlns:a16="http://schemas.microsoft.com/office/drawing/2014/main" val="3487417651"/>
                    </a:ext>
                  </a:extLst>
                </a:gridCol>
                <a:gridCol w="1797204">
                  <a:extLst>
                    <a:ext uri="{9D8B030D-6E8A-4147-A177-3AD203B41FA5}">
                      <a16:colId xmlns:a16="http://schemas.microsoft.com/office/drawing/2014/main" val="3800601173"/>
                    </a:ext>
                  </a:extLst>
                </a:gridCol>
                <a:gridCol w="1797204">
                  <a:extLst>
                    <a:ext uri="{9D8B030D-6E8A-4147-A177-3AD203B41FA5}">
                      <a16:colId xmlns:a16="http://schemas.microsoft.com/office/drawing/2014/main" val="1975035399"/>
                    </a:ext>
                  </a:extLst>
                </a:gridCol>
                <a:gridCol w="1797204">
                  <a:extLst>
                    <a:ext uri="{9D8B030D-6E8A-4147-A177-3AD203B41FA5}">
                      <a16:colId xmlns:a16="http://schemas.microsoft.com/office/drawing/2014/main" val="3201062482"/>
                    </a:ext>
                  </a:extLst>
                </a:gridCol>
              </a:tblGrid>
              <a:tr h="43879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S.NO​</a:t>
                      </a:r>
                      <a:endParaRPr lang="en-US" sz="17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2522" marR="72522" marT="36261" marB="3626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AUTHOR​</a:t>
                      </a:r>
                      <a:endParaRPr lang="en-US" sz="17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2522" marR="72522" marT="36261" marB="3626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PAPER JOURNAL​</a:t>
                      </a:r>
                      <a:endParaRPr lang="en-US" sz="17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2522" marR="72522" marT="36261" marB="3626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DESCRIPTION​</a:t>
                      </a:r>
                      <a:endParaRPr lang="en-US" sz="17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2522" marR="72522" marT="36261" marB="3626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LINKS​</a:t>
                      </a:r>
                      <a:endParaRPr lang="en-US" sz="17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2522" marR="72522" marT="36261" marB="3626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857174"/>
                  </a:ext>
                </a:extLst>
              </a:tr>
              <a:tr h="156713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1.​</a:t>
                      </a:r>
                      <a:endParaRPr lang="en-US" sz="17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522" marR="72522" marT="36261" marB="36261">
                    <a:lnL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nn-NO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Shrikant Baliram Pokale,​</a:t>
                      </a:r>
                      <a:endParaRPr lang="nn-NO" sz="1700" b="0" i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nn-NO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Sawan Sakharam Borul,​</a:t>
                      </a:r>
                      <a:endParaRPr lang="nn-NO" sz="1700" b="0" i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nn-NO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M.K.Rodge​</a:t>
                      </a:r>
                      <a:endParaRPr lang="nn-NO" sz="17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522" marR="72522" marT="36261" marB="36261">
                    <a:lnL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Client Side Customization for Checking User Rights in Teamcenter-PLM​</a:t>
                      </a:r>
                      <a:endParaRPr lang="en-US" sz="17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522" marR="72522" marT="36261" marB="36261">
                    <a:lnL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Talks about client-side customization and allotting user rights for user safety.​</a:t>
                      </a:r>
                      <a:endParaRPr lang="en-US" sz="17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522" marR="72522" marT="36261" marB="36261">
                    <a:lnL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400" b="0" i="0" u="sng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"/>
                        </a:rPr>
                        <a:t>https://citeseerx.ist.psu.edu/document?repid=rep1&amp;type=pdf&amp;doi=8e1cf3a0b9a23603177e2947a274fd228b7c4cf6</a:t>
                      </a:r>
                      <a:r>
                        <a:rPr lang="en-IN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</a:p>
                  </a:txBody>
                  <a:tcPr marL="72522" marR="72522" marT="36261" marB="36261">
                    <a:lnL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45956"/>
                  </a:ext>
                </a:extLst>
              </a:tr>
              <a:tr h="175519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2.​</a:t>
                      </a:r>
                      <a:endParaRPr lang="en-US" sz="17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522" marR="72522" marT="36261" marB="36261">
                    <a:lnL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Jaykumar</a:t>
                      </a:r>
                      <a:r>
                        <a:rPr lang="en-IN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Yoga Mule​</a:t>
                      </a:r>
                      <a:endParaRPr lang="en-IN" sz="17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522" marR="72522" marT="36261" marB="36261">
                    <a:lnL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PLM based Customization for Extraction of NX Assembly from Team center to Local Drive​</a:t>
                      </a:r>
                      <a:endParaRPr lang="en-US" sz="17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522" marR="72522" marT="36261" marB="36261">
                    <a:lnL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Talks about extraction of NX assembly from Teamcenter to Local Drive.​</a:t>
                      </a:r>
                      <a:endParaRPr lang="en-US" sz="17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522" marR="72522" marT="36261" marB="36261">
                    <a:lnL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400" b="0" i="0" u="sng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https://research.ijais.org/volume2/number6/ijais12-450381.pdf</a:t>
                      </a:r>
                      <a:r>
                        <a:rPr lang="en-IN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</a:p>
                    <a:p>
                      <a:pPr algn="l" fontAlgn="base"/>
                      <a:r>
                        <a:rPr lang="en-IN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IN" sz="17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522" marR="72522" marT="36261" marB="36261">
                    <a:lnL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674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88583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208BF-ACB4-1157-E9D8-DF69C050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9D54D02-6479-3CC5-32CC-40D341036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60" y="742391"/>
            <a:ext cx="7206205" cy="642278"/>
          </a:xfrm>
        </p:spPr>
        <p:txBody>
          <a:bodyPr/>
          <a:lstStyle/>
          <a:p>
            <a:r>
              <a:rPr lang="en-US" sz="1800" b="1" u="sng" dirty="0">
                <a:latin typeface="Times New Roman"/>
                <a:cs typeface="Times New Roman"/>
              </a:rPr>
              <a:t>TEAMCENTER PROGRESS </a:t>
            </a:r>
          </a:p>
        </p:txBody>
      </p:sp>
      <p:pic>
        <p:nvPicPr>
          <p:cNvPr id="23" name="Picture 22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5A9C045C-F7D8-C946-FA2F-80EB34B01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0" y="1384669"/>
            <a:ext cx="5764840" cy="401775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9D9608E-D146-67BD-5153-EEDDECDF7535}"/>
              </a:ext>
            </a:extLst>
          </p:cNvPr>
          <p:cNvSpPr txBox="1"/>
          <p:nvPr/>
        </p:nvSpPr>
        <p:spPr>
          <a:xfrm>
            <a:off x="1077376" y="5674672"/>
            <a:ext cx="4161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MANAGER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Picture 30" descr="A screenshot of a computer&#10;&#10;Description automatically generated">
            <a:extLst>
              <a:ext uri="{FF2B5EF4-FFF2-40B4-BE49-F238E27FC236}">
                <a16:creationId xmlns:a16="http://schemas.microsoft.com/office/drawing/2014/main" id="{0FE8BA28-C020-672F-969E-E4BF55DDF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958" y="1384668"/>
            <a:ext cx="5653882" cy="401775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5E6A2D6-3BF0-6748-3389-D9E086379B14}"/>
              </a:ext>
            </a:extLst>
          </p:cNvPr>
          <p:cNvSpPr txBox="1"/>
          <p:nvPr/>
        </p:nvSpPr>
        <p:spPr>
          <a:xfrm>
            <a:off x="6953173" y="5665340"/>
            <a:ext cx="4161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 MANAGER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89562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0F23F-C5BB-BCDA-6970-2752B540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22D01-8BBC-15DB-E11B-E5D7AE4F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19MEEC1008-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8A332-6EC9-4C94-8392-2682EF5FC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1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5D24676-F29E-F901-2ED8-0E1A6E635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60" y="742391"/>
            <a:ext cx="7206205" cy="642278"/>
          </a:xfrm>
        </p:spPr>
        <p:txBody>
          <a:bodyPr/>
          <a:lstStyle/>
          <a:p>
            <a:r>
              <a:rPr lang="en-US" sz="1800" b="1" u="sng" dirty="0">
                <a:latin typeface="Times New Roman"/>
                <a:cs typeface="Times New Roman"/>
              </a:rPr>
              <a:t>Contd.,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3AE02F6-EF3E-7E84-4DC2-D00156C40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0" y="1384669"/>
            <a:ext cx="5408645" cy="41865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647BE4-2A41-C739-59BD-2E93EDD892E3}"/>
              </a:ext>
            </a:extLst>
          </p:cNvPr>
          <p:cNvSpPr txBox="1"/>
          <p:nvPr/>
        </p:nvSpPr>
        <p:spPr>
          <a:xfrm>
            <a:off x="1077376" y="5674672"/>
            <a:ext cx="4161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VARIANT  MANAGER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computer screen with a blue border&#10;&#10;Description automatically generated">
            <a:extLst>
              <a:ext uri="{FF2B5EF4-FFF2-40B4-BE49-F238E27FC236}">
                <a16:creationId xmlns:a16="http://schemas.microsoft.com/office/drawing/2014/main" id="{0A191F20-B94C-1C5E-E44F-91C3D084E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707" y="1384669"/>
            <a:ext cx="5975133" cy="41865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D6059D-A44A-97FB-F49C-F707262FF4CD}"/>
              </a:ext>
            </a:extLst>
          </p:cNvPr>
          <p:cNvSpPr txBox="1"/>
          <p:nvPr/>
        </p:nvSpPr>
        <p:spPr>
          <a:xfrm>
            <a:off x="6792546" y="5674671"/>
            <a:ext cx="4161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BUILDER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23072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876B1-EFCC-3F3F-C572-7D5A1232A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Dept of mechanical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CC71A-783F-54B9-DECC-69AE3F4F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>
                <a:solidFill>
                  <a:prstClr val="white"/>
                </a:solidFill>
              </a:rPr>
              <a:t>19MEEC1008- Composite Materials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09F4C-DD00-CDC9-87F0-8439DEEE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1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3C05C-C349-4A7C-811E-742CA0C12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60" y="742391"/>
            <a:ext cx="7206205" cy="642278"/>
          </a:xfrm>
        </p:spPr>
        <p:txBody>
          <a:bodyPr/>
          <a:lstStyle/>
          <a:p>
            <a:r>
              <a:rPr lang="en-US" sz="1800" b="1" u="sng" dirty="0">
                <a:latin typeface="Times New Roman"/>
                <a:cs typeface="Times New Roman"/>
              </a:rPr>
              <a:t>Contd.,</a:t>
            </a:r>
          </a:p>
        </p:txBody>
      </p:sp>
      <p:pic>
        <p:nvPicPr>
          <p:cNvPr id="9" name="Picture 8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738169C8-E6C4-0C00-07AE-1817E5238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0" y="1384669"/>
            <a:ext cx="5791200" cy="38081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5D8435-6907-4A62-F2A4-AF7EC4961B7C}"/>
              </a:ext>
            </a:extLst>
          </p:cNvPr>
          <p:cNvSpPr txBox="1"/>
          <p:nvPr/>
        </p:nvSpPr>
        <p:spPr>
          <a:xfrm>
            <a:off x="1146033" y="5473331"/>
            <a:ext cx="4161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DESIGNER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E23AB854-DED4-3E67-9EC7-9A065FE16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436" y="1545995"/>
            <a:ext cx="5640403" cy="3646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31E168-7209-A753-A8CB-2FB34D10BE88}"/>
              </a:ext>
            </a:extLst>
          </p:cNvPr>
          <p:cNvSpPr txBox="1"/>
          <p:nvPr/>
        </p:nvSpPr>
        <p:spPr>
          <a:xfrm>
            <a:off x="6884516" y="5473330"/>
            <a:ext cx="4161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NAMING  RULE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31226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XCADEssentials_PerformanceTest_28-05-2021 (1).pptx" id="{E12FC3B1-0268-4ABA-B599-F99CE77ACA00}" vid="{E6C13878-2763-416E-B36D-56D3B5D8E48F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XCADEssentials_PerformanceTest_28-05-2021 (1).pptx" id="{E12FC3B1-0268-4ABA-B599-F99CE77ACA00}" vid="{E6C13878-2763-416E-B36D-56D3B5D8E48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B383FD98533941834BEBB0BD358F77" ma:contentTypeVersion="16" ma:contentTypeDescription="Create a new document." ma:contentTypeScope="" ma:versionID="c88adfe59c30ef039f95a669381940a5">
  <xsd:schema xmlns:xsd="http://www.w3.org/2001/XMLSchema" xmlns:xs="http://www.w3.org/2001/XMLSchema" xmlns:p="http://schemas.microsoft.com/office/2006/metadata/properties" xmlns:ns3="3f560d29-ee90-480d-9f6c-81a3231e7417" xmlns:ns4="14fd6532-bd5f-4dfb-9a77-a3078f85c391" targetNamespace="http://schemas.microsoft.com/office/2006/metadata/properties" ma:root="true" ma:fieldsID="2666a9e2952d8a0ff7990f5c29b13e54" ns3:_="" ns4:_="">
    <xsd:import namespace="3f560d29-ee90-480d-9f6c-81a3231e7417"/>
    <xsd:import namespace="14fd6532-bd5f-4dfb-9a77-a3078f85c39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560d29-ee90-480d-9f6c-81a3231e74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fd6532-bd5f-4dfb-9a77-a3078f85c39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f560d29-ee90-480d-9f6c-81a3231e741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7E9176-D3F7-48E8-9037-46D8EDDA7356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3f560d29-ee90-480d-9f6c-81a3231e7417"/>
    <ds:schemaRef ds:uri="14fd6532-bd5f-4dfb-9a77-a3078f85c3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8406A8-BD1C-402D-839C-17D94E12EAC0}">
  <ds:schemaRefs>
    <ds:schemaRef ds:uri="14fd6532-bd5f-4dfb-9a77-a3078f85c391"/>
    <ds:schemaRef ds:uri="http://purl.org/dc/elements/1.1/"/>
    <ds:schemaRef ds:uri="http://schemas.microsoft.com/office/infopath/2007/PartnerControls"/>
    <ds:schemaRef ds:uri="3f560d29-ee90-480d-9f6c-81a3231e7417"/>
    <ds:schemaRef ds:uri="http://schemas.microsoft.com/office/2006/documentManagement/types"/>
    <ds:schemaRef ds:uri="http://purl.org/dc/terms/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EEAACF7-B389-45DF-8DFC-88B96003346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2271</TotalTime>
  <Words>641</Words>
  <Application>Microsoft Office PowerPoint</Application>
  <PresentationFormat>Widescreen</PresentationFormat>
  <Paragraphs>118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Verdana</vt:lpstr>
      <vt:lpstr>1_Office Theme</vt:lpstr>
      <vt:lpstr>2_Office Theme</vt:lpstr>
      <vt:lpstr>            </vt:lpstr>
      <vt:lpstr>CONTENTS</vt:lpstr>
      <vt:lpstr>INTRODUCTION</vt:lpstr>
      <vt:lpstr>METHODOLOGY</vt:lpstr>
      <vt:lpstr>OBJECTIVES</vt:lpstr>
      <vt:lpstr>LITERATURE REVIEW </vt:lpstr>
      <vt:lpstr>TEAMCENTER PROGRESS </vt:lpstr>
      <vt:lpstr>Contd.,</vt:lpstr>
      <vt:lpstr>Contd.,</vt:lpstr>
      <vt:lpstr>Contd.,</vt:lpstr>
      <vt:lpstr>MANUFACTURING PROCESS</vt:lpstr>
      <vt:lpstr>REFERENCES 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guru pranes</dc:creator>
  <cp:lastModifiedBy>NAVANEETHAN S</cp:lastModifiedBy>
  <cp:revision>86</cp:revision>
  <dcterms:created xsi:type="dcterms:W3CDTF">2021-06-30T15:12:53Z</dcterms:created>
  <dcterms:modified xsi:type="dcterms:W3CDTF">2024-04-23T14:42:38Z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0x0101009CB383FD98533941834BEBB0BD358F77</vt:lpwstr>
  </property>
</Properties>
</file>