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6"/>
  </p:notesMasterIdLst>
  <p:sldIdLst>
    <p:sldId id="261" r:id="rId3"/>
    <p:sldId id="262" r:id="rId4"/>
    <p:sldId id="263" r:id="rId5"/>
    <p:sldId id="274" r:id="rId6"/>
    <p:sldId id="276" r:id="rId7"/>
    <p:sldId id="275" r:id="rId8"/>
    <p:sldId id="264" r:id="rId9"/>
    <p:sldId id="278" r:id="rId10"/>
    <p:sldId id="267" r:id="rId11"/>
    <p:sldId id="268" r:id="rId12"/>
    <p:sldId id="269"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FBF6A-3CCA-4011-919C-2250EE7DB219}"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ADD21-CDD7-45AC-9534-E1F41A3BDB2D}" type="slidenum">
              <a:rPr lang="en-IN" smtClean="0"/>
              <a:t>‹#›</a:t>
            </a:fld>
            <a:endParaRPr lang="en-IN"/>
          </a:p>
        </p:txBody>
      </p:sp>
    </p:spTree>
    <p:extLst>
      <p:ext uri="{BB962C8B-B14F-4D97-AF65-F5344CB8AC3E}">
        <p14:creationId xmlns:p14="http://schemas.microsoft.com/office/powerpoint/2010/main" val="235043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72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7F086738-CE93-4D42-AFE4-C276FA7C75A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2812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6" cy="1600200"/>
          </a:xfrm>
        </p:spPr>
        <p:txBody>
          <a:bodyPr anchor="b"/>
          <a:lstStyle>
            <a:lvl1pPr>
              <a:defRPr sz="3840"/>
            </a:lvl1pPr>
          </a:lstStyle>
          <a:p>
            <a:r>
              <a:rPr lang="en-US"/>
              <a:t>Click to edit Master title style</a:t>
            </a:r>
          </a:p>
        </p:txBody>
      </p:sp>
      <p:sp>
        <p:nvSpPr>
          <p:cNvPr id="3" name="Picture Placeholder 2"/>
          <p:cNvSpPr>
            <a:spLocks noGrp="1"/>
          </p:cNvSpPr>
          <p:nvPr>
            <p:ph type="pic" idx="1"/>
          </p:nvPr>
        </p:nvSpPr>
        <p:spPr>
          <a:xfrm>
            <a:off x="5183192" y="987428"/>
            <a:ext cx="6172201" cy="4873625"/>
          </a:xfrm>
        </p:spPr>
        <p:txBody>
          <a:bodyPr rtlCol="0">
            <a:normAutofit/>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a:t>Click icon to add picture</a:t>
            </a:r>
          </a:p>
        </p:txBody>
      </p:sp>
      <p:sp>
        <p:nvSpPr>
          <p:cNvPr id="4" name="Text Placeholder 3"/>
          <p:cNvSpPr>
            <a:spLocks noGrp="1"/>
          </p:cNvSpPr>
          <p:nvPr>
            <p:ph type="body" sz="half" idx="2"/>
          </p:nvPr>
        </p:nvSpPr>
        <p:spPr>
          <a:xfrm>
            <a:off x="839793" y="2057400"/>
            <a:ext cx="3932236" cy="38115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B305E0BD-28EA-4865-93CA-C3E8C438431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1745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7F14EB18-625B-422B-B513-44D72F7A632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7227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B2C06300-9C85-40C3-8B3F-DBD9F0BA9CEC}"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6931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1"/>
            <a:ext cx="10972800" cy="579438"/>
          </a:xfrm>
        </p:spPr>
        <p:txBody>
          <a:bodyPr/>
          <a:lstStyle/>
          <a:p>
            <a:r>
              <a:rPr lang="en-US"/>
              <a:t>Click to edit Master title style</a:t>
            </a:r>
            <a:endParaRPr lang="en-US" dirty="0"/>
          </a:p>
        </p:txBody>
      </p:sp>
      <p:sp>
        <p:nvSpPr>
          <p:cNvPr id="3" name="Table Placeholder 2"/>
          <p:cNvSpPr>
            <a:spLocks noGrp="1"/>
          </p:cNvSpPr>
          <p:nvPr>
            <p:ph type="tbl" idx="1"/>
          </p:nvPr>
        </p:nvSpPr>
        <p:spPr>
          <a:xfrm>
            <a:off x="609600" y="1600200"/>
            <a:ext cx="10972800" cy="4525963"/>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0" y="6534151"/>
            <a:ext cx="4095736" cy="323850"/>
          </a:xfrm>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Slide Number Placeholder 4"/>
          <p:cNvSpPr>
            <a:spLocks noGrp="1"/>
          </p:cNvSpPr>
          <p:nvPr>
            <p:ph type="sldNum" sz="quarter" idx="11"/>
          </p:nvPr>
        </p:nvSpPr>
        <p:spPr>
          <a:xfrm>
            <a:off x="9245600" y="6553200"/>
            <a:ext cx="2844800" cy="381000"/>
          </a:xfrm>
        </p:spPr>
        <p:txBody>
          <a:bodyPr/>
          <a:lstStyle>
            <a:lvl1pPr>
              <a:defRPr/>
            </a:lvl1pPr>
          </a:lstStyle>
          <a:p>
            <a:pPr>
              <a:defRPr/>
            </a:pPr>
            <a:fld id="{69906435-A9F7-4899-A97B-D9F0C5D12129}" type="slidenum">
              <a:rPr lang="en-US">
                <a:solidFill>
                  <a:prstClr val="white"/>
                </a:solidFill>
              </a:rPr>
              <a:pPr>
                <a:defRPr/>
              </a:pPr>
              <a:t>‹#›</a:t>
            </a:fld>
            <a:r>
              <a:rPr lang="en-US">
                <a:solidFill>
                  <a:prstClr val="white"/>
                </a:solidFill>
              </a:rPr>
              <a:t>/112 </a:t>
            </a:r>
          </a:p>
        </p:txBody>
      </p:sp>
    </p:spTree>
    <p:extLst>
      <p:ext uri="{BB962C8B-B14F-4D97-AF65-F5344CB8AC3E}">
        <p14:creationId xmlns:p14="http://schemas.microsoft.com/office/powerpoint/2010/main" val="390125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72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7F086738-CE93-4D42-AFE4-C276FA7C75A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558076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dirty="0">
                <a:solidFill>
                  <a:prstClr val="white"/>
                </a:solidFill>
              </a:rPr>
              <a:t>1</a:t>
            </a:r>
          </a:p>
        </p:txBody>
      </p:sp>
    </p:spTree>
    <p:extLst>
      <p:ext uri="{BB962C8B-B14F-4D97-AF65-F5344CB8AC3E}">
        <p14:creationId xmlns:p14="http://schemas.microsoft.com/office/powerpoint/2010/main" val="2598393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
        <p:nvSpPr>
          <p:cNvPr id="4" name="Footer Placeholder 3"/>
          <p:cNvSpPr>
            <a:spLocks noGrp="1"/>
          </p:cNvSpPr>
          <p:nvPr>
            <p:ph type="ftr" sz="quarter" idx="11"/>
          </p:nvPr>
        </p:nvSpPr>
        <p:spPr/>
        <p:txBody>
          <a:bodyPr/>
          <a:lstStyle/>
          <a:p>
            <a:pPr>
              <a:defRPr/>
            </a:pPr>
            <a:r>
              <a:rPr lang="en-IN">
                <a:solidFill>
                  <a:prstClr val="white"/>
                </a:solidFill>
              </a:rPr>
              <a:t>16MEE03 - Composite Materials</a:t>
            </a:r>
            <a:endParaRPr lang="en-US" dirty="0">
              <a:solidFill>
                <a:prstClr val="white"/>
              </a:solidFill>
            </a:endParaRPr>
          </a:p>
        </p:txBody>
      </p:sp>
      <p:sp>
        <p:nvSpPr>
          <p:cNvPr id="5" name="Slide Number Placeholder 4"/>
          <p:cNvSpPr>
            <a:spLocks noGrp="1"/>
          </p:cNvSpPr>
          <p:nvPr>
            <p:ph type="sldNum" sz="quarter" idx="12"/>
          </p:nvPr>
        </p:nvSpPr>
        <p:spPr/>
        <p:txBody>
          <a:bodyPr/>
          <a:lstStyle/>
          <a:p>
            <a:pPr>
              <a:defRPr/>
            </a:pPr>
            <a:fld id="{6847162D-511E-4C98-AC2F-62B59410366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2782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3"/>
            <a:ext cx="10515600" cy="2852737"/>
          </a:xfrm>
        </p:spPr>
        <p:txBody>
          <a:bodyPr anchor="b"/>
          <a:lstStyle>
            <a:lvl1pPr>
              <a:defRPr sz="7200"/>
            </a:lvl1pPr>
          </a:lstStyle>
          <a:p>
            <a:r>
              <a:rPr lang="en-US"/>
              <a:t>Click to edit Master title style</a:t>
            </a:r>
          </a:p>
        </p:txBody>
      </p:sp>
      <p:sp>
        <p:nvSpPr>
          <p:cNvPr id="3" name="Text Placeholder 2"/>
          <p:cNvSpPr>
            <a:spLocks noGrp="1"/>
          </p:cNvSpPr>
          <p:nvPr>
            <p:ph type="body" idx="1"/>
          </p:nvPr>
        </p:nvSpPr>
        <p:spPr>
          <a:xfrm>
            <a:off x="831853" y="4589467"/>
            <a:ext cx="10515600" cy="1500187"/>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35F1A826-E4FE-46EB-90D6-295D979A700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06218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2B7EC03A-975C-44BE-9F9B-2C85CF14E22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15320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1"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5"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pPr>
              <a:defRPr/>
            </a:pPr>
            <a:fld id="{75D06280-78FF-4A88-A39A-CEFE6FC2F8D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3637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dirty="0">
                <a:solidFill>
                  <a:prstClr val="white"/>
                </a:solidFill>
              </a:rPr>
              <a:t>1</a:t>
            </a:r>
          </a:p>
        </p:txBody>
      </p:sp>
    </p:spTree>
    <p:extLst>
      <p:ext uri="{BB962C8B-B14F-4D97-AF65-F5344CB8AC3E}">
        <p14:creationId xmlns:p14="http://schemas.microsoft.com/office/powerpoint/2010/main" val="407610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pPr>
              <a:defRPr/>
            </a:pPr>
            <a:fld id="{1B7E4B66-7FC5-4D58-8352-92801CF77EB4}"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225192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pPr>
              <a:defRPr/>
            </a:pPr>
            <a:fld id="{0F981A5B-76FD-44DE-83AC-8AFDC0A2B45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32477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6" cy="1600200"/>
          </a:xfrm>
        </p:spPr>
        <p:txBody>
          <a:bodyPr anchor="b"/>
          <a:lstStyle>
            <a:lvl1pPr>
              <a:defRPr sz="3840"/>
            </a:lvl1pPr>
          </a:lstStyle>
          <a:p>
            <a:r>
              <a:rPr lang="en-US"/>
              <a:t>Click to edit Master title style</a:t>
            </a:r>
          </a:p>
        </p:txBody>
      </p:sp>
      <p:sp>
        <p:nvSpPr>
          <p:cNvPr id="3" name="Content Placeholder 2"/>
          <p:cNvSpPr>
            <a:spLocks noGrp="1"/>
          </p:cNvSpPr>
          <p:nvPr>
            <p:ph idx="1"/>
          </p:nvPr>
        </p:nvSpPr>
        <p:spPr>
          <a:xfrm>
            <a:off x="5183192" y="987428"/>
            <a:ext cx="6172201" cy="4873625"/>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3" y="2057400"/>
            <a:ext cx="3932236" cy="38115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29D192D4-C821-4512-89BD-65479A7FB51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87882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6" cy="1600200"/>
          </a:xfrm>
        </p:spPr>
        <p:txBody>
          <a:bodyPr anchor="b"/>
          <a:lstStyle>
            <a:lvl1pPr>
              <a:defRPr sz="3840"/>
            </a:lvl1pPr>
          </a:lstStyle>
          <a:p>
            <a:r>
              <a:rPr lang="en-US"/>
              <a:t>Click to edit Master title style</a:t>
            </a:r>
          </a:p>
        </p:txBody>
      </p:sp>
      <p:sp>
        <p:nvSpPr>
          <p:cNvPr id="3" name="Picture Placeholder 2"/>
          <p:cNvSpPr>
            <a:spLocks noGrp="1"/>
          </p:cNvSpPr>
          <p:nvPr>
            <p:ph type="pic" idx="1"/>
          </p:nvPr>
        </p:nvSpPr>
        <p:spPr>
          <a:xfrm>
            <a:off x="5183192" y="987428"/>
            <a:ext cx="6172201" cy="4873625"/>
          </a:xfrm>
        </p:spPr>
        <p:txBody>
          <a:bodyPr rtlCol="0">
            <a:normAutofit/>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a:t>Click icon to add picture</a:t>
            </a:r>
          </a:p>
        </p:txBody>
      </p:sp>
      <p:sp>
        <p:nvSpPr>
          <p:cNvPr id="4" name="Text Placeholder 3"/>
          <p:cNvSpPr>
            <a:spLocks noGrp="1"/>
          </p:cNvSpPr>
          <p:nvPr>
            <p:ph type="body" sz="half" idx="2"/>
          </p:nvPr>
        </p:nvSpPr>
        <p:spPr>
          <a:xfrm>
            <a:off x="839793" y="2057400"/>
            <a:ext cx="3932236" cy="38115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B305E0BD-28EA-4865-93CA-C3E8C438431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9056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7F14EB18-625B-422B-B513-44D72F7A632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52058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B2C06300-9C85-40C3-8B3F-DBD9F0BA9CEC}"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836368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1"/>
            <a:ext cx="10972800" cy="579438"/>
          </a:xfrm>
        </p:spPr>
        <p:txBody>
          <a:bodyPr/>
          <a:lstStyle/>
          <a:p>
            <a:r>
              <a:rPr lang="en-US"/>
              <a:t>Click to edit Master title style</a:t>
            </a:r>
            <a:endParaRPr lang="en-US" dirty="0"/>
          </a:p>
        </p:txBody>
      </p:sp>
      <p:sp>
        <p:nvSpPr>
          <p:cNvPr id="3" name="Table Placeholder 2"/>
          <p:cNvSpPr>
            <a:spLocks noGrp="1"/>
          </p:cNvSpPr>
          <p:nvPr>
            <p:ph type="tbl" idx="1"/>
          </p:nvPr>
        </p:nvSpPr>
        <p:spPr>
          <a:xfrm>
            <a:off x="609600" y="1600200"/>
            <a:ext cx="10972800" cy="4525963"/>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0" y="6534151"/>
            <a:ext cx="4095736" cy="323850"/>
          </a:xfrm>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Slide Number Placeholder 4"/>
          <p:cNvSpPr>
            <a:spLocks noGrp="1"/>
          </p:cNvSpPr>
          <p:nvPr>
            <p:ph type="sldNum" sz="quarter" idx="11"/>
          </p:nvPr>
        </p:nvSpPr>
        <p:spPr>
          <a:xfrm>
            <a:off x="9245600" y="6553200"/>
            <a:ext cx="2844800" cy="381000"/>
          </a:xfrm>
        </p:spPr>
        <p:txBody>
          <a:bodyPr/>
          <a:lstStyle>
            <a:lvl1pPr>
              <a:defRPr/>
            </a:lvl1pPr>
          </a:lstStyle>
          <a:p>
            <a:pPr>
              <a:defRPr/>
            </a:pPr>
            <a:fld id="{69906435-A9F7-4899-A97B-D9F0C5D12129}" type="slidenum">
              <a:rPr lang="en-US">
                <a:solidFill>
                  <a:prstClr val="white"/>
                </a:solidFill>
              </a:rPr>
              <a:pPr>
                <a:defRPr/>
              </a:pPr>
              <a:t>‹#›</a:t>
            </a:fld>
            <a:r>
              <a:rPr lang="en-US">
                <a:solidFill>
                  <a:prstClr val="white"/>
                </a:solidFill>
              </a:rPr>
              <a:t>/112 </a:t>
            </a:r>
          </a:p>
        </p:txBody>
      </p:sp>
    </p:spTree>
    <p:extLst>
      <p:ext uri="{BB962C8B-B14F-4D97-AF65-F5344CB8AC3E}">
        <p14:creationId xmlns:p14="http://schemas.microsoft.com/office/powerpoint/2010/main" val="334593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
        <p:nvSpPr>
          <p:cNvPr id="4" name="Footer Placeholder 3"/>
          <p:cNvSpPr>
            <a:spLocks noGrp="1"/>
          </p:cNvSpPr>
          <p:nvPr>
            <p:ph type="ftr" sz="quarter" idx="11"/>
          </p:nvPr>
        </p:nvSpPr>
        <p:spPr/>
        <p:txBody>
          <a:bodyPr/>
          <a:lstStyle/>
          <a:p>
            <a:pPr>
              <a:defRPr/>
            </a:pPr>
            <a:r>
              <a:rPr lang="en-IN">
                <a:solidFill>
                  <a:prstClr val="white"/>
                </a:solidFill>
              </a:rPr>
              <a:t>19MEEC1008- Composite Materials</a:t>
            </a:r>
            <a:endParaRPr lang="en-US" dirty="0">
              <a:solidFill>
                <a:prstClr val="white"/>
              </a:solidFill>
            </a:endParaRPr>
          </a:p>
        </p:txBody>
      </p:sp>
      <p:sp>
        <p:nvSpPr>
          <p:cNvPr id="5" name="Slide Number Placeholder 4"/>
          <p:cNvSpPr>
            <a:spLocks noGrp="1"/>
          </p:cNvSpPr>
          <p:nvPr>
            <p:ph type="sldNum" sz="quarter" idx="12"/>
          </p:nvPr>
        </p:nvSpPr>
        <p:spPr/>
        <p:txBody>
          <a:bodyPr/>
          <a:lstStyle/>
          <a:p>
            <a:pPr>
              <a:defRPr/>
            </a:pPr>
            <a:fld id="{6847162D-511E-4C98-AC2F-62B59410366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80270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3"/>
            <a:ext cx="10515600" cy="2852737"/>
          </a:xfrm>
        </p:spPr>
        <p:txBody>
          <a:bodyPr anchor="b"/>
          <a:lstStyle>
            <a:lvl1pPr>
              <a:defRPr sz="7200"/>
            </a:lvl1pPr>
          </a:lstStyle>
          <a:p>
            <a:r>
              <a:rPr lang="en-US"/>
              <a:t>Click to edit Master title style</a:t>
            </a:r>
          </a:p>
        </p:txBody>
      </p:sp>
      <p:sp>
        <p:nvSpPr>
          <p:cNvPr id="3" name="Text Placeholder 2"/>
          <p:cNvSpPr>
            <a:spLocks noGrp="1"/>
          </p:cNvSpPr>
          <p:nvPr>
            <p:ph type="body" idx="1"/>
          </p:nvPr>
        </p:nvSpPr>
        <p:spPr>
          <a:xfrm>
            <a:off x="831853" y="4589467"/>
            <a:ext cx="10515600" cy="1500187"/>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pPr>
              <a:defRPr/>
            </a:pPr>
            <a:fld id="{35F1A826-E4FE-46EB-90D6-295D979A700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42949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2B7EC03A-975C-44BE-9F9B-2C85CF14E22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7934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1"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5"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pPr>
              <a:defRPr/>
            </a:pPr>
            <a:fld id="{75D06280-78FF-4A88-A39A-CEFE6FC2F8D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0883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pPr>
              <a:defRPr/>
            </a:pPr>
            <a:fld id="{1B7E4B66-7FC5-4D58-8352-92801CF77EB4}"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24968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pPr>
              <a:defRPr/>
            </a:pPr>
            <a:fld id="{0F981A5B-76FD-44DE-83AC-8AFDC0A2B45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23559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6" cy="1600200"/>
          </a:xfrm>
        </p:spPr>
        <p:txBody>
          <a:bodyPr anchor="b"/>
          <a:lstStyle>
            <a:lvl1pPr>
              <a:defRPr sz="3840"/>
            </a:lvl1pPr>
          </a:lstStyle>
          <a:p>
            <a:r>
              <a:rPr lang="en-US"/>
              <a:t>Click to edit Master title style</a:t>
            </a:r>
          </a:p>
        </p:txBody>
      </p:sp>
      <p:sp>
        <p:nvSpPr>
          <p:cNvPr id="3" name="Content Placeholder 2"/>
          <p:cNvSpPr>
            <a:spLocks noGrp="1"/>
          </p:cNvSpPr>
          <p:nvPr>
            <p:ph idx="1"/>
          </p:nvPr>
        </p:nvSpPr>
        <p:spPr>
          <a:xfrm>
            <a:off x="5183192" y="987428"/>
            <a:ext cx="6172201" cy="4873625"/>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3" y="2057400"/>
            <a:ext cx="3932236" cy="38115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marL="0" marR="0" indent="0" algn="l" defTabSz="1097280" rtl="0" eaLnBrk="1" fontAlgn="auto" latinLnBrk="0" hangingPunct="1">
              <a:lnSpc>
                <a:spcPct val="100000"/>
              </a:lnSpc>
              <a:spcBef>
                <a:spcPts val="0"/>
              </a:spcBef>
              <a:spcAft>
                <a:spcPts val="0"/>
              </a:spcAft>
              <a:buClrTx/>
              <a:buSzTx/>
              <a:buFontTx/>
              <a:buNone/>
              <a:tabLst/>
              <a:defRPr/>
            </a:lvl1pPr>
          </a:lstStyle>
          <a:p>
            <a:pPr>
              <a:defRPr/>
            </a:pPr>
            <a:r>
              <a:rPr lang="en-US">
                <a:solidFill>
                  <a:prstClr val="white"/>
                </a:solidFill>
              </a:rPr>
              <a:t>Dept of mechanical </a:t>
            </a:r>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IN">
                <a:solidFill>
                  <a:prstClr val="white"/>
                </a:solidFill>
              </a:rPr>
              <a:t>19MEEC1008- Composite Materials</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pPr>
              <a:defRPr/>
            </a:pPr>
            <a:fld id="{29D192D4-C821-4512-89BD-65479A7FB51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9830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a:xfrm>
            <a:off x="1" y="750302"/>
            <a:ext cx="12213167" cy="0"/>
          </a:xfrm>
          <a:prstGeom prst="line">
            <a:avLst/>
          </a:prstGeom>
          <a:ln w="76200">
            <a:solidFill>
              <a:srgbClr val="FF505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21166" y="6337300"/>
            <a:ext cx="12213167"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solidFill>
                <a:prstClr val="white"/>
              </a:solidFill>
            </a:endParaRPr>
          </a:p>
        </p:txBody>
      </p:sp>
      <p:sp>
        <p:nvSpPr>
          <p:cNvPr id="1027"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64301"/>
            <a:ext cx="3809984" cy="393700"/>
          </a:xfrm>
          <a:prstGeom prst="rect">
            <a:avLst/>
          </a:prstGeom>
        </p:spPr>
        <p:txBody>
          <a:bodyPr vert="horz" lIns="91440" tIns="45720" rIns="91440" bIns="45720" rtlCol="0" anchor="ctr"/>
          <a:lstStyle>
            <a:lvl1pPr algn="l" fontAlgn="auto">
              <a:spcBef>
                <a:spcPts val="0"/>
              </a:spcBef>
              <a:spcAft>
                <a:spcPts val="0"/>
              </a:spcAft>
              <a:defRPr sz="1440" b="0">
                <a:solidFill>
                  <a:schemeClr val="bg1"/>
                </a:solidFill>
                <a:latin typeface="+mn-lt"/>
                <a:cs typeface="+mn-cs"/>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3"/>
          </p:nvPr>
        </p:nvSpPr>
        <p:spPr>
          <a:xfrm>
            <a:off x="4038600" y="6464301"/>
            <a:ext cx="4114800" cy="257176"/>
          </a:xfrm>
          <a:prstGeom prst="rect">
            <a:avLst/>
          </a:prstGeom>
        </p:spPr>
        <p:txBody>
          <a:bodyPr vert="horz" lIns="91440" tIns="45720" rIns="91440" bIns="45720" rtlCol="0" anchor="ctr"/>
          <a:lstStyle>
            <a:lvl1pPr algn="ctr" fontAlgn="auto">
              <a:spcBef>
                <a:spcPts val="0"/>
              </a:spcBef>
              <a:spcAft>
                <a:spcPts val="0"/>
              </a:spcAft>
              <a:defRPr sz="1440" b="0">
                <a:solidFill>
                  <a:schemeClr val="bg1"/>
                </a:solidFill>
                <a:latin typeface="+mn-lt"/>
                <a:cs typeface="+mn-cs"/>
              </a:defRPr>
            </a:lvl1pPr>
          </a:lstStyle>
          <a:p>
            <a:pPr>
              <a:defRPr/>
            </a:pPr>
            <a:r>
              <a:rPr lang="en-IN">
                <a:solidFill>
                  <a:prstClr val="white"/>
                </a:solidFill>
              </a:rPr>
              <a:t>19MEEC1008- Composite Materials</a:t>
            </a:r>
            <a:endParaRPr lang="en-US" dirty="0">
              <a:solidFill>
                <a:prstClr val="white"/>
              </a:solidFill>
            </a:endParaRPr>
          </a:p>
        </p:txBody>
      </p:sp>
      <p:sp>
        <p:nvSpPr>
          <p:cNvPr id="6" name="Slide Number Placeholder 5"/>
          <p:cNvSpPr>
            <a:spLocks noGrp="1"/>
          </p:cNvSpPr>
          <p:nvPr>
            <p:ph type="sldNum" sz="quarter" idx="4"/>
          </p:nvPr>
        </p:nvSpPr>
        <p:spPr>
          <a:xfrm>
            <a:off x="8610602" y="6464301"/>
            <a:ext cx="1352551" cy="268288"/>
          </a:xfrm>
          <a:prstGeom prst="rect">
            <a:avLst/>
          </a:prstGeom>
        </p:spPr>
        <p:txBody>
          <a:bodyPr vert="horz" lIns="91440" tIns="45720" rIns="91440" bIns="45720" rtlCol="0" anchor="ctr"/>
          <a:lstStyle>
            <a:lvl1pPr algn="r" fontAlgn="auto">
              <a:spcBef>
                <a:spcPts val="0"/>
              </a:spcBef>
              <a:spcAft>
                <a:spcPts val="0"/>
              </a:spcAft>
              <a:defRPr sz="1440" b="0">
                <a:solidFill>
                  <a:schemeClr val="bg1"/>
                </a:solidFill>
                <a:latin typeface="+mn-lt"/>
                <a:cs typeface="+mn-cs"/>
              </a:defRPr>
            </a:lvl1pPr>
          </a:lstStyle>
          <a:p>
            <a:pPr>
              <a:defRPr/>
            </a:pPr>
            <a:fld id="{6847162D-511E-4C98-AC2F-62B59410366A}" type="slidenum">
              <a:rPr lang="en-US" smtClean="0">
                <a:solidFill>
                  <a:prstClr val="white"/>
                </a:solidFill>
              </a:rPr>
              <a:pPr>
                <a:defRPr/>
              </a:pPr>
              <a:t>‹#›</a:t>
            </a:fld>
            <a:endParaRPr lang="en-US" dirty="0">
              <a:solidFill>
                <a:prstClr val="white"/>
              </a:solidFill>
            </a:endParaRPr>
          </a:p>
        </p:txBody>
      </p:sp>
      <p:pic>
        <p:nvPicPr>
          <p:cNvPr id="1032" name="Picture 3" descr="MCET emblem"/>
          <p:cNvPicPr>
            <a:picLocks noChangeAspect="1" noChangeArrowheads="1"/>
          </p:cNvPicPr>
          <p:nvPr userDrawn="1"/>
        </p:nvPicPr>
        <p:blipFill>
          <a:blip r:embed="rId15" cstate="print"/>
          <a:srcRect/>
          <a:stretch>
            <a:fillRect/>
          </a:stretch>
        </p:blipFill>
        <p:spPr bwMode="auto">
          <a:xfrm>
            <a:off x="10032438" y="0"/>
            <a:ext cx="1938609" cy="836712"/>
          </a:xfrm>
          <a:prstGeom prst="rect">
            <a:avLst/>
          </a:prstGeom>
          <a:noFill/>
          <a:ln w="9525">
            <a:noFill/>
            <a:miter lim="800000"/>
            <a:headEnd/>
            <a:tailEnd/>
          </a:ln>
        </p:spPr>
      </p:pic>
      <p:cxnSp>
        <p:nvCxnSpPr>
          <p:cNvPr id="9" name="Straight Connector 8"/>
          <p:cNvCxnSpPr/>
          <p:nvPr userDrawn="1"/>
        </p:nvCxnSpPr>
        <p:spPr>
          <a:xfrm>
            <a:off x="-21166" y="6464300"/>
            <a:ext cx="12213167"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userDrawn="1"/>
        </p:nvPicPr>
        <p:blipFill>
          <a:blip r:embed="rId16" cstate="print"/>
          <a:srcRect/>
          <a:stretch>
            <a:fillRect/>
          </a:stretch>
        </p:blipFill>
        <p:spPr bwMode="auto">
          <a:xfrm>
            <a:off x="10604500" y="6335714"/>
            <a:ext cx="1466851" cy="522287"/>
          </a:xfrm>
          <a:prstGeom prst="rect">
            <a:avLst/>
          </a:prstGeom>
          <a:noFill/>
          <a:ln w="9525">
            <a:noFill/>
            <a:miter lim="800000"/>
            <a:headEnd/>
            <a:tailEnd/>
          </a:ln>
        </p:spPr>
      </p:pic>
    </p:spTree>
    <p:extLst>
      <p:ext uri="{BB962C8B-B14F-4D97-AF65-F5344CB8AC3E}">
        <p14:creationId xmlns:p14="http://schemas.microsoft.com/office/powerpoint/2010/main" val="4090997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1" fontAlgn="base" hangingPunct="1">
        <a:lnSpc>
          <a:spcPct val="90000"/>
        </a:lnSpc>
        <a:spcBef>
          <a:spcPct val="0"/>
        </a:spcBef>
        <a:spcAft>
          <a:spcPct val="0"/>
        </a:spcAft>
        <a:defRPr sz="5280" kern="1200">
          <a:solidFill>
            <a:srgbClr val="548235"/>
          </a:solidFill>
          <a:latin typeface="+mj-lt"/>
          <a:ea typeface="+mj-ea"/>
          <a:cs typeface="+mj-cs"/>
        </a:defRPr>
      </a:lvl1pPr>
      <a:lvl2pPr algn="l" rtl="0" eaLnBrk="1" fontAlgn="base" hangingPunct="1">
        <a:lnSpc>
          <a:spcPct val="90000"/>
        </a:lnSpc>
        <a:spcBef>
          <a:spcPct val="0"/>
        </a:spcBef>
        <a:spcAft>
          <a:spcPct val="0"/>
        </a:spcAft>
        <a:defRPr sz="5280">
          <a:solidFill>
            <a:srgbClr val="548235"/>
          </a:solidFill>
          <a:latin typeface="Verdana" pitchFamily="34" charset="0"/>
        </a:defRPr>
      </a:lvl2pPr>
      <a:lvl3pPr algn="l" rtl="0" eaLnBrk="1" fontAlgn="base" hangingPunct="1">
        <a:lnSpc>
          <a:spcPct val="90000"/>
        </a:lnSpc>
        <a:spcBef>
          <a:spcPct val="0"/>
        </a:spcBef>
        <a:spcAft>
          <a:spcPct val="0"/>
        </a:spcAft>
        <a:defRPr sz="5280">
          <a:solidFill>
            <a:srgbClr val="548235"/>
          </a:solidFill>
          <a:latin typeface="Verdana" pitchFamily="34" charset="0"/>
        </a:defRPr>
      </a:lvl3pPr>
      <a:lvl4pPr algn="l" rtl="0" eaLnBrk="1" fontAlgn="base" hangingPunct="1">
        <a:lnSpc>
          <a:spcPct val="90000"/>
        </a:lnSpc>
        <a:spcBef>
          <a:spcPct val="0"/>
        </a:spcBef>
        <a:spcAft>
          <a:spcPct val="0"/>
        </a:spcAft>
        <a:defRPr sz="5280">
          <a:solidFill>
            <a:srgbClr val="548235"/>
          </a:solidFill>
          <a:latin typeface="Verdana" pitchFamily="34" charset="0"/>
        </a:defRPr>
      </a:lvl4pPr>
      <a:lvl5pPr algn="l" rtl="0" eaLnBrk="1" fontAlgn="base" hangingPunct="1">
        <a:lnSpc>
          <a:spcPct val="90000"/>
        </a:lnSpc>
        <a:spcBef>
          <a:spcPct val="0"/>
        </a:spcBef>
        <a:spcAft>
          <a:spcPct val="0"/>
        </a:spcAft>
        <a:defRPr sz="5280">
          <a:solidFill>
            <a:srgbClr val="548235"/>
          </a:solidFill>
          <a:latin typeface="Verdana" pitchFamily="34" charset="0"/>
        </a:defRPr>
      </a:lvl5pPr>
      <a:lvl6pPr marL="548640" algn="l" rtl="0" eaLnBrk="1" fontAlgn="base" hangingPunct="1">
        <a:lnSpc>
          <a:spcPct val="90000"/>
        </a:lnSpc>
        <a:spcBef>
          <a:spcPct val="0"/>
        </a:spcBef>
        <a:spcAft>
          <a:spcPct val="0"/>
        </a:spcAft>
        <a:defRPr sz="5280">
          <a:solidFill>
            <a:srgbClr val="548235"/>
          </a:solidFill>
          <a:latin typeface="Verdana" pitchFamily="34" charset="0"/>
        </a:defRPr>
      </a:lvl6pPr>
      <a:lvl7pPr marL="1097280" algn="l" rtl="0" eaLnBrk="1" fontAlgn="base" hangingPunct="1">
        <a:lnSpc>
          <a:spcPct val="90000"/>
        </a:lnSpc>
        <a:spcBef>
          <a:spcPct val="0"/>
        </a:spcBef>
        <a:spcAft>
          <a:spcPct val="0"/>
        </a:spcAft>
        <a:defRPr sz="5280">
          <a:solidFill>
            <a:srgbClr val="548235"/>
          </a:solidFill>
          <a:latin typeface="Verdana" pitchFamily="34" charset="0"/>
        </a:defRPr>
      </a:lvl7pPr>
      <a:lvl8pPr marL="1645920" algn="l" rtl="0" eaLnBrk="1" fontAlgn="base" hangingPunct="1">
        <a:lnSpc>
          <a:spcPct val="90000"/>
        </a:lnSpc>
        <a:spcBef>
          <a:spcPct val="0"/>
        </a:spcBef>
        <a:spcAft>
          <a:spcPct val="0"/>
        </a:spcAft>
        <a:defRPr sz="5280">
          <a:solidFill>
            <a:srgbClr val="548235"/>
          </a:solidFill>
          <a:latin typeface="Verdana" pitchFamily="34" charset="0"/>
        </a:defRPr>
      </a:lvl8pPr>
      <a:lvl9pPr marL="2194560" algn="l" rtl="0" eaLnBrk="1" fontAlgn="base" hangingPunct="1">
        <a:lnSpc>
          <a:spcPct val="90000"/>
        </a:lnSpc>
        <a:spcBef>
          <a:spcPct val="0"/>
        </a:spcBef>
        <a:spcAft>
          <a:spcPct val="0"/>
        </a:spcAft>
        <a:defRPr sz="5280">
          <a:solidFill>
            <a:srgbClr val="548235"/>
          </a:solidFill>
          <a:latin typeface="Verdana" pitchFamily="34" charset="0"/>
        </a:defRPr>
      </a:lvl9pPr>
    </p:titleStyle>
    <p:bodyStyle>
      <a:lvl1pPr marL="274320" indent="-274320" algn="l" rtl="0" eaLnBrk="1" fontAlgn="base" hangingPunct="1">
        <a:lnSpc>
          <a:spcPct val="90000"/>
        </a:lnSpc>
        <a:spcBef>
          <a:spcPts val="1200"/>
        </a:spcBef>
        <a:spcAft>
          <a:spcPct val="0"/>
        </a:spcAft>
        <a:buFont typeface="Arial" pitchFamily="34" charset="0"/>
        <a:buChar char="•"/>
        <a:defRPr sz="3360" kern="1200">
          <a:solidFill>
            <a:schemeClr val="tx1"/>
          </a:solidFill>
          <a:latin typeface="+mn-lt"/>
          <a:ea typeface="+mn-ea"/>
          <a:cs typeface="+mn-cs"/>
        </a:defRPr>
      </a:lvl1pPr>
      <a:lvl2pPr marL="822960" indent="-274320" algn="l" rtl="0" eaLnBrk="1" fontAlgn="base" hangingPunct="1">
        <a:lnSpc>
          <a:spcPct val="90000"/>
        </a:lnSpc>
        <a:spcBef>
          <a:spcPts val="600"/>
        </a:spcBef>
        <a:spcAft>
          <a:spcPct val="0"/>
        </a:spcAft>
        <a:buFont typeface="Arial" pitchFamily="34" charset="0"/>
        <a:buChar char="•"/>
        <a:defRPr sz="2880" kern="1200">
          <a:solidFill>
            <a:schemeClr val="tx1"/>
          </a:solidFill>
          <a:latin typeface="+mn-lt"/>
          <a:ea typeface="+mn-ea"/>
          <a:cs typeface="+mn-cs"/>
        </a:defRPr>
      </a:lvl2pPr>
      <a:lvl3pPr marL="137160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3pPr>
      <a:lvl4pPr marL="192024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4pPr>
      <a:lvl5pPr marL="246888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a:xfrm>
            <a:off x="1" y="750302"/>
            <a:ext cx="12213167" cy="0"/>
          </a:xfrm>
          <a:prstGeom prst="line">
            <a:avLst/>
          </a:prstGeom>
          <a:ln w="76200">
            <a:solidFill>
              <a:srgbClr val="FF505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21166" y="6337300"/>
            <a:ext cx="12213167"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solidFill>
                <a:prstClr val="white"/>
              </a:solidFill>
            </a:endParaRPr>
          </a:p>
        </p:txBody>
      </p:sp>
      <p:sp>
        <p:nvSpPr>
          <p:cNvPr id="1027"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64301"/>
            <a:ext cx="3809984" cy="393700"/>
          </a:xfrm>
          <a:prstGeom prst="rect">
            <a:avLst/>
          </a:prstGeom>
        </p:spPr>
        <p:txBody>
          <a:bodyPr vert="horz" lIns="91440" tIns="45720" rIns="91440" bIns="45720" rtlCol="0" anchor="ctr"/>
          <a:lstStyle>
            <a:lvl1pPr algn="l" fontAlgn="auto">
              <a:spcBef>
                <a:spcPts val="0"/>
              </a:spcBef>
              <a:spcAft>
                <a:spcPts val="0"/>
              </a:spcAft>
              <a:defRPr sz="1440" b="0">
                <a:solidFill>
                  <a:schemeClr val="bg1"/>
                </a:solidFill>
                <a:latin typeface="+mn-lt"/>
                <a:cs typeface="+mn-cs"/>
              </a:defRPr>
            </a:lvl1pPr>
          </a:lstStyle>
          <a:p>
            <a:pPr>
              <a:defRPr/>
            </a:pPr>
            <a:r>
              <a:rPr lang="en-US">
                <a:solidFill>
                  <a:prstClr val="white"/>
                </a:solidFill>
              </a:rPr>
              <a:t>Dept of mechanical </a:t>
            </a:r>
            <a:endParaRPr lang="en-US" dirty="0">
              <a:solidFill>
                <a:prstClr val="white"/>
              </a:solidFill>
            </a:endParaRPr>
          </a:p>
        </p:txBody>
      </p:sp>
      <p:sp>
        <p:nvSpPr>
          <p:cNvPr id="5" name="Footer Placeholder 4"/>
          <p:cNvSpPr>
            <a:spLocks noGrp="1"/>
          </p:cNvSpPr>
          <p:nvPr>
            <p:ph type="ftr" sz="quarter" idx="3"/>
          </p:nvPr>
        </p:nvSpPr>
        <p:spPr>
          <a:xfrm>
            <a:off x="4038600" y="6464301"/>
            <a:ext cx="4114800" cy="257176"/>
          </a:xfrm>
          <a:prstGeom prst="rect">
            <a:avLst/>
          </a:prstGeom>
        </p:spPr>
        <p:txBody>
          <a:bodyPr vert="horz" lIns="91440" tIns="45720" rIns="91440" bIns="45720" rtlCol="0" anchor="ctr"/>
          <a:lstStyle>
            <a:lvl1pPr algn="ctr" fontAlgn="auto">
              <a:spcBef>
                <a:spcPts val="0"/>
              </a:spcBef>
              <a:spcAft>
                <a:spcPts val="0"/>
              </a:spcAft>
              <a:defRPr sz="1440" b="0">
                <a:solidFill>
                  <a:schemeClr val="bg1"/>
                </a:solidFill>
                <a:latin typeface="+mn-lt"/>
                <a:cs typeface="+mn-cs"/>
              </a:defRPr>
            </a:lvl1pPr>
          </a:lstStyle>
          <a:p>
            <a:pPr>
              <a:defRPr/>
            </a:pPr>
            <a:r>
              <a:rPr lang="en-IN">
                <a:solidFill>
                  <a:prstClr val="white"/>
                </a:solidFill>
              </a:rPr>
              <a:t>16MEE03 - Composite Materials</a:t>
            </a:r>
            <a:endParaRPr lang="en-US" dirty="0">
              <a:solidFill>
                <a:prstClr val="white"/>
              </a:solidFill>
            </a:endParaRPr>
          </a:p>
        </p:txBody>
      </p:sp>
      <p:sp>
        <p:nvSpPr>
          <p:cNvPr id="6" name="Slide Number Placeholder 5"/>
          <p:cNvSpPr>
            <a:spLocks noGrp="1"/>
          </p:cNvSpPr>
          <p:nvPr>
            <p:ph type="sldNum" sz="quarter" idx="4"/>
          </p:nvPr>
        </p:nvSpPr>
        <p:spPr>
          <a:xfrm>
            <a:off x="8610602" y="6464301"/>
            <a:ext cx="1352551" cy="268288"/>
          </a:xfrm>
          <a:prstGeom prst="rect">
            <a:avLst/>
          </a:prstGeom>
        </p:spPr>
        <p:txBody>
          <a:bodyPr vert="horz" lIns="91440" tIns="45720" rIns="91440" bIns="45720" rtlCol="0" anchor="ctr"/>
          <a:lstStyle>
            <a:lvl1pPr algn="r" fontAlgn="auto">
              <a:spcBef>
                <a:spcPts val="0"/>
              </a:spcBef>
              <a:spcAft>
                <a:spcPts val="0"/>
              </a:spcAft>
              <a:defRPr sz="1440" b="0">
                <a:solidFill>
                  <a:schemeClr val="bg1"/>
                </a:solidFill>
                <a:latin typeface="+mn-lt"/>
                <a:cs typeface="+mn-cs"/>
              </a:defRPr>
            </a:lvl1pPr>
          </a:lstStyle>
          <a:p>
            <a:pPr>
              <a:defRPr/>
            </a:pPr>
            <a:fld id="{6847162D-511E-4C98-AC2F-62B59410366A}" type="slidenum">
              <a:rPr lang="en-US" smtClean="0">
                <a:solidFill>
                  <a:prstClr val="white"/>
                </a:solidFill>
              </a:rPr>
              <a:pPr>
                <a:defRPr/>
              </a:pPr>
              <a:t>‹#›</a:t>
            </a:fld>
            <a:endParaRPr lang="en-US" dirty="0">
              <a:solidFill>
                <a:prstClr val="white"/>
              </a:solidFill>
            </a:endParaRPr>
          </a:p>
        </p:txBody>
      </p:sp>
      <p:pic>
        <p:nvPicPr>
          <p:cNvPr id="1032" name="Picture 3" descr="MCET emblem"/>
          <p:cNvPicPr>
            <a:picLocks noChangeAspect="1" noChangeArrowheads="1"/>
          </p:cNvPicPr>
          <p:nvPr userDrawn="1"/>
        </p:nvPicPr>
        <p:blipFill>
          <a:blip r:embed="rId15" cstate="print"/>
          <a:srcRect/>
          <a:stretch>
            <a:fillRect/>
          </a:stretch>
        </p:blipFill>
        <p:spPr bwMode="auto">
          <a:xfrm>
            <a:off x="10032438" y="0"/>
            <a:ext cx="1938609" cy="836712"/>
          </a:xfrm>
          <a:prstGeom prst="rect">
            <a:avLst/>
          </a:prstGeom>
          <a:noFill/>
          <a:ln w="9525">
            <a:noFill/>
            <a:miter lim="800000"/>
            <a:headEnd/>
            <a:tailEnd/>
          </a:ln>
        </p:spPr>
      </p:pic>
      <p:cxnSp>
        <p:nvCxnSpPr>
          <p:cNvPr id="9" name="Straight Connector 8"/>
          <p:cNvCxnSpPr/>
          <p:nvPr userDrawn="1"/>
        </p:nvCxnSpPr>
        <p:spPr>
          <a:xfrm>
            <a:off x="-21166" y="6464300"/>
            <a:ext cx="12213167"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userDrawn="1"/>
        </p:nvPicPr>
        <p:blipFill>
          <a:blip r:embed="rId16" cstate="print"/>
          <a:srcRect/>
          <a:stretch>
            <a:fillRect/>
          </a:stretch>
        </p:blipFill>
        <p:spPr bwMode="auto">
          <a:xfrm>
            <a:off x="10604500" y="6335714"/>
            <a:ext cx="1466851" cy="522287"/>
          </a:xfrm>
          <a:prstGeom prst="rect">
            <a:avLst/>
          </a:prstGeom>
          <a:noFill/>
          <a:ln w="9525">
            <a:noFill/>
            <a:miter lim="800000"/>
            <a:headEnd/>
            <a:tailEnd/>
          </a:ln>
        </p:spPr>
      </p:pic>
    </p:spTree>
    <p:extLst>
      <p:ext uri="{BB962C8B-B14F-4D97-AF65-F5344CB8AC3E}">
        <p14:creationId xmlns:p14="http://schemas.microsoft.com/office/powerpoint/2010/main" val="1772554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l" rtl="0" eaLnBrk="1" fontAlgn="base" hangingPunct="1">
        <a:lnSpc>
          <a:spcPct val="90000"/>
        </a:lnSpc>
        <a:spcBef>
          <a:spcPct val="0"/>
        </a:spcBef>
        <a:spcAft>
          <a:spcPct val="0"/>
        </a:spcAft>
        <a:defRPr sz="5280" kern="1200">
          <a:solidFill>
            <a:srgbClr val="548235"/>
          </a:solidFill>
          <a:latin typeface="+mj-lt"/>
          <a:ea typeface="+mj-ea"/>
          <a:cs typeface="+mj-cs"/>
        </a:defRPr>
      </a:lvl1pPr>
      <a:lvl2pPr algn="l" rtl="0" eaLnBrk="1" fontAlgn="base" hangingPunct="1">
        <a:lnSpc>
          <a:spcPct val="90000"/>
        </a:lnSpc>
        <a:spcBef>
          <a:spcPct val="0"/>
        </a:spcBef>
        <a:spcAft>
          <a:spcPct val="0"/>
        </a:spcAft>
        <a:defRPr sz="5280">
          <a:solidFill>
            <a:srgbClr val="548235"/>
          </a:solidFill>
          <a:latin typeface="Verdana" pitchFamily="34" charset="0"/>
        </a:defRPr>
      </a:lvl2pPr>
      <a:lvl3pPr algn="l" rtl="0" eaLnBrk="1" fontAlgn="base" hangingPunct="1">
        <a:lnSpc>
          <a:spcPct val="90000"/>
        </a:lnSpc>
        <a:spcBef>
          <a:spcPct val="0"/>
        </a:spcBef>
        <a:spcAft>
          <a:spcPct val="0"/>
        </a:spcAft>
        <a:defRPr sz="5280">
          <a:solidFill>
            <a:srgbClr val="548235"/>
          </a:solidFill>
          <a:latin typeface="Verdana" pitchFamily="34" charset="0"/>
        </a:defRPr>
      </a:lvl3pPr>
      <a:lvl4pPr algn="l" rtl="0" eaLnBrk="1" fontAlgn="base" hangingPunct="1">
        <a:lnSpc>
          <a:spcPct val="90000"/>
        </a:lnSpc>
        <a:spcBef>
          <a:spcPct val="0"/>
        </a:spcBef>
        <a:spcAft>
          <a:spcPct val="0"/>
        </a:spcAft>
        <a:defRPr sz="5280">
          <a:solidFill>
            <a:srgbClr val="548235"/>
          </a:solidFill>
          <a:latin typeface="Verdana" pitchFamily="34" charset="0"/>
        </a:defRPr>
      </a:lvl4pPr>
      <a:lvl5pPr algn="l" rtl="0" eaLnBrk="1" fontAlgn="base" hangingPunct="1">
        <a:lnSpc>
          <a:spcPct val="90000"/>
        </a:lnSpc>
        <a:spcBef>
          <a:spcPct val="0"/>
        </a:spcBef>
        <a:spcAft>
          <a:spcPct val="0"/>
        </a:spcAft>
        <a:defRPr sz="5280">
          <a:solidFill>
            <a:srgbClr val="548235"/>
          </a:solidFill>
          <a:latin typeface="Verdana" pitchFamily="34" charset="0"/>
        </a:defRPr>
      </a:lvl5pPr>
      <a:lvl6pPr marL="548640" algn="l" rtl="0" eaLnBrk="1" fontAlgn="base" hangingPunct="1">
        <a:lnSpc>
          <a:spcPct val="90000"/>
        </a:lnSpc>
        <a:spcBef>
          <a:spcPct val="0"/>
        </a:spcBef>
        <a:spcAft>
          <a:spcPct val="0"/>
        </a:spcAft>
        <a:defRPr sz="5280">
          <a:solidFill>
            <a:srgbClr val="548235"/>
          </a:solidFill>
          <a:latin typeface="Verdana" pitchFamily="34" charset="0"/>
        </a:defRPr>
      </a:lvl6pPr>
      <a:lvl7pPr marL="1097280" algn="l" rtl="0" eaLnBrk="1" fontAlgn="base" hangingPunct="1">
        <a:lnSpc>
          <a:spcPct val="90000"/>
        </a:lnSpc>
        <a:spcBef>
          <a:spcPct val="0"/>
        </a:spcBef>
        <a:spcAft>
          <a:spcPct val="0"/>
        </a:spcAft>
        <a:defRPr sz="5280">
          <a:solidFill>
            <a:srgbClr val="548235"/>
          </a:solidFill>
          <a:latin typeface="Verdana" pitchFamily="34" charset="0"/>
        </a:defRPr>
      </a:lvl7pPr>
      <a:lvl8pPr marL="1645920" algn="l" rtl="0" eaLnBrk="1" fontAlgn="base" hangingPunct="1">
        <a:lnSpc>
          <a:spcPct val="90000"/>
        </a:lnSpc>
        <a:spcBef>
          <a:spcPct val="0"/>
        </a:spcBef>
        <a:spcAft>
          <a:spcPct val="0"/>
        </a:spcAft>
        <a:defRPr sz="5280">
          <a:solidFill>
            <a:srgbClr val="548235"/>
          </a:solidFill>
          <a:latin typeface="Verdana" pitchFamily="34" charset="0"/>
        </a:defRPr>
      </a:lvl8pPr>
      <a:lvl9pPr marL="2194560" algn="l" rtl="0" eaLnBrk="1" fontAlgn="base" hangingPunct="1">
        <a:lnSpc>
          <a:spcPct val="90000"/>
        </a:lnSpc>
        <a:spcBef>
          <a:spcPct val="0"/>
        </a:spcBef>
        <a:spcAft>
          <a:spcPct val="0"/>
        </a:spcAft>
        <a:defRPr sz="5280">
          <a:solidFill>
            <a:srgbClr val="548235"/>
          </a:solidFill>
          <a:latin typeface="Verdana" pitchFamily="34" charset="0"/>
        </a:defRPr>
      </a:lvl9pPr>
    </p:titleStyle>
    <p:bodyStyle>
      <a:lvl1pPr marL="274320" indent="-274320" algn="l" rtl="0" eaLnBrk="1" fontAlgn="base" hangingPunct="1">
        <a:lnSpc>
          <a:spcPct val="90000"/>
        </a:lnSpc>
        <a:spcBef>
          <a:spcPts val="1200"/>
        </a:spcBef>
        <a:spcAft>
          <a:spcPct val="0"/>
        </a:spcAft>
        <a:buFont typeface="Arial" pitchFamily="34" charset="0"/>
        <a:buChar char="•"/>
        <a:defRPr sz="3360" kern="1200">
          <a:solidFill>
            <a:schemeClr val="tx1"/>
          </a:solidFill>
          <a:latin typeface="+mn-lt"/>
          <a:ea typeface="+mn-ea"/>
          <a:cs typeface="+mn-cs"/>
        </a:defRPr>
      </a:lvl1pPr>
      <a:lvl2pPr marL="822960" indent="-274320" algn="l" rtl="0" eaLnBrk="1" fontAlgn="base" hangingPunct="1">
        <a:lnSpc>
          <a:spcPct val="90000"/>
        </a:lnSpc>
        <a:spcBef>
          <a:spcPts val="600"/>
        </a:spcBef>
        <a:spcAft>
          <a:spcPct val="0"/>
        </a:spcAft>
        <a:buFont typeface="Arial" pitchFamily="34" charset="0"/>
        <a:buChar char="•"/>
        <a:defRPr sz="2880" kern="1200">
          <a:solidFill>
            <a:schemeClr val="tx1"/>
          </a:solidFill>
          <a:latin typeface="+mn-lt"/>
          <a:ea typeface="+mn-ea"/>
          <a:cs typeface="+mn-cs"/>
        </a:defRPr>
      </a:lvl2pPr>
      <a:lvl3pPr marL="137160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3pPr>
      <a:lvl4pPr marL="192024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4pPr>
      <a:lvl5pPr marL="2468880" indent="-274320" algn="l" rtl="0" eaLnBrk="1" fontAlgn="base" hangingPunct="1">
        <a:lnSpc>
          <a:spcPct val="90000"/>
        </a:lnSpc>
        <a:spcBef>
          <a:spcPts val="600"/>
        </a:spcBef>
        <a:spcAft>
          <a:spcPct val="0"/>
        </a:spcAft>
        <a:buFont typeface="Arial" pitchFamily="34" charset="0"/>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lideshare.net/YogeshIJTSRD/customization-of-bmide-at-customer-end-as-per-business-requir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ijais.org/volume2/number6/ijais12-450381.pdf" TargetMode="External"/><Relationship Id="rId2" Type="http://schemas.openxmlformats.org/officeDocument/2006/relationships/hyperlink" Target="https://citeseerx.ist.psu.edu/document?repid=rep1&amp;type=pdf&amp;doi=8e1cf3a0b9a23603177e2947a274fd228b7c4cf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42B5-6E5C-B291-9A83-756A9B3AE814}"/>
              </a:ext>
            </a:extLst>
          </p:cNvPr>
          <p:cNvSpPr>
            <a:spLocks noGrp="1"/>
          </p:cNvSpPr>
          <p:nvPr>
            <p:ph type="ctrTitle"/>
          </p:nvPr>
        </p:nvSpPr>
        <p:spPr>
          <a:xfrm>
            <a:off x="1524000" y="2761128"/>
            <a:ext cx="1264024" cy="2169460"/>
          </a:xfrm>
        </p:spPr>
        <p:txBody>
          <a:bodyPr/>
          <a:lstStyle/>
          <a:p>
            <a:pPr defTabSz="1149379">
              <a:lnSpc>
                <a:spcPct val="90000"/>
              </a:lnSpc>
              <a:spcBef>
                <a:spcPct val="0"/>
              </a:spcBef>
            </a:pP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br>
              <a:rPr lang="en-US" sz="8000" u="sng" dirty="0">
                <a:solidFill>
                  <a:prstClr val="black"/>
                </a:solidFill>
                <a:latin typeface="Times New Roman" panose="02020603050405020304" pitchFamily="18" charset="0"/>
                <a:ea typeface="+mj-ea"/>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D438FAC-1529-3648-F4C5-3E02604DB1E1}"/>
              </a:ext>
            </a:extLst>
          </p:cNvPr>
          <p:cNvSpPr>
            <a:spLocks noGrp="1"/>
          </p:cNvSpPr>
          <p:nvPr>
            <p:ph type="subTitle" idx="1"/>
          </p:nvPr>
        </p:nvSpPr>
        <p:spPr>
          <a:xfrm>
            <a:off x="4038600" y="1901443"/>
            <a:ext cx="3294531" cy="617639"/>
          </a:xfrm>
        </p:spPr>
        <p:txBody>
          <a:bodyPr/>
          <a:lstStyle/>
          <a:p>
            <a:r>
              <a:rPr lang="en-US" sz="2400" b="1" u="sng" dirty="0">
                <a:latin typeface="Times New Roman" panose="02020603050405020304" pitchFamily="18" charset="0"/>
                <a:cs typeface="Times New Roman" panose="02020603050405020304" pitchFamily="18" charset="0"/>
              </a:rPr>
              <a:t>PROJECT TITLE</a:t>
            </a:r>
            <a:endParaRPr lang="en-IN" sz="24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470A3A-2A1A-1E71-EB6F-BB5A993F53C3}"/>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pic>
        <p:nvPicPr>
          <p:cNvPr id="7" name="Picture 6" descr="MCET signs an MoU with Vymigrate Consultants, Bengaluru | Dr. MAHALINGAM  COLLEGE OF ENGINEERING &amp; TECHNOLOGY">
            <a:extLst>
              <a:ext uri="{FF2B5EF4-FFF2-40B4-BE49-F238E27FC236}">
                <a16:creationId xmlns:a16="http://schemas.microsoft.com/office/drawing/2014/main" id="{D6076404-7F34-A8A0-3B1B-2A25998242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191434" y="797859"/>
            <a:ext cx="5809131" cy="11035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CC16C5C-ED3D-E73F-6C64-1D6D8331CA8D}"/>
              </a:ext>
            </a:extLst>
          </p:cNvPr>
          <p:cNvSpPr txBox="1"/>
          <p:nvPr/>
        </p:nvSpPr>
        <p:spPr>
          <a:xfrm>
            <a:off x="730622" y="4037843"/>
            <a:ext cx="4921624" cy="1785489"/>
          </a:xfrm>
          <a:prstGeom prst="rect">
            <a:avLst/>
          </a:prstGeom>
          <a:noFill/>
        </p:spPr>
        <p:txBody>
          <a:bodyPr wrap="square">
            <a:spAutoFit/>
          </a:bodyPr>
          <a:lstStyle/>
          <a:p>
            <a:pPr defTabSz="1149379">
              <a:lnSpc>
                <a:spcPct val="120000"/>
              </a:lnSpc>
              <a:spcBef>
                <a:spcPts val="1256"/>
              </a:spcBef>
            </a:pPr>
            <a:r>
              <a:rPr lang="en-US" b="1" dirty="0">
                <a:solidFill>
                  <a:srgbClr val="FF0066"/>
                </a:solidFill>
                <a:latin typeface="Times New Roman" panose="02020603050405020304" pitchFamily="18" charset="0"/>
                <a:cs typeface="Times New Roman" panose="02020603050405020304" pitchFamily="18" charset="0"/>
              </a:rPr>
              <a:t>Roll No/Student Name</a:t>
            </a:r>
            <a:endParaRPr lang="en-IN" b="1" dirty="0">
              <a:solidFill>
                <a:srgbClr val="FF0066"/>
              </a:solidFill>
              <a:latin typeface="Times New Roman" panose="02020603050405020304" pitchFamily="18" charset="0"/>
              <a:cs typeface="Times New Roman" panose="02020603050405020304" pitchFamily="18" charset="0"/>
            </a:endParaRPr>
          </a:p>
          <a:p>
            <a:pPr marL="285750" indent="-285750" defTabSz="1149379">
              <a:lnSpc>
                <a:spcPct val="120000"/>
              </a:lnSpc>
              <a:spcBef>
                <a:spcPts val="1256"/>
              </a:spcBef>
              <a:buFont typeface="Arial" panose="020B0604020202020204" pitchFamily="34" charset="0"/>
              <a:buChar char="•"/>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20BME002 / NAVANEETHAN S</a:t>
            </a:r>
          </a:p>
          <a:p>
            <a:pPr marL="285750" indent="-285750" defTabSz="1149379">
              <a:lnSpc>
                <a:spcPct val="120000"/>
              </a:lnSpc>
              <a:spcBef>
                <a:spcPts val="1256"/>
              </a:spcBef>
              <a:buFont typeface="Arial" panose="020B0604020202020204" pitchFamily="34" charset="0"/>
              <a:buChar char="•"/>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20BME012 / JESMOND FRANC R  </a:t>
            </a:r>
          </a:p>
          <a:p>
            <a:pPr defTabSz="1149379">
              <a:lnSpc>
                <a:spcPct val="120000"/>
              </a:lnSpc>
              <a:spcBef>
                <a:spcPts val="1256"/>
              </a:spcBef>
            </a:pPr>
            <a:endParaRPr lang="en-IN"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2B2EBA-8BFC-0483-8DCB-31CAC3D99040}"/>
              </a:ext>
            </a:extLst>
          </p:cNvPr>
          <p:cNvSpPr txBox="1"/>
          <p:nvPr/>
        </p:nvSpPr>
        <p:spPr>
          <a:xfrm>
            <a:off x="8826944" y="4499700"/>
            <a:ext cx="2348413" cy="861774"/>
          </a:xfrm>
          <a:prstGeom prst="rect">
            <a:avLst/>
          </a:prstGeom>
          <a:noFill/>
        </p:spPr>
        <p:txBody>
          <a:bodyPr wrap="square" rtlCol="0">
            <a:spAutoFit/>
          </a:bodyPr>
          <a:lstStyle/>
          <a:p>
            <a:pPr marL="0" indent="0" algn="ctr">
              <a:lnSpc>
                <a:spcPct val="100000"/>
              </a:lnSpc>
              <a:buFont typeface="Arial" pitchFamily="34" charset="0"/>
              <a:buNone/>
            </a:pPr>
            <a:r>
              <a:rPr lang="en-IN" b="1" dirty="0">
                <a:solidFill>
                  <a:srgbClr val="FF3399"/>
                </a:solidFill>
                <a:latin typeface="Times New Roman" panose="02020603050405020304" pitchFamily="18" charset="0"/>
                <a:cs typeface="Times New Roman" panose="02020603050405020304" pitchFamily="18" charset="0"/>
              </a:rPr>
              <a:t>Guide Name</a:t>
            </a:r>
          </a:p>
          <a:p>
            <a:pPr marL="0" indent="0" algn="ctr">
              <a:buNone/>
            </a:pPr>
            <a:r>
              <a:rPr lang="en-IN" sz="1600" b="1" dirty="0" err="1">
                <a:solidFill>
                  <a:prstClr val="black"/>
                </a:solidFill>
                <a:latin typeface="Times New Roman" panose="02020603050405020304" pitchFamily="18" charset="0"/>
                <a:cs typeface="Times New Roman" panose="02020603050405020304" pitchFamily="18" charset="0"/>
              </a:rPr>
              <a:t>Dr.</a:t>
            </a:r>
            <a:r>
              <a:rPr lang="en-IN" sz="1600" b="1" dirty="0">
                <a:solidFill>
                  <a:prstClr val="black"/>
                </a:solidFill>
                <a:latin typeface="Times New Roman" panose="02020603050405020304" pitchFamily="18" charset="0"/>
                <a:cs typeface="Times New Roman" panose="02020603050405020304" pitchFamily="18" charset="0"/>
              </a:rPr>
              <a:t> S. </a:t>
            </a:r>
            <a:r>
              <a:rPr lang="en-IN" sz="1600" b="1" dirty="0" err="1">
                <a:solidFill>
                  <a:prstClr val="black"/>
                </a:solidFill>
                <a:latin typeface="Times New Roman" panose="02020603050405020304" pitchFamily="18" charset="0"/>
                <a:cs typeface="Times New Roman" panose="02020603050405020304" pitchFamily="18" charset="0"/>
              </a:rPr>
              <a:t>Madhusudhanan</a:t>
            </a:r>
            <a:endParaRPr lang="en-IN" sz="1600" b="1" dirty="0">
              <a:solidFill>
                <a:prstClr val="black"/>
              </a:solidFill>
              <a:latin typeface="Times New Roman" panose="02020603050405020304" pitchFamily="18" charset="0"/>
              <a:cs typeface="Times New Roman" panose="02020603050405020304" pitchFamily="18" charset="0"/>
            </a:endParaRPr>
          </a:p>
          <a:p>
            <a:pPr marL="0" indent="0" algn="ctr">
              <a:buNone/>
            </a:pPr>
            <a:r>
              <a:rPr lang="en-IN" sz="1600" dirty="0">
                <a:solidFill>
                  <a:prstClr val="black"/>
                </a:solidFill>
                <a:latin typeface="Times New Roman" panose="02020603050405020304" pitchFamily="18" charset="0"/>
                <a:cs typeface="Times New Roman" panose="02020603050405020304" pitchFamily="18" charset="0"/>
              </a:rPr>
              <a:t>AP/(SG)</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9F5ECC-B310-ACC5-8CC9-8E716DC79A33}"/>
              </a:ext>
            </a:extLst>
          </p:cNvPr>
          <p:cNvSpPr txBox="1"/>
          <p:nvPr/>
        </p:nvSpPr>
        <p:spPr>
          <a:xfrm>
            <a:off x="1228292" y="2476157"/>
            <a:ext cx="8915145" cy="873572"/>
          </a:xfrm>
          <a:prstGeom prst="rect">
            <a:avLst/>
          </a:prstGeom>
          <a:noFill/>
        </p:spPr>
        <p:txBody>
          <a:bodyPr wrap="square" rtlCol="0">
            <a:spAutoFit/>
          </a:bodyPr>
          <a:lstStyle/>
          <a:p>
            <a:pPr marL="0" indent="0" algn="ctr">
              <a:lnSpc>
                <a:spcPct val="150000"/>
              </a:lnSpc>
              <a:buNone/>
            </a:pPr>
            <a:r>
              <a:rPr lang="en-IN" sz="1800" b="1" dirty="0">
                <a:latin typeface="Times New Roman" panose="02020603050405020304" pitchFamily="18" charset="0"/>
                <a:cs typeface="Times New Roman" panose="02020603050405020304" pitchFamily="18" charset="0"/>
              </a:rPr>
              <a:t>PRODUCT DATA MANAGEMENT OF ENGINE OIL DRAINER USING TEAMCENTER </a:t>
            </a:r>
          </a:p>
        </p:txBody>
      </p:sp>
    </p:spTree>
    <p:extLst>
      <p:ext uri="{BB962C8B-B14F-4D97-AF65-F5344CB8AC3E}">
        <p14:creationId xmlns:p14="http://schemas.microsoft.com/office/powerpoint/2010/main" val="326364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67CD-55E9-874F-3B5C-F8B5BBA5947D}"/>
              </a:ext>
            </a:extLst>
          </p:cNvPr>
          <p:cNvSpPr>
            <a:spLocks noGrp="1"/>
          </p:cNvSpPr>
          <p:nvPr>
            <p:ph type="title"/>
          </p:nvPr>
        </p:nvSpPr>
        <p:spPr>
          <a:xfrm>
            <a:off x="838200" y="908613"/>
            <a:ext cx="7206205" cy="782075"/>
          </a:xfrm>
        </p:spPr>
        <p:txBody>
          <a:bodyPr/>
          <a:lstStyle/>
          <a:p>
            <a:r>
              <a:rPr lang="en-US" sz="1800" b="1" u="sng" dirty="0">
                <a:latin typeface="Times New Roman" panose="02020603050405020304" pitchFamily="18" charset="0"/>
                <a:cs typeface="Times New Roman" panose="02020603050405020304" pitchFamily="18" charset="0"/>
              </a:rPr>
              <a:t>MODELLING USING NX-CAD</a:t>
            </a:r>
          </a:p>
        </p:txBody>
      </p:sp>
      <p:sp>
        <p:nvSpPr>
          <p:cNvPr id="3" name="Content Placeholder 2">
            <a:extLst>
              <a:ext uri="{FF2B5EF4-FFF2-40B4-BE49-F238E27FC236}">
                <a16:creationId xmlns:a16="http://schemas.microsoft.com/office/drawing/2014/main" id="{E9CD046A-D17E-FCC1-3F00-A1EF3BDA47F5}"/>
              </a:ext>
            </a:extLst>
          </p:cNvPr>
          <p:cNvSpPr>
            <a:spLocks noGrp="1"/>
          </p:cNvSpPr>
          <p:nvPr>
            <p:ph idx="1"/>
          </p:nvPr>
        </p:nvSpPr>
        <p:spPr/>
        <p:txBody>
          <a:bodyPr/>
          <a:lstStyle/>
          <a:p>
            <a:pPr marL="0" indent="0">
              <a:buNone/>
            </a:pPr>
            <a:r>
              <a:rPr lang="en-US" sz="1600" u="sng" dirty="0">
                <a:latin typeface="Times New Roman" panose="02020603050405020304" pitchFamily="18" charset="0"/>
                <a:cs typeface="Times New Roman" panose="02020603050405020304" pitchFamily="18" charset="0"/>
              </a:rPr>
              <a:t>GENERAL LAYOUT :</a:t>
            </a:r>
          </a:p>
          <a:p>
            <a:pPr marL="0" indent="0">
              <a:buNone/>
            </a:pPr>
            <a:r>
              <a:rPr lang="en-US" sz="16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23C208BF-ACB4-1157-E9D8-DF69C0506DDA}"/>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pic>
        <p:nvPicPr>
          <p:cNvPr id="8" name="Picture 7">
            <a:extLst>
              <a:ext uri="{FF2B5EF4-FFF2-40B4-BE49-F238E27FC236}">
                <a16:creationId xmlns:a16="http://schemas.microsoft.com/office/drawing/2014/main" id="{CDBA45C9-D9D3-D6D0-6DF2-4C098D2FA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8987" y="2287308"/>
            <a:ext cx="4421529" cy="3427972"/>
          </a:xfrm>
          <a:prstGeom prst="rect">
            <a:avLst/>
          </a:prstGeom>
        </p:spPr>
      </p:pic>
    </p:spTree>
    <p:extLst>
      <p:ext uri="{BB962C8B-B14F-4D97-AF65-F5344CB8AC3E}">
        <p14:creationId xmlns:p14="http://schemas.microsoft.com/office/powerpoint/2010/main" val="329989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62578-40C3-2037-7B98-BE226EFC89D2}"/>
              </a:ext>
            </a:extLst>
          </p:cNvPr>
          <p:cNvSpPr>
            <a:spLocks noGrp="1"/>
          </p:cNvSpPr>
          <p:nvPr>
            <p:ph idx="1"/>
          </p:nvPr>
        </p:nvSpPr>
        <p:spPr>
          <a:xfrm>
            <a:off x="561372" y="1001210"/>
            <a:ext cx="10792428" cy="5175753"/>
          </a:xfrm>
        </p:spPr>
        <p:txBody>
          <a:bodyPr/>
          <a:lstStyle/>
          <a:p>
            <a:pPr marL="0" indent="0">
              <a:buNone/>
            </a:pPr>
            <a:r>
              <a:rPr lang="en-US" sz="1600" u="sng" dirty="0">
                <a:latin typeface="Times New Roman" panose="02020603050405020304" pitchFamily="18" charset="0"/>
                <a:ea typeface="Tahoma" panose="020B0604030504040204" pitchFamily="34" charset="0"/>
                <a:cs typeface="Times New Roman" panose="02020603050405020304" pitchFamily="18" charset="0"/>
              </a:rPr>
              <a:t>MODELLED PART:</a:t>
            </a:r>
          </a:p>
        </p:txBody>
      </p:sp>
      <p:sp>
        <p:nvSpPr>
          <p:cNvPr id="4" name="Date Placeholder 3">
            <a:extLst>
              <a:ext uri="{FF2B5EF4-FFF2-40B4-BE49-F238E27FC236}">
                <a16:creationId xmlns:a16="http://schemas.microsoft.com/office/drawing/2014/main" id="{585D731C-82EE-2007-A281-B9A3A401EA88}"/>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pic>
        <p:nvPicPr>
          <p:cNvPr id="2" name="Content Placeholder 7">
            <a:extLst>
              <a:ext uri="{FF2B5EF4-FFF2-40B4-BE49-F238E27FC236}">
                <a16:creationId xmlns:a16="http://schemas.microsoft.com/office/drawing/2014/main" id="{36A8B4E8-7EF8-00FE-3FBE-ACCDF590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28341" y="1001210"/>
            <a:ext cx="3523537" cy="5238750"/>
          </a:xfrm>
          <a:prstGeom prst="rect">
            <a:avLst/>
          </a:prstGeom>
          <a:noFill/>
          <a:ln w="9525">
            <a:noFill/>
            <a:miter lim="800000"/>
            <a:headEnd/>
            <a:tailEnd/>
          </a:ln>
        </p:spPr>
      </p:pic>
    </p:spTree>
    <p:extLst>
      <p:ext uri="{BB962C8B-B14F-4D97-AF65-F5344CB8AC3E}">
        <p14:creationId xmlns:p14="http://schemas.microsoft.com/office/powerpoint/2010/main" val="30115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B868-A735-F454-E286-8909B78FDAE3}"/>
              </a:ext>
            </a:extLst>
          </p:cNvPr>
          <p:cNvSpPr>
            <a:spLocks noGrp="1"/>
          </p:cNvSpPr>
          <p:nvPr>
            <p:ph type="title"/>
          </p:nvPr>
        </p:nvSpPr>
        <p:spPr>
          <a:xfrm>
            <a:off x="838200" y="897038"/>
            <a:ext cx="1945511" cy="793650"/>
          </a:xfrm>
        </p:spPr>
        <p:txBody>
          <a:bodyPr/>
          <a:lstStyle/>
          <a:p>
            <a:r>
              <a:rPr lang="en-US" sz="1800" b="1"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DDCE938D-EAB4-425D-3197-8C7A54F73323}"/>
              </a:ext>
            </a:extLst>
          </p:cNvPr>
          <p:cNvSpPr>
            <a:spLocks noGrp="1"/>
          </p:cNvSpPr>
          <p:nvPr>
            <p:ph idx="1"/>
          </p:nvPr>
        </p:nvSpPr>
        <p:spPr>
          <a:xfrm>
            <a:off x="838200" y="1690688"/>
            <a:ext cx="10522352" cy="2794501"/>
          </a:xfrm>
        </p:spPr>
        <p:txBody>
          <a:bodyPr/>
          <a:lstStyle/>
          <a:p>
            <a:pPr algn="l" rtl="0" fontAlgn="base">
              <a:buFont typeface="+mj-lt"/>
              <a:buAutoNum type="arabicPeriod"/>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Narangale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Digvijay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Dhondiram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“Customization of BMIDE at Customer End  as per Business Requirement”  Journal on IISRD (International Journal of Trend in Scientific Research and Development)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,2021, Vol 5(3), pp. 44-49</a:t>
            </a:r>
            <a:r>
              <a:rPr lang="en-US" sz="1600" b="0" i="0" dirty="0">
                <a:solidFill>
                  <a:srgbClr val="000000"/>
                </a:solidFill>
                <a:effectLst/>
                <a:latin typeface="Times New Roman" panose="02020603050405020304" pitchFamily="18" charset="0"/>
                <a:cs typeface="Times New Roman" panose="02020603050405020304" pitchFamily="18" charset="0"/>
              </a:rPr>
              <a:t>​</a:t>
            </a:r>
          </a:p>
          <a:p>
            <a:pPr marL="0" indent="0" algn="l" rtl="0" fontAlgn="base">
              <a:buNone/>
            </a:pPr>
            <a:r>
              <a:rPr lang="en-US" sz="1600" b="0" i="0" strike="noStrike" dirty="0">
                <a:solidFill>
                  <a:srgbClr val="0000FF"/>
                </a:solidFill>
                <a:effectLst/>
                <a:latin typeface="Times New Roman" panose="02020603050405020304" pitchFamily="18" charset="0"/>
                <a:cs typeface="Times New Roman" panose="02020603050405020304" pitchFamily="18" charset="0"/>
                <a:hlinkClick r:id="rId2"/>
              </a:rPr>
              <a:t>https://www.slideshare.net/YogeshIJTSRD/customization-of-bmide-at-customer-end-as-per-business-requirement</a:t>
            </a:r>
            <a:r>
              <a:rPr lang="en-US" sz="1600" b="0" i="0" dirty="0">
                <a:solidFill>
                  <a:srgbClr val="000000"/>
                </a:solidFill>
                <a:effectLst/>
                <a:latin typeface="Times New Roman" panose="02020603050405020304" pitchFamily="18" charset="0"/>
                <a:cs typeface="Times New Roman" panose="02020603050405020304" pitchFamily="18" charset="0"/>
              </a:rPr>
              <a:t>​</a:t>
            </a:r>
          </a:p>
          <a:p>
            <a:pPr marL="0" indent="0" algn="l" rtl="0" fontAlgn="base">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   Siemens Xccelerator Academy </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600" dirty="0">
              <a:solidFill>
                <a:srgbClr val="000000"/>
              </a:solidFill>
              <a:latin typeface="Times New Roman" panose="02020603050405020304" pitchFamily="18" charset="0"/>
              <a:cs typeface="Times New Roman" panose="02020603050405020304" pitchFamily="18" charset="0"/>
            </a:endParaRPr>
          </a:p>
          <a:p>
            <a:pPr marL="0" indent="0" algn="l" rtl="0" fontAlgn="base">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https://training.plm.automation.siemens.com/index.cfm</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D2B1B0-CF54-6576-FB89-0B9753420AFC}"/>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Tree>
    <p:extLst>
      <p:ext uri="{BB962C8B-B14F-4D97-AF65-F5344CB8AC3E}">
        <p14:creationId xmlns:p14="http://schemas.microsoft.com/office/powerpoint/2010/main" val="279211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34B8D0-5D73-AED5-1BCE-9DBD5785BECC}"/>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pic>
        <p:nvPicPr>
          <p:cNvPr id="7" name="Picture 6">
            <a:extLst>
              <a:ext uri="{FF2B5EF4-FFF2-40B4-BE49-F238E27FC236}">
                <a16:creationId xmlns:a16="http://schemas.microsoft.com/office/drawing/2014/main" id="{4DBBD617-2CA8-1664-E613-3B8CD57B4A2D}"/>
              </a:ext>
            </a:extLst>
          </p:cNvPr>
          <p:cNvPicPr>
            <a:picLocks noChangeAspect="1"/>
          </p:cNvPicPr>
          <p:nvPr/>
        </p:nvPicPr>
        <p:blipFill rotWithShape="1">
          <a:blip r:embed="rId2"/>
          <a:srcRect l="-1" t="11476" r="465" b="8187"/>
          <a:stretch/>
        </p:blipFill>
        <p:spPr>
          <a:xfrm>
            <a:off x="1255853" y="932232"/>
            <a:ext cx="8661000" cy="5242862"/>
          </a:xfrm>
          <a:prstGeom prst="rect">
            <a:avLst/>
          </a:prstGeom>
        </p:spPr>
      </p:pic>
    </p:spTree>
    <p:extLst>
      <p:ext uri="{BB962C8B-B14F-4D97-AF65-F5344CB8AC3E}">
        <p14:creationId xmlns:p14="http://schemas.microsoft.com/office/powerpoint/2010/main" val="61255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D66E-F62F-320C-78E2-FCC93A4B65AA}"/>
              </a:ext>
            </a:extLst>
          </p:cNvPr>
          <p:cNvSpPr>
            <a:spLocks noGrp="1"/>
          </p:cNvSpPr>
          <p:nvPr>
            <p:ph type="title"/>
          </p:nvPr>
        </p:nvSpPr>
        <p:spPr>
          <a:xfrm>
            <a:off x="1299882" y="872186"/>
            <a:ext cx="2209742" cy="537882"/>
          </a:xfrm>
        </p:spPr>
        <p:txBody>
          <a:bodyPr/>
          <a:lstStyle/>
          <a:p>
            <a:r>
              <a:rPr lang="en-IN" sz="1800" b="1"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E01B0A7-13B8-A4E5-D34C-A3F5AF7BA829}"/>
              </a:ext>
            </a:extLst>
          </p:cNvPr>
          <p:cNvSpPr>
            <a:spLocks noGrp="1"/>
          </p:cNvSpPr>
          <p:nvPr>
            <p:ph idx="1"/>
          </p:nvPr>
        </p:nvSpPr>
        <p:spPr>
          <a:xfrm>
            <a:off x="1299882" y="1595718"/>
            <a:ext cx="10053918" cy="4581245"/>
          </a:xfrm>
        </p:spPr>
        <p:txBody>
          <a:bodyPr/>
          <a:lstStyle/>
          <a:p>
            <a:r>
              <a:rPr lang="en-IN" sz="1600" dirty="0">
                <a:latin typeface="Times New Roman" panose="02020603050405020304" pitchFamily="18" charset="0"/>
                <a:cs typeface="Times New Roman" panose="02020603050405020304" pitchFamily="18" charset="0"/>
              </a:rPr>
              <a:t>OBJECTIVE</a:t>
            </a:r>
          </a:p>
          <a:p>
            <a:r>
              <a:rPr lang="en-IN" sz="1600" dirty="0">
                <a:latin typeface="Times New Roman" panose="02020603050405020304" pitchFamily="18" charset="0"/>
                <a:cs typeface="Times New Roman" panose="02020603050405020304" pitchFamily="18" charset="0"/>
              </a:rPr>
              <a:t>METHODOLOGY</a:t>
            </a:r>
          </a:p>
          <a:p>
            <a:r>
              <a:rPr lang="en-IN" sz="1600" dirty="0">
                <a:latin typeface="Times New Roman" panose="02020603050405020304" pitchFamily="18" charset="0"/>
                <a:cs typeface="Times New Roman" panose="02020603050405020304" pitchFamily="18" charset="0"/>
              </a:rPr>
              <a:t>LITERATURE REVIEW </a:t>
            </a:r>
          </a:p>
          <a:p>
            <a:r>
              <a:rPr lang="en-IN" sz="1600" dirty="0">
                <a:latin typeface="Times New Roman" panose="02020603050405020304" pitchFamily="18" charset="0"/>
                <a:cs typeface="Times New Roman" panose="02020603050405020304" pitchFamily="18" charset="0"/>
              </a:rPr>
              <a:t>INTRODUCTION</a:t>
            </a:r>
          </a:p>
          <a:p>
            <a:r>
              <a:rPr lang="en-IN" sz="1600" dirty="0">
                <a:latin typeface="Times New Roman" panose="02020603050405020304" pitchFamily="18" charset="0"/>
                <a:cs typeface="Times New Roman" panose="02020603050405020304" pitchFamily="18" charset="0"/>
              </a:rPr>
              <a:t>COMPONENTS &amp; SPECIFICATION</a:t>
            </a:r>
          </a:p>
          <a:p>
            <a:r>
              <a:rPr lang="en-IN" sz="1600" dirty="0">
                <a:latin typeface="Times New Roman" panose="02020603050405020304" pitchFamily="18" charset="0"/>
                <a:cs typeface="Times New Roman" panose="02020603050405020304" pitchFamily="18" charset="0"/>
              </a:rPr>
              <a:t>WORKING OPERATION</a:t>
            </a:r>
          </a:p>
          <a:p>
            <a:r>
              <a:rPr lang="en-IN" sz="1600" dirty="0">
                <a:latin typeface="Times New Roman" panose="02020603050405020304" pitchFamily="18" charset="0"/>
                <a:cs typeface="Times New Roman" panose="02020603050405020304" pitchFamily="18" charset="0"/>
              </a:rPr>
              <a:t>MODELLING USING CREO</a:t>
            </a:r>
          </a:p>
          <a:p>
            <a:r>
              <a:rPr lang="en-IN" sz="1600" dirty="0">
                <a:latin typeface="Times New Roman" panose="02020603050405020304" pitchFamily="18" charset="0"/>
                <a:cs typeface="Times New Roman" panose="02020603050405020304" pitchFamily="18" charset="0"/>
              </a:rPr>
              <a:t>REFERENCES</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0C5B7B-8E97-3D31-C732-899BEDB617FD}"/>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Tree>
    <p:extLst>
      <p:ext uri="{BB962C8B-B14F-4D97-AF65-F5344CB8AC3E}">
        <p14:creationId xmlns:p14="http://schemas.microsoft.com/office/powerpoint/2010/main" val="418790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349B-18D4-4C4D-F2FA-BD188C43D369}"/>
              </a:ext>
            </a:extLst>
          </p:cNvPr>
          <p:cNvSpPr>
            <a:spLocks noGrp="1"/>
          </p:cNvSpPr>
          <p:nvPr>
            <p:ph type="title"/>
          </p:nvPr>
        </p:nvSpPr>
        <p:spPr>
          <a:xfrm>
            <a:off x="1186406" y="1107083"/>
            <a:ext cx="2631424" cy="722500"/>
          </a:xfrm>
        </p:spPr>
        <p:txBody>
          <a:bodyPr/>
          <a:lstStyle/>
          <a:p>
            <a:r>
              <a:rPr lang="en-IN" sz="18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F631940-178E-1A03-2E6D-36789FA487CF}"/>
              </a:ext>
            </a:extLst>
          </p:cNvPr>
          <p:cNvSpPr>
            <a:spLocks noGrp="1"/>
          </p:cNvSpPr>
          <p:nvPr>
            <p:ph idx="1"/>
          </p:nvPr>
        </p:nvSpPr>
        <p:spPr>
          <a:xfrm>
            <a:off x="1186406" y="2038505"/>
            <a:ext cx="7824486" cy="2780989"/>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Product: </a:t>
            </a:r>
            <a:r>
              <a:rPr lang="en-US" sz="1600" dirty="0">
                <a:latin typeface="Times New Roman" panose="02020603050405020304" pitchFamily="18" charset="0"/>
                <a:cs typeface="Times New Roman" panose="02020603050405020304" pitchFamily="18" charset="0"/>
              </a:rPr>
              <a:t>Oil Changing Machine</a:t>
            </a:r>
          </a:p>
          <a:p>
            <a:pPr marL="0" indent="0" algn="just">
              <a:buNone/>
            </a:pPr>
            <a:r>
              <a:rPr lang="en-US" sz="1600" b="1" dirty="0">
                <a:latin typeface="Times New Roman" panose="02020603050405020304" pitchFamily="18" charset="0"/>
                <a:cs typeface="Times New Roman" panose="02020603050405020304" pitchFamily="18" charset="0"/>
              </a:rPr>
              <a:t>PLM Software</a:t>
            </a:r>
            <a:r>
              <a:rPr lang="en-US" sz="1600" dirty="0">
                <a:latin typeface="Times New Roman" panose="02020603050405020304" pitchFamily="18" charset="0"/>
                <a:cs typeface="Times New Roman" panose="02020603050405020304" pitchFamily="18" charset="0"/>
              </a:rPr>
              <a:t>: Teamcenter</a:t>
            </a:r>
          </a:p>
          <a:p>
            <a:pPr marL="0" indent="0" algn="just">
              <a:buNone/>
            </a:pPr>
            <a:r>
              <a:rPr lang="en-US" sz="1600" b="1" dirty="0">
                <a:latin typeface="Times New Roman" panose="02020603050405020304" pitchFamily="18" charset="0"/>
                <a:cs typeface="Times New Roman" panose="02020603050405020304" pitchFamily="18" charset="0"/>
              </a:rPr>
              <a:t>Overview of the Product: </a:t>
            </a:r>
            <a:r>
              <a:rPr lang="en-US" sz="1600" dirty="0">
                <a:latin typeface="Times New Roman" panose="02020603050405020304" pitchFamily="18" charset="0"/>
                <a:cs typeface="Times New Roman" panose="02020603050405020304" pitchFamily="18" charset="0"/>
              </a:rPr>
              <a:t> It is used to change the </a:t>
            </a:r>
            <a:r>
              <a:rPr lang="en-US" sz="1600" b="1" dirty="0">
                <a:latin typeface="Times New Roman" panose="02020603050405020304" pitchFamily="18" charset="0"/>
                <a:cs typeface="Times New Roman" panose="02020603050405020304" pitchFamily="18" charset="0"/>
              </a:rPr>
              <a:t>used oil </a:t>
            </a:r>
            <a:r>
              <a:rPr lang="en-US" sz="1600" dirty="0">
                <a:latin typeface="Times New Roman" panose="02020603050405020304" pitchFamily="18" charset="0"/>
                <a:cs typeface="Times New Roman" panose="02020603050405020304" pitchFamily="18" charset="0"/>
              </a:rPr>
              <a:t>of the engine in two-wheelers, which makes the process easier and reduces the time and the work of Manpower.</a:t>
            </a:r>
          </a:p>
          <a:p>
            <a:pPr algn="just"/>
            <a:r>
              <a:rPr lang="en-US" sz="1600" dirty="0">
                <a:latin typeface="Times New Roman" panose="02020603050405020304" pitchFamily="18" charset="0"/>
                <a:cs typeface="Times New Roman" panose="02020603050405020304" pitchFamily="18" charset="0"/>
              </a:rPr>
              <a:t>This machine will avoid the harmfulness caused by heated engine oil such as oil spillage on hands while removing nuts, thus enhancing workers' safety.</a:t>
            </a:r>
          </a:p>
          <a:p>
            <a:pPr algn="just"/>
            <a:r>
              <a:rPr lang="en-US" sz="1600" b="1" dirty="0">
                <a:latin typeface="Times New Roman" panose="02020603050405020304" pitchFamily="18" charset="0"/>
                <a:cs typeface="Times New Roman" panose="02020603050405020304" pitchFamily="18" charset="0"/>
              </a:rPr>
              <a:t>Teamcenter</a:t>
            </a:r>
            <a:r>
              <a:rPr lang="en-US" sz="1600" dirty="0">
                <a:latin typeface="Times New Roman" panose="02020603050405020304" pitchFamily="18" charset="0"/>
                <a:cs typeface="Times New Roman" panose="02020603050405020304" pitchFamily="18" charset="0"/>
              </a:rPr>
              <a:t> is used to manage the Product Lifecycle by working on different modules.</a:t>
            </a:r>
          </a:p>
        </p:txBody>
      </p:sp>
      <p:sp>
        <p:nvSpPr>
          <p:cNvPr id="4" name="Date Placeholder 3">
            <a:extLst>
              <a:ext uri="{FF2B5EF4-FFF2-40B4-BE49-F238E27FC236}">
                <a16:creationId xmlns:a16="http://schemas.microsoft.com/office/drawing/2014/main" id="{B0F5AF27-98FD-3FFF-ACBC-7AD80A6AE777}"/>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Tree>
    <p:extLst>
      <p:ext uri="{BB962C8B-B14F-4D97-AF65-F5344CB8AC3E}">
        <p14:creationId xmlns:p14="http://schemas.microsoft.com/office/powerpoint/2010/main" val="185374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9464-16B3-1359-8253-0198A9CB6319}"/>
              </a:ext>
            </a:extLst>
          </p:cNvPr>
          <p:cNvSpPr>
            <a:spLocks noGrp="1"/>
          </p:cNvSpPr>
          <p:nvPr>
            <p:ph type="title"/>
          </p:nvPr>
        </p:nvSpPr>
        <p:spPr>
          <a:xfrm>
            <a:off x="838199" y="925975"/>
            <a:ext cx="2628419" cy="776288"/>
          </a:xfrm>
        </p:spPr>
        <p:txBody>
          <a:bodyPr/>
          <a:lstStyle/>
          <a:p>
            <a:r>
              <a:rPr lang="en-US" sz="1800" b="1" u="sng"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4E34EC45-B8E2-B9EC-566C-C78F58A34AA8}"/>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
        <p:nvSpPr>
          <p:cNvPr id="5" name="Oval 4">
            <a:extLst>
              <a:ext uri="{FF2B5EF4-FFF2-40B4-BE49-F238E27FC236}">
                <a16:creationId xmlns:a16="http://schemas.microsoft.com/office/drawing/2014/main" id="{5F0E6AC2-271A-6930-F130-73B0EB736D8C}"/>
              </a:ext>
            </a:extLst>
          </p:cNvPr>
          <p:cNvSpPr/>
          <p:nvPr/>
        </p:nvSpPr>
        <p:spPr>
          <a:xfrm>
            <a:off x="4731175" y="1472968"/>
            <a:ext cx="1761498" cy="8382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Selection</a:t>
            </a:r>
          </a:p>
        </p:txBody>
      </p:sp>
      <p:sp>
        <p:nvSpPr>
          <p:cNvPr id="6" name="Arrow: Down 5">
            <a:extLst>
              <a:ext uri="{FF2B5EF4-FFF2-40B4-BE49-F238E27FC236}">
                <a16:creationId xmlns:a16="http://schemas.microsoft.com/office/drawing/2014/main" id="{F094DC59-AFAD-557E-C640-ACAB73903B4F}"/>
              </a:ext>
            </a:extLst>
          </p:cNvPr>
          <p:cNvSpPr/>
          <p:nvPr/>
        </p:nvSpPr>
        <p:spPr>
          <a:xfrm>
            <a:off x="5497624" y="2356606"/>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7463340-A43B-5787-877A-2E76BD53F0A5}"/>
              </a:ext>
            </a:extLst>
          </p:cNvPr>
          <p:cNvSpPr/>
          <p:nvPr/>
        </p:nvSpPr>
        <p:spPr>
          <a:xfrm>
            <a:off x="4808307" y="2678166"/>
            <a:ext cx="1625870" cy="827205"/>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Analysis</a:t>
            </a:r>
          </a:p>
        </p:txBody>
      </p:sp>
      <p:sp>
        <p:nvSpPr>
          <p:cNvPr id="8" name="Rectangle: Rounded Corners 7">
            <a:extLst>
              <a:ext uri="{FF2B5EF4-FFF2-40B4-BE49-F238E27FC236}">
                <a16:creationId xmlns:a16="http://schemas.microsoft.com/office/drawing/2014/main" id="{0FEA0F7B-D8A6-3C8D-D979-051197AB6CF1}"/>
              </a:ext>
            </a:extLst>
          </p:cNvPr>
          <p:cNvSpPr/>
          <p:nvPr/>
        </p:nvSpPr>
        <p:spPr>
          <a:xfrm>
            <a:off x="4817955" y="3842622"/>
            <a:ext cx="1625870" cy="835643"/>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Purchasing</a:t>
            </a:r>
          </a:p>
        </p:txBody>
      </p:sp>
      <p:sp>
        <p:nvSpPr>
          <p:cNvPr id="9" name="Arrow: Down 8">
            <a:extLst>
              <a:ext uri="{FF2B5EF4-FFF2-40B4-BE49-F238E27FC236}">
                <a16:creationId xmlns:a16="http://schemas.microsoft.com/office/drawing/2014/main" id="{6E4233FC-2E94-E086-3C00-5B364A8DCF10}"/>
              </a:ext>
            </a:extLst>
          </p:cNvPr>
          <p:cNvSpPr/>
          <p:nvPr/>
        </p:nvSpPr>
        <p:spPr>
          <a:xfrm>
            <a:off x="5497624" y="3562567"/>
            <a:ext cx="228600" cy="287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0D7BDE0-D231-88F8-7179-B69CA301013B}"/>
              </a:ext>
            </a:extLst>
          </p:cNvPr>
          <p:cNvSpPr/>
          <p:nvPr/>
        </p:nvSpPr>
        <p:spPr>
          <a:xfrm>
            <a:off x="4808307" y="4965932"/>
            <a:ext cx="1625870" cy="87911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Material Selection</a:t>
            </a:r>
          </a:p>
        </p:txBody>
      </p:sp>
      <p:sp>
        <p:nvSpPr>
          <p:cNvPr id="11" name="Arrow: Down 10">
            <a:extLst>
              <a:ext uri="{FF2B5EF4-FFF2-40B4-BE49-F238E27FC236}">
                <a16:creationId xmlns:a16="http://schemas.microsoft.com/office/drawing/2014/main" id="{0EB17BDD-7F53-35B8-39C6-3DC4288A02CF}"/>
              </a:ext>
            </a:extLst>
          </p:cNvPr>
          <p:cNvSpPr/>
          <p:nvPr/>
        </p:nvSpPr>
        <p:spPr>
          <a:xfrm>
            <a:off x="5520311" y="4710959"/>
            <a:ext cx="207646" cy="273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80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C22CEF-6A4A-CBDB-7AC5-DF663A1A9A09}"/>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
        <p:nvSpPr>
          <p:cNvPr id="7" name="Rectangle: Rounded Corners 6">
            <a:extLst>
              <a:ext uri="{FF2B5EF4-FFF2-40B4-BE49-F238E27FC236}">
                <a16:creationId xmlns:a16="http://schemas.microsoft.com/office/drawing/2014/main" id="{4519089D-FEE7-3E96-071E-0AA5F2B20FCD}"/>
              </a:ext>
            </a:extLst>
          </p:cNvPr>
          <p:cNvSpPr/>
          <p:nvPr/>
        </p:nvSpPr>
        <p:spPr>
          <a:xfrm>
            <a:off x="4795904" y="2979524"/>
            <a:ext cx="1908783" cy="89042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a:t>
            </a:r>
          </a:p>
        </p:txBody>
      </p:sp>
      <p:sp>
        <p:nvSpPr>
          <p:cNvPr id="8" name="Rectangle: Rounded Corners 7">
            <a:extLst>
              <a:ext uri="{FF2B5EF4-FFF2-40B4-BE49-F238E27FC236}">
                <a16:creationId xmlns:a16="http://schemas.microsoft.com/office/drawing/2014/main" id="{DD72DE49-57DF-045B-08B1-0B4B1A676843}"/>
              </a:ext>
            </a:extLst>
          </p:cNvPr>
          <p:cNvSpPr/>
          <p:nvPr/>
        </p:nvSpPr>
        <p:spPr>
          <a:xfrm>
            <a:off x="4795904" y="4095226"/>
            <a:ext cx="1908783" cy="92713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a:t>
            </a:r>
          </a:p>
        </p:txBody>
      </p:sp>
      <p:sp>
        <p:nvSpPr>
          <p:cNvPr id="10" name="Oval 9">
            <a:extLst>
              <a:ext uri="{FF2B5EF4-FFF2-40B4-BE49-F238E27FC236}">
                <a16:creationId xmlns:a16="http://schemas.microsoft.com/office/drawing/2014/main" id="{62B44505-A36D-AA15-2BBC-E2D0E65D65E2}"/>
              </a:ext>
            </a:extLst>
          </p:cNvPr>
          <p:cNvSpPr/>
          <p:nvPr/>
        </p:nvSpPr>
        <p:spPr>
          <a:xfrm>
            <a:off x="4859550" y="5283298"/>
            <a:ext cx="1769915" cy="9144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1" name="Arrow: Down 10">
            <a:extLst>
              <a:ext uri="{FF2B5EF4-FFF2-40B4-BE49-F238E27FC236}">
                <a16:creationId xmlns:a16="http://schemas.microsoft.com/office/drawing/2014/main" id="{44EDB7AF-0932-9D49-220E-74A14ED7DF9E}"/>
              </a:ext>
            </a:extLst>
          </p:cNvPr>
          <p:cNvSpPr/>
          <p:nvPr/>
        </p:nvSpPr>
        <p:spPr>
          <a:xfrm>
            <a:off x="5674096" y="3907646"/>
            <a:ext cx="152399" cy="154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7C8B387-B293-2DB5-1FB8-8D23462CB9CC}"/>
              </a:ext>
            </a:extLst>
          </p:cNvPr>
          <p:cNvSpPr/>
          <p:nvPr/>
        </p:nvSpPr>
        <p:spPr>
          <a:xfrm>
            <a:off x="5674095" y="5057733"/>
            <a:ext cx="152400" cy="18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FD0DBD3-DB6A-5B26-D3E4-A3936FAF7B66}"/>
              </a:ext>
            </a:extLst>
          </p:cNvPr>
          <p:cNvSpPr/>
          <p:nvPr/>
        </p:nvSpPr>
        <p:spPr>
          <a:xfrm>
            <a:off x="4802672" y="844671"/>
            <a:ext cx="1908783" cy="89042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Designing</a:t>
            </a:r>
          </a:p>
        </p:txBody>
      </p:sp>
      <p:sp>
        <p:nvSpPr>
          <p:cNvPr id="23" name="Rectangle: Rounded Corners 22">
            <a:extLst>
              <a:ext uri="{FF2B5EF4-FFF2-40B4-BE49-F238E27FC236}">
                <a16:creationId xmlns:a16="http://schemas.microsoft.com/office/drawing/2014/main" id="{BF6A7FA9-5835-B33E-1F9F-D2A6B7359C1E}"/>
              </a:ext>
            </a:extLst>
          </p:cNvPr>
          <p:cNvSpPr/>
          <p:nvPr/>
        </p:nvSpPr>
        <p:spPr>
          <a:xfrm>
            <a:off x="4802672" y="1897313"/>
            <a:ext cx="1908783" cy="89042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Integrating with Teamcenter</a:t>
            </a:r>
          </a:p>
        </p:txBody>
      </p:sp>
      <p:sp>
        <p:nvSpPr>
          <p:cNvPr id="24" name="Arrow: Down 23">
            <a:extLst>
              <a:ext uri="{FF2B5EF4-FFF2-40B4-BE49-F238E27FC236}">
                <a16:creationId xmlns:a16="http://schemas.microsoft.com/office/drawing/2014/main" id="{9D1CB92A-2F9E-95E3-FE37-D6B45F9A9797}"/>
              </a:ext>
            </a:extLst>
          </p:cNvPr>
          <p:cNvSpPr/>
          <p:nvPr/>
        </p:nvSpPr>
        <p:spPr>
          <a:xfrm>
            <a:off x="5674095" y="2816158"/>
            <a:ext cx="152400" cy="163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9F56E0F9-B26D-8DBE-1ECA-EA8E9D8F8586}"/>
              </a:ext>
            </a:extLst>
          </p:cNvPr>
          <p:cNvSpPr/>
          <p:nvPr/>
        </p:nvSpPr>
        <p:spPr>
          <a:xfrm>
            <a:off x="5674095" y="1772792"/>
            <a:ext cx="152400" cy="152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64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D766-BEB2-060D-CD1C-0697EACC944D}"/>
              </a:ext>
            </a:extLst>
          </p:cNvPr>
          <p:cNvSpPr>
            <a:spLocks noGrp="1"/>
          </p:cNvSpPr>
          <p:nvPr>
            <p:ph type="title"/>
          </p:nvPr>
        </p:nvSpPr>
        <p:spPr>
          <a:xfrm>
            <a:off x="838200" y="1041722"/>
            <a:ext cx="4104190" cy="648966"/>
          </a:xfrm>
        </p:spPr>
        <p:txBody>
          <a:bodyPr/>
          <a:lstStyle/>
          <a:p>
            <a:r>
              <a:rPr lang="en-US" sz="1800" b="1" u="sng" dirty="0">
                <a:latin typeface="Times New Roman" panose="02020603050405020304" pitchFamily="18" charset="0"/>
                <a:cs typeface="Times New Roman" panose="02020603050405020304" pitchFamily="18" charset="0"/>
              </a:rPr>
              <a:t>LITERATURE REVIEW </a:t>
            </a:r>
          </a:p>
        </p:txBody>
      </p:sp>
      <p:sp>
        <p:nvSpPr>
          <p:cNvPr id="4" name="Date Placeholder 3">
            <a:extLst>
              <a:ext uri="{FF2B5EF4-FFF2-40B4-BE49-F238E27FC236}">
                <a16:creationId xmlns:a16="http://schemas.microsoft.com/office/drawing/2014/main" id="{C9962752-A17B-CEBB-AEA8-AEA3EED01DE7}"/>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graphicFrame>
        <p:nvGraphicFramePr>
          <p:cNvPr id="5" name="Table 4">
            <a:extLst>
              <a:ext uri="{FF2B5EF4-FFF2-40B4-BE49-F238E27FC236}">
                <a16:creationId xmlns:a16="http://schemas.microsoft.com/office/drawing/2014/main" id="{350734D2-C73F-2167-BFF9-7DE73397FE34}"/>
              </a:ext>
            </a:extLst>
          </p:cNvPr>
          <p:cNvGraphicFramePr>
            <a:graphicFrameLocks noGrp="1"/>
          </p:cNvGraphicFramePr>
          <p:nvPr>
            <p:extLst>
              <p:ext uri="{D42A27DB-BD31-4B8C-83A1-F6EECF244321}">
                <p14:modId xmlns:p14="http://schemas.microsoft.com/office/powerpoint/2010/main" val="3498401297"/>
              </p:ext>
            </p:extLst>
          </p:nvPr>
        </p:nvGraphicFramePr>
        <p:xfrm>
          <a:off x="1521814" y="1690688"/>
          <a:ext cx="8337619" cy="3761121"/>
        </p:xfrm>
        <a:graphic>
          <a:graphicData uri="http://schemas.openxmlformats.org/drawingml/2006/table">
            <a:tbl>
              <a:tblPr/>
              <a:tblGrid>
                <a:gridCol w="690691">
                  <a:extLst>
                    <a:ext uri="{9D8B030D-6E8A-4147-A177-3AD203B41FA5}">
                      <a16:colId xmlns:a16="http://schemas.microsoft.com/office/drawing/2014/main" val="3318234029"/>
                    </a:ext>
                  </a:extLst>
                </a:gridCol>
                <a:gridCol w="2255316">
                  <a:extLst>
                    <a:ext uri="{9D8B030D-6E8A-4147-A177-3AD203B41FA5}">
                      <a16:colId xmlns:a16="http://schemas.microsoft.com/office/drawing/2014/main" val="3487417651"/>
                    </a:ext>
                  </a:extLst>
                </a:gridCol>
                <a:gridCol w="1797204">
                  <a:extLst>
                    <a:ext uri="{9D8B030D-6E8A-4147-A177-3AD203B41FA5}">
                      <a16:colId xmlns:a16="http://schemas.microsoft.com/office/drawing/2014/main" val="3800601173"/>
                    </a:ext>
                  </a:extLst>
                </a:gridCol>
                <a:gridCol w="1797204">
                  <a:extLst>
                    <a:ext uri="{9D8B030D-6E8A-4147-A177-3AD203B41FA5}">
                      <a16:colId xmlns:a16="http://schemas.microsoft.com/office/drawing/2014/main" val="1975035399"/>
                    </a:ext>
                  </a:extLst>
                </a:gridCol>
                <a:gridCol w="1797204">
                  <a:extLst>
                    <a:ext uri="{9D8B030D-6E8A-4147-A177-3AD203B41FA5}">
                      <a16:colId xmlns:a16="http://schemas.microsoft.com/office/drawing/2014/main" val="3201062482"/>
                    </a:ext>
                  </a:extLst>
                </a:gridCol>
              </a:tblGrid>
              <a:tr h="438797">
                <a:tc>
                  <a:txBody>
                    <a:bodyPr/>
                    <a:lstStyle/>
                    <a:p>
                      <a:pPr algn="ctr" fontAlgn="base"/>
                      <a:r>
                        <a:rPr lang="en-US" sz="1400" b="1" i="0">
                          <a:solidFill>
                            <a:srgbClr val="FFFFFF"/>
                          </a:solidFill>
                          <a:effectLst/>
                          <a:latin typeface="Calibri" panose="020F0502020204030204" pitchFamily="34" charset="0"/>
                        </a:rPr>
                        <a:t>S.NO​</a:t>
                      </a:r>
                      <a:endParaRPr lang="en-US" sz="1700" b="1" i="0">
                        <a:solidFill>
                          <a:srgbClr val="FFFFFF"/>
                        </a:solidFill>
                        <a:effectLst/>
                      </a:endParaRPr>
                    </a:p>
                  </a:txBody>
                  <a:tcPr marL="72522" marR="72522" marT="36261" marB="362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504D"/>
                    </a:solidFill>
                  </a:tcPr>
                </a:tc>
                <a:tc>
                  <a:txBody>
                    <a:bodyPr/>
                    <a:lstStyle/>
                    <a:p>
                      <a:pPr algn="ctr" fontAlgn="base"/>
                      <a:r>
                        <a:rPr lang="en-US" sz="1400" b="1" i="0" dirty="0">
                          <a:solidFill>
                            <a:srgbClr val="FFFFFF"/>
                          </a:solidFill>
                          <a:effectLst/>
                          <a:latin typeface="Calibri" panose="020F0502020204030204" pitchFamily="34" charset="0"/>
                        </a:rPr>
                        <a:t>AUTHOR​</a:t>
                      </a:r>
                      <a:endParaRPr lang="en-US" sz="1700" b="1" i="0" dirty="0">
                        <a:solidFill>
                          <a:srgbClr val="FFFFFF"/>
                        </a:solidFill>
                        <a:effectLst/>
                      </a:endParaRPr>
                    </a:p>
                  </a:txBody>
                  <a:tcPr marL="72522" marR="72522" marT="36261" marB="362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504D"/>
                    </a:solidFill>
                  </a:tcPr>
                </a:tc>
                <a:tc>
                  <a:txBody>
                    <a:bodyPr/>
                    <a:lstStyle/>
                    <a:p>
                      <a:pPr algn="ctr" fontAlgn="base"/>
                      <a:r>
                        <a:rPr lang="en-US" sz="1400" b="1" i="0">
                          <a:solidFill>
                            <a:srgbClr val="FFFFFF"/>
                          </a:solidFill>
                          <a:effectLst/>
                          <a:latin typeface="Calibri" panose="020F0502020204030204" pitchFamily="34" charset="0"/>
                        </a:rPr>
                        <a:t>PAPER JOURNAL​</a:t>
                      </a:r>
                      <a:endParaRPr lang="en-US" sz="1700" b="1" i="0">
                        <a:solidFill>
                          <a:srgbClr val="FFFFFF"/>
                        </a:solidFill>
                        <a:effectLst/>
                      </a:endParaRPr>
                    </a:p>
                  </a:txBody>
                  <a:tcPr marL="72522" marR="72522" marT="36261" marB="362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504D"/>
                    </a:solidFill>
                  </a:tcPr>
                </a:tc>
                <a:tc>
                  <a:txBody>
                    <a:bodyPr/>
                    <a:lstStyle/>
                    <a:p>
                      <a:pPr algn="ctr" fontAlgn="base"/>
                      <a:r>
                        <a:rPr lang="en-US" sz="1400" b="1" i="0">
                          <a:solidFill>
                            <a:srgbClr val="FFFFFF"/>
                          </a:solidFill>
                          <a:effectLst/>
                          <a:latin typeface="Calibri" panose="020F0502020204030204" pitchFamily="34" charset="0"/>
                        </a:rPr>
                        <a:t>DESCRIPTION​</a:t>
                      </a:r>
                      <a:endParaRPr lang="en-US" sz="1700" b="1" i="0">
                        <a:solidFill>
                          <a:srgbClr val="FFFFFF"/>
                        </a:solidFill>
                        <a:effectLst/>
                      </a:endParaRPr>
                    </a:p>
                  </a:txBody>
                  <a:tcPr marL="72522" marR="72522" marT="36261" marB="362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504D"/>
                    </a:solidFill>
                  </a:tcPr>
                </a:tc>
                <a:tc>
                  <a:txBody>
                    <a:bodyPr/>
                    <a:lstStyle/>
                    <a:p>
                      <a:pPr algn="ctr" fontAlgn="base"/>
                      <a:r>
                        <a:rPr lang="en-US" sz="1400" b="1" i="0">
                          <a:solidFill>
                            <a:srgbClr val="FFFFFF"/>
                          </a:solidFill>
                          <a:effectLst/>
                          <a:latin typeface="Calibri" panose="020F0502020204030204" pitchFamily="34" charset="0"/>
                        </a:rPr>
                        <a:t>LINKS​</a:t>
                      </a:r>
                      <a:endParaRPr lang="en-US" sz="1700" b="1" i="0">
                        <a:solidFill>
                          <a:srgbClr val="FFFFFF"/>
                        </a:solidFill>
                        <a:effectLst/>
                      </a:endParaRPr>
                    </a:p>
                  </a:txBody>
                  <a:tcPr marL="72522" marR="72522" marT="36261" marB="362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3880857174"/>
                  </a:ext>
                </a:extLst>
              </a:tr>
              <a:tr h="1567134">
                <a:tc>
                  <a:txBody>
                    <a:bodyPr/>
                    <a:lstStyle/>
                    <a:p>
                      <a:pPr algn="l" fontAlgn="base"/>
                      <a:r>
                        <a:rPr lang="en-US" sz="1400" b="0" i="0" dirty="0">
                          <a:solidFill>
                            <a:srgbClr val="000000"/>
                          </a:solidFill>
                          <a:effectLst/>
                          <a:latin typeface="Times New Roman" panose="02020603050405020304" pitchFamily="18" charset="0"/>
                        </a:rPr>
                        <a:t>1.​</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nn-NO" sz="1400" b="0" i="0" dirty="0">
                          <a:solidFill>
                            <a:srgbClr val="000000"/>
                          </a:solidFill>
                          <a:effectLst/>
                          <a:latin typeface="Times New Roman" panose="02020603050405020304" pitchFamily="18" charset="0"/>
                        </a:rPr>
                        <a:t>Shrikant Baliram Pokale,​</a:t>
                      </a:r>
                      <a:endParaRPr lang="nn-NO" sz="1700" b="0" i="0" dirty="0">
                        <a:solidFill>
                          <a:srgbClr val="000000"/>
                        </a:solidFill>
                        <a:effectLst/>
                      </a:endParaRPr>
                    </a:p>
                    <a:p>
                      <a:pPr algn="l" fontAlgn="base"/>
                      <a:r>
                        <a:rPr lang="nn-NO" sz="1400" b="0" i="0" dirty="0">
                          <a:solidFill>
                            <a:srgbClr val="000000"/>
                          </a:solidFill>
                          <a:effectLst/>
                          <a:latin typeface="Times New Roman" panose="02020603050405020304" pitchFamily="18" charset="0"/>
                        </a:rPr>
                        <a:t>Sawan Sakharam Borul,​</a:t>
                      </a:r>
                      <a:endParaRPr lang="nn-NO" sz="1700" b="0" i="0" dirty="0">
                        <a:solidFill>
                          <a:srgbClr val="000000"/>
                        </a:solidFill>
                        <a:effectLst/>
                      </a:endParaRPr>
                    </a:p>
                    <a:p>
                      <a:pPr algn="l" fontAlgn="base"/>
                      <a:r>
                        <a:rPr lang="nn-NO" sz="1400" b="0" i="0" dirty="0">
                          <a:solidFill>
                            <a:srgbClr val="000000"/>
                          </a:solidFill>
                          <a:effectLst/>
                          <a:latin typeface="Times New Roman" panose="02020603050405020304" pitchFamily="18" charset="0"/>
                        </a:rPr>
                        <a:t>M.K.Rodge​</a:t>
                      </a:r>
                      <a:endParaRPr lang="nn-NO"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en-US" sz="1400" b="0" i="0" dirty="0">
                          <a:solidFill>
                            <a:srgbClr val="000000"/>
                          </a:solidFill>
                          <a:effectLst/>
                          <a:latin typeface="Times New Roman" panose="02020603050405020304" pitchFamily="18" charset="0"/>
                        </a:rPr>
                        <a:t>Client Side Customization for Checking User Rights in Teamcenter-PLM​</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en-US" sz="1400" b="0" i="0" dirty="0">
                          <a:solidFill>
                            <a:srgbClr val="000000"/>
                          </a:solidFill>
                          <a:effectLst/>
                          <a:latin typeface="Times New Roman" panose="02020603050405020304" pitchFamily="18" charset="0"/>
                        </a:rPr>
                        <a:t>Talks about client-side customization and allotting user rights for user safety.​</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auto"/>
                      <a:r>
                        <a:rPr lang="en-IN" sz="1400" b="0" i="0" u="sng" strike="noStrike" dirty="0">
                          <a:solidFill>
                            <a:srgbClr val="0000FF"/>
                          </a:solidFill>
                          <a:effectLst/>
                          <a:latin typeface="Calibri" panose="020F0502020204030204" pitchFamily="34" charset="0"/>
                          <a:hlinkClick r:id="rId2"/>
                        </a:rPr>
                        <a:t>https://citeseerx.ist.psu.edu/document?repid=rep1&amp;type=pdf&amp;doi=8e1cf3a0b9a23603177e2947a274fd228b7c4cf6</a:t>
                      </a:r>
                      <a:r>
                        <a:rPr lang="en-IN" sz="1400" b="0" i="0" dirty="0">
                          <a:solidFill>
                            <a:srgbClr val="000000"/>
                          </a:solidFill>
                          <a:effectLst/>
                          <a:latin typeface="Calibri" panose="020F0502020204030204" pitchFamily="34" charset="0"/>
                        </a:rPr>
                        <a:t>​</a:t>
                      </a: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3545956"/>
                  </a:ext>
                </a:extLst>
              </a:tr>
              <a:tr h="1755190">
                <a:tc>
                  <a:txBody>
                    <a:bodyPr/>
                    <a:lstStyle/>
                    <a:p>
                      <a:pPr algn="l" fontAlgn="base"/>
                      <a:r>
                        <a:rPr lang="en-US" sz="1400" b="0" i="0" dirty="0">
                          <a:solidFill>
                            <a:srgbClr val="000000"/>
                          </a:solidFill>
                          <a:effectLst/>
                          <a:latin typeface="Times New Roman" panose="02020603050405020304" pitchFamily="18" charset="0"/>
                        </a:rPr>
                        <a:t>2.​</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6350" cap="flat" cmpd="sng" algn="ctr">
                      <a:solidFill>
                        <a:srgbClr val="BE4B48"/>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en-IN" sz="1400" b="0" i="0" dirty="0" err="1">
                          <a:solidFill>
                            <a:srgbClr val="000000"/>
                          </a:solidFill>
                          <a:effectLst/>
                          <a:latin typeface="Times New Roman" panose="02020603050405020304" pitchFamily="18" charset="0"/>
                        </a:rPr>
                        <a:t>Jaykumar</a:t>
                      </a:r>
                      <a:r>
                        <a:rPr lang="en-IN" sz="1400" b="0" i="0" dirty="0">
                          <a:solidFill>
                            <a:srgbClr val="000000"/>
                          </a:solidFill>
                          <a:effectLst/>
                          <a:latin typeface="Times New Roman" panose="02020603050405020304" pitchFamily="18" charset="0"/>
                        </a:rPr>
                        <a:t> Yoga Mule​</a:t>
                      </a:r>
                      <a:endParaRPr lang="en-IN"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6350" cap="flat" cmpd="sng" algn="ctr">
                      <a:solidFill>
                        <a:srgbClr val="BE4B48"/>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en-US" sz="1400" b="0" i="0" dirty="0">
                          <a:solidFill>
                            <a:srgbClr val="000000"/>
                          </a:solidFill>
                          <a:effectLst/>
                          <a:latin typeface="Times New Roman" panose="02020603050405020304" pitchFamily="18" charset="0"/>
                        </a:rPr>
                        <a:t>PLM based Customization for Extraction of NX Assembly from Team center to Local Drive​</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6350" cap="flat" cmpd="sng" algn="ctr">
                      <a:solidFill>
                        <a:srgbClr val="BE4B48"/>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base"/>
                      <a:r>
                        <a:rPr lang="en-US" sz="1400" b="0" i="0" dirty="0">
                          <a:solidFill>
                            <a:srgbClr val="000000"/>
                          </a:solidFill>
                          <a:effectLst/>
                          <a:latin typeface="Times New Roman" panose="02020603050405020304" pitchFamily="18" charset="0"/>
                        </a:rPr>
                        <a:t>Talks about extraction of NX assembly from Teamcenter to Local Drive.​</a:t>
                      </a:r>
                      <a:endParaRPr lang="en-US"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6350" cap="flat" cmpd="sng" algn="ctr">
                      <a:solidFill>
                        <a:srgbClr val="BE4B48"/>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tc>
                  <a:txBody>
                    <a:bodyPr/>
                    <a:lstStyle/>
                    <a:p>
                      <a:pPr algn="l" fontAlgn="auto"/>
                      <a:r>
                        <a:rPr lang="en-IN" sz="1400" b="0" i="0" u="sng" strike="noStrike" dirty="0">
                          <a:solidFill>
                            <a:srgbClr val="0000FF"/>
                          </a:solidFill>
                          <a:effectLst/>
                          <a:latin typeface="Calibri" panose="020F0502020204030204" pitchFamily="34" charset="0"/>
                          <a:hlinkClick r:id="rId3"/>
                        </a:rPr>
                        <a:t>https://research.ijais.org/volume2/number6/ijais12-450381.pdf</a:t>
                      </a:r>
                      <a:r>
                        <a:rPr lang="en-IN" sz="1400" b="0" i="0" dirty="0">
                          <a:solidFill>
                            <a:srgbClr val="000000"/>
                          </a:solidFill>
                          <a:effectLst/>
                          <a:latin typeface="Calibri" panose="020F0502020204030204" pitchFamily="34" charset="0"/>
                        </a:rPr>
                        <a:t>​</a:t>
                      </a:r>
                    </a:p>
                    <a:p>
                      <a:pPr algn="l" fontAlgn="base"/>
                      <a:r>
                        <a:rPr lang="en-IN" sz="1400" b="0" i="0" dirty="0">
                          <a:solidFill>
                            <a:srgbClr val="000000"/>
                          </a:solidFill>
                          <a:effectLst/>
                          <a:latin typeface="Calibri" panose="020F0502020204030204" pitchFamily="34" charset="0"/>
                        </a:rPr>
                        <a:t>​</a:t>
                      </a:r>
                      <a:endParaRPr lang="en-IN" sz="1700" b="0" i="0" dirty="0">
                        <a:solidFill>
                          <a:srgbClr val="000000"/>
                        </a:solidFill>
                        <a:effectLst/>
                      </a:endParaRPr>
                    </a:p>
                  </a:txBody>
                  <a:tcPr marL="72522" marR="72522" marT="36261" marB="36261">
                    <a:lnL w="6350" cap="flat" cmpd="sng" algn="ctr">
                      <a:solidFill>
                        <a:srgbClr val="BE4B48"/>
                      </a:solidFill>
                      <a:prstDash val="solid"/>
                      <a:round/>
                      <a:headEnd type="none" w="med" len="med"/>
                      <a:tailEnd type="none" w="med" len="med"/>
                    </a:lnL>
                    <a:lnR w="6350" cap="flat" cmpd="sng" algn="ctr">
                      <a:solidFill>
                        <a:srgbClr val="BE4B48"/>
                      </a:solidFill>
                      <a:prstDash val="solid"/>
                      <a:round/>
                      <a:headEnd type="none" w="med" len="med"/>
                      <a:tailEnd type="none" w="med" len="med"/>
                    </a:lnR>
                    <a:lnT w="6350" cap="flat" cmpd="sng" algn="ctr">
                      <a:solidFill>
                        <a:srgbClr val="BE4B48"/>
                      </a:solidFill>
                      <a:prstDash val="solid"/>
                      <a:round/>
                      <a:headEnd type="none" w="med" len="med"/>
                      <a:tailEnd type="none" w="med" len="med"/>
                    </a:lnT>
                    <a:lnB w="6350" cap="flat" cmpd="sng" algn="ctr">
                      <a:solidFill>
                        <a:srgbClr val="BE4B48"/>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64674451"/>
                  </a:ext>
                </a:extLst>
              </a:tr>
            </a:tbl>
          </a:graphicData>
        </a:graphic>
      </p:graphicFrame>
    </p:spTree>
    <p:extLst>
      <p:ext uri="{BB962C8B-B14F-4D97-AF65-F5344CB8AC3E}">
        <p14:creationId xmlns:p14="http://schemas.microsoft.com/office/powerpoint/2010/main" val="312788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31F0-459A-4CC2-9AA8-FDDF4ED59A2B}"/>
              </a:ext>
            </a:extLst>
          </p:cNvPr>
          <p:cNvSpPr>
            <a:spLocks noGrp="1"/>
          </p:cNvSpPr>
          <p:nvPr>
            <p:ph type="title"/>
          </p:nvPr>
        </p:nvSpPr>
        <p:spPr>
          <a:xfrm>
            <a:off x="1013013" y="756912"/>
            <a:ext cx="2928168" cy="641350"/>
          </a:xfrm>
        </p:spPr>
        <p:txBody>
          <a:bodyPr/>
          <a:lstStyle/>
          <a:p>
            <a:r>
              <a:rPr lang="en-US" sz="1800" b="1" u="sng" dirty="0">
                <a:latin typeface="Times New Roman" panose="02020603050405020304" pitchFamily="18" charset="0"/>
                <a:cs typeface="Times New Roman" panose="02020603050405020304" pitchFamily="18" charset="0"/>
              </a:rPr>
              <a:t>INTRODUCTION</a:t>
            </a:r>
            <a:endParaRPr lang="en-IN" sz="1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212495-8E7E-ADF7-9089-DB7EEB85455C}"/>
              </a:ext>
            </a:extLst>
          </p:cNvPr>
          <p:cNvSpPr>
            <a:spLocks noGrp="1"/>
          </p:cNvSpPr>
          <p:nvPr>
            <p:ph idx="1"/>
          </p:nvPr>
        </p:nvSpPr>
        <p:spPr>
          <a:xfrm>
            <a:off x="1013013" y="1398262"/>
            <a:ext cx="6371636" cy="4041839"/>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The machine is introduced to reduce manpower and to produce the work with high efficiency. The machine works with two vacuum pumps for the suction and delivery of oil. It is used only for two-wheelers.</a:t>
            </a:r>
          </a:p>
          <a:p>
            <a:pPr marL="0" indent="0">
              <a:buNone/>
            </a:pPr>
            <a:r>
              <a:rPr lang="en-US" sz="1800" b="1" dirty="0">
                <a:latin typeface="Times New Roman" panose="02020603050405020304" pitchFamily="18" charset="0"/>
                <a:cs typeface="Times New Roman" panose="02020603050405020304" pitchFamily="18" charset="0"/>
              </a:rPr>
              <a:t>Application: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It is used in two-wheeler service centers.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It is used in petroleum stations.</a:t>
            </a:r>
          </a:p>
          <a:p>
            <a:pPr marL="0" indent="0">
              <a:buNone/>
            </a:pPr>
            <a:r>
              <a:rPr lang="en-US" sz="1800" b="1" dirty="0">
                <a:latin typeface="Times New Roman" panose="02020603050405020304" pitchFamily="18" charset="0"/>
                <a:cs typeface="Times New Roman" panose="02020603050405020304" pitchFamily="18" charset="0"/>
              </a:rPr>
              <a:t>Advantages: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Efficiency is high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Provides less time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Easily movable to other workstations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Reduces risk of worker</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D9C4ED-5552-8DA7-81AB-53C1A57D301A}"/>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Tree>
    <p:extLst>
      <p:ext uri="{BB962C8B-B14F-4D97-AF65-F5344CB8AC3E}">
        <p14:creationId xmlns:p14="http://schemas.microsoft.com/office/powerpoint/2010/main" val="259246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204A2-C493-C12F-878F-3868793FEBDB}"/>
              </a:ext>
            </a:extLst>
          </p:cNvPr>
          <p:cNvSpPr>
            <a:spLocks noGrp="1"/>
          </p:cNvSpPr>
          <p:nvPr>
            <p:ph idx="1"/>
          </p:nvPr>
        </p:nvSpPr>
        <p:spPr>
          <a:xfrm>
            <a:off x="838200" y="1253331"/>
            <a:ext cx="7605532" cy="4351338"/>
          </a:xfrm>
        </p:spPr>
        <p:txBody>
          <a:bodyPr/>
          <a:lstStyle/>
          <a:p>
            <a:pPr algn="just"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PLM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(Product Lifecycle Management)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is the process of managing a product as it moves through the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four stages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of the product lifecycle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(introduction, growth, maturity, and decline).</a:t>
            </a:r>
            <a:r>
              <a:rPr lang="en-US" sz="1600" b="0" i="0" dirty="0">
                <a:solidFill>
                  <a:srgbClr val="000000"/>
                </a:solidFill>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1600" b="0" i="0" u="none" strike="noStrike" dirty="0">
                <a:solidFill>
                  <a:srgbClr val="4D5156"/>
                </a:solidFill>
                <a:effectLst/>
                <a:latin typeface="Times New Roman" panose="02020603050405020304" pitchFamily="18" charset="0"/>
                <a:cs typeface="Times New Roman" panose="02020603050405020304" pitchFamily="18" charset="0"/>
              </a:rPr>
              <a:t>Teamcenter </a:t>
            </a:r>
            <a:r>
              <a:rPr lang="en-US" sz="1600" b="0" i="0" u="none" strike="noStrike" dirty="0">
                <a:solidFill>
                  <a:srgbClr val="040C28"/>
                </a:solidFill>
                <a:effectLst/>
                <a:latin typeface="Times New Roman" panose="02020603050405020304" pitchFamily="18" charset="0"/>
                <a:cs typeface="Times New Roman" panose="02020603050405020304" pitchFamily="18" charset="0"/>
              </a:rPr>
              <a:t>provides documentation tools to help your teams </a:t>
            </a:r>
            <a:r>
              <a:rPr lang="en-US" sz="1600" b="1" i="0" u="none" strike="noStrike" dirty="0">
                <a:solidFill>
                  <a:srgbClr val="040C28"/>
                </a:solidFill>
                <a:effectLst/>
                <a:latin typeface="Times New Roman" panose="02020603050405020304" pitchFamily="18" charset="0"/>
                <a:cs typeface="Times New Roman" panose="02020603050405020304" pitchFamily="18" charset="0"/>
              </a:rPr>
              <a:t>create specifications, analysis reports</a:t>
            </a:r>
            <a:r>
              <a:rPr lang="en-US" sz="1600" b="0" i="0" u="none" strike="noStrike" dirty="0">
                <a:solidFill>
                  <a:srgbClr val="040C28"/>
                </a:solidFill>
                <a:effectLst/>
                <a:latin typeface="Times New Roman" panose="02020603050405020304" pitchFamily="18" charset="0"/>
                <a:cs typeface="Times New Roman" panose="02020603050405020304" pitchFamily="18" charset="0"/>
              </a:rPr>
              <a:t> </a:t>
            </a:r>
            <a:r>
              <a:rPr lang="en-US" sz="1600" b="1" i="0" u="none" strike="noStrike" dirty="0">
                <a:solidFill>
                  <a:srgbClr val="040C28"/>
                </a:solidFill>
                <a:effectLst/>
                <a:latin typeface="Times New Roman" panose="02020603050405020304" pitchFamily="18" charset="0"/>
                <a:cs typeface="Times New Roman" panose="02020603050405020304" pitchFamily="18" charset="0"/>
              </a:rPr>
              <a:t>2D/3D illustrations, spreadsheets, test results,</a:t>
            </a:r>
            <a:r>
              <a:rPr lang="en-US" sz="1600" b="0" i="0" u="none" strike="noStrike" dirty="0">
                <a:solidFill>
                  <a:srgbClr val="040C28"/>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40C28"/>
                </a:solidFill>
                <a:effectLst/>
                <a:latin typeface="Times New Roman" panose="02020603050405020304" pitchFamily="18" charset="0"/>
                <a:cs typeface="Times New Roman" panose="02020603050405020304" pitchFamily="18" charset="0"/>
              </a:rPr>
              <a:t>technical publications.</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A478B4-F2B8-57ED-A26E-247CE5DBB896}"/>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pic>
        <p:nvPicPr>
          <p:cNvPr id="8" name="Picture 7">
            <a:extLst>
              <a:ext uri="{FF2B5EF4-FFF2-40B4-BE49-F238E27FC236}">
                <a16:creationId xmlns:a16="http://schemas.microsoft.com/office/drawing/2014/main" id="{30B32343-9017-8C8A-C2CB-AE7809D3E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432" y="2953345"/>
            <a:ext cx="6162827" cy="3302890"/>
          </a:xfrm>
          <a:prstGeom prst="rect">
            <a:avLst/>
          </a:prstGeom>
        </p:spPr>
      </p:pic>
    </p:spTree>
    <p:extLst>
      <p:ext uri="{BB962C8B-B14F-4D97-AF65-F5344CB8AC3E}">
        <p14:creationId xmlns:p14="http://schemas.microsoft.com/office/powerpoint/2010/main" val="372858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8156-FDEB-4D15-5EE0-D2A708D14F25}"/>
              </a:ext>
            </a:extLst>
          </p:cNvPr>
          <p:cNvSpPr>
            <a:spLocks noGrp="1"/>
          </p:cNvSpPr>
          <p:nvPr>
            <p:ph type="title"/>
          </p:nvPr>
        </p:nvSpPr>
        <p:spPr>
          <a:xfrm>
            <a:off x="838200" y="937549"/>
            <a:ext cx="3843759" cy="753139"/>
          </a:xfrm>
        </p:spPr>
        <p:txBody>
          <a:bodyPr/>
          <a:lstStyle/>
          <a:p>
            <a:r>
              <a:rPr lang="en-US" sz="1800" b="1" u="sng" dirty="0">
                <a:latin typeface="Times New Roman" panose="02020603050405020304" pitchFamily="18" charset="0"/>
                <a:cs typeface="Times New Roman" panose="02020603050405020304" pitchFamily="18" charset="0"/>
              </a:rPr>
              <a:t>WORKING OPERATION</a:t>
            </a:r>
          </a:p>
        </p:txBody>
      </p:sp>
      <p:sp>
        <p:nvSpPr>
          <p:cNvPr id="3" name="Content Placeholder 2">
            <a:extLst>
              <a:ext uri="{FF2B5EF4-FFF2-40B4-BE49-F238E27FC236}">
                <a16:creationId xmlns:a16="http://schemas.microsoft.com/office/drawing/2014/main" id="{D2C33212-CE7A-CCF7-9992-B13F6C5C6D25}"/>
              </a:ext>
            </a:extLst>
          </p:cNvPr>
          <p:cNvSpPr>
            <a:spLocks noGrp="1"/>
          </p:cNvSpPr>
          <p:nvPr>
            <p:ph idx="1"/>
          </p:nvPr>
        </p:nvSpPr>
        <p:spPr>
          <a:xfrm>
            <a:off x="838200" y="1690688"/>
            <a:ext cx="8797724" cy="4351338"/>
          </a:xfrm>
        </p:spPr>
        <p:txBody>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vacuum pump is attached on the alternate side of the Suction pump and the hoses are connected on the side of the right. When we turn on the vacuum pump after setting up the Engine through the bottom attachment. It will hold the oil with pressure so that oil leakage will be avoided. Once the vacuum is created, the suction process occurs through a suction pump on the top attachment. When we turn on the suction pump it absorbs the oil with 99% Efficiency and stores it in the Microwave Plastic Container, Then the used oil can be taken through the valve connected to the hose on the other side. </a:t>
            </a:r>
          </a:p>
        </p:txBody>
      </p:sp>
      <p:sp>
        <p:nvSpPr>
          <p:cNvPr id="4" name="Date Placeholder 3">
            <a:extLst>
              <a:ext uri="{FF2B5EF4-FFF2-40B4-BE49-F238E27FC236}">
                <a16:creationId xmlns:a16="http://schemas.microsoft.com/office/drawing/2014/main" id="{086FCF43-490D-1636-0CC3-8D9D3B40195E}"/>
              </a:ext>
            </a:extLst>
          </p:cNvPr>
          <p:cNvSpPr>
            <a:spLocks noGrp="1"/>
          </p:cNvSpPr>
          <p:nvPr>
            <p:ph type="dt" sz="half" idx="10"/>
          </p:nvPr>
        </p:nvSpPr>
        <p:spPr/>
        <p:txBody>
          <a:bodyPr/>
          <a:lstStyle/>
          <a:p>
            <a:pPr>
              <a:defRPr/>
            </a:pPr>
            <a:r>
              <a:rPr lang="en-US">
                <a:solidFill>
                  <a:prstClr val="white"/>
                </a:solidFill>
              </a:rPr>
              <a:t>Dept of mechanical </a:t>
            </a:r>
            <a:endParaRPr lang="en-US" dirty="0">
              <a:solidFill>
                <a:prstClr val="white"/>
              </a:solidFill>
            </a:endParaRPr>
          </a:p>
        </p:txBody>
      </p:sp>
    </p:spTree>
    <p:extLst>
      <p:ext uri="{BB962C8B-B14F-4D97-AF65-F5344CB8AC3E}">
        <p14:creationId xmlns:p14="http://schemas.microsoft.com/office/powerpoint/2010/main" val="29140294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XCADEssentials_PerformanceTest_28-05-2021 (1).pptx" id="{E12FC3B1-0268-4ABA-B599-F99CE77ACA00}" vid="{E6C13878-2763-416E-B36D-56D3B5D8E48F}"/>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XCADEssentials_PerformanceTest_28-05-2021 (1).pptx" id="{E12FC3B1-0268-4ABA-B599-F99CE77ACA00}" vid="{E6C13878-2763-416E-B36D-56D3B5D8E48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TotalTime>
  <Words>677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Times New Roman</vt:lpstr>
      <vt:lpstr>Verdana</vt:lpstr>
      <vt:lpstr>1_Office Theme</vt:lpstr>
      <vt:lpstr>2_Office Theme</vt:lpstr>
      <vt:lpstr>            </vt:lpstr>
      <vt:lpstr>CONTENTS</vt:lpstr>
      <vt:lpstr>OBJECTIVE</vt:lpstr>
      <vt:lpstr>METHODOLOGY</vt:lpstr>
      <vt:lpstr>PowerPoint Presentation</vt:lpstr>
      <vt:lpstr>LITERATURE REVIEW </vt:lpstr>
      <vt:lpstr>INTRODUCTION</vt:lpstr>
      <vt:lpstr>PowerPoint Presentation</vt:lpstr>
      <vt:lpstr>WORKING OPERATION</vt:lpstr>
      <vt:lpstr>MODELLING USING NX-CAD</vt:lpstr>
      <vt:lpstr>PowerPoint Presentation</vt:lpstr>
      <vt:lpstr>REFERENCES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pranes</dc:creator>
  <cp:lastModifiedBy>Jesmond Franc</cp:lastModifiedBy>
  <cp:revision>82</cp:revision>
  <dcterms:created xsi:type="dcterms:W3CDTF">2021-06-30T15:12:53Z</dcterms:created>
  <dcterms:modified xsi:type="dcterms:W3CDTF">2024-03-12T11:17:01Z</dcterms:modified>
</cp:coreProperties>
</file>