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Baskerville"/>
      <p:regular r:id="rId23"/>
      <p:bold r:id="rId24"/>
      <p: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20BE86-AEE0-491F-BF57-22E02750B408}">
  <a:tblStyle styleId="{C420BE86-AEE0-491F-BF57-22E02750B408}" styleName="Table_0">
    <a:wholeTbl>
      <a:tcTxStyle b="off" i="off">
        <a:font>
          <a:latin typeface="Century Gothic"/>
          <a:ea typeface="Century Gothic"/>
          <a:cs typeface="Century Gothic"/>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E7E7"/>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i="off">
        <a:font>
          <a:latin typeface="Century Gothic"/>
          <a:ea typeface="Century Gothic"/>
          <a:cs typeface="Century Gothic"/>
        </a:font>
        <a:srgbClr val="FFFFFF"/>
      </a:tcTxStyle>
      <a:tcStyle>
        <a:fill>
          <a:solidFill>
            <a:srgbClr val="C4220D"/>
          </a:solidFill>
        </a:fill>
      </a:tcStyle>
    </a:lastCol>
    <a:firstCol>
      <a:tcTxStyle b="on" i="off">
        <a:font>
          <a:latin typeface="Century Gothic"/>
          <a:ea typeface="Century Gothic"/>
          <a:cs typeface="Century Gothic"/>
        </a:font>
        <a:srgbClr val="FFFFFF"/>
      </a:tcTxStyle>
      <a:tcStyle>
        <a:fill>
          <a:solidFill>
            <a:srgbClr val="C4220D"/>
          </a:solidFill>
        </a:fill>
      </a:tcStyle>
    </a:firstCol>
    <a:lastRow>
      <a:tcTxStyle b="on" i="off">
        <a:font>
          <a:latin typeface="Century Gothic"/>
          <a:ea typeface="Century Gothic"/>
          <a:cs typeface="Century Gothic"/>
        </a:font>
        <a:srgbClr val="FFFFFF"/>
      </a:tcTxStyle>
      <a:tcStyle>
        <a:tcBdr>
          <a:top>
            <a:ln cap="flat" cmpd="sng" w="38100">
              <a:solidFill>
                <a:srgbClr val="FFFFFF"/>
              </a:solidFill>
              <a:prstDash val="solid"/>
              <a:round/>
              <a:headEnd len="sm" w="sm" type="none"/>
              <a:tailEnd len="sm" w="sm" type="none"/>
            </a:ln>
          </a:top>
        </a:tcBdr>
        <a:fill>
          <a:solidFill>
            <a:srgbClr val="C4220D"/>
          </a:solidFill>
        </a:fill>
      </a:tcStyle>
    </a:lastRow>
    <a:seCell>
      <a:tcTxStyle/>
    </a:seCell>
    <a:swCell>
      <a:tcTxStyle/>
    </a:swCell>
    <a:firstRow>
      <a:tcTxStyle b="on" i="off">
        <a:font>
          <a:latin typeface="Century Gothic"/>
          <a:ea typeface="Century Gothic"/>
          <a:cs typeface="Century Gothic"/>
        </a:font>
        <a:srgbClr val="FFFFFF"/>
      </a:tcTxStyle>
      <a:tcStyle>
        <a:tcBdr>
          <a:bottom>
            <a:ln cap="flat" cmpd="sng" w="38100">
              <a:solidFill>
                <a:srgbClr val="FFFFFF"/>
              </a:solidFill>
              <a:prstDash val="solid"/>
              <a:round/>
              <a:headEnd len="sm" w="sm" type="none"/>
              <a:tailEnd len="sm" w="sm" type="none"/>
            </a:ln>
          </a:bottom>
        </a:tcBdr>
        <a:fill>
          <a:solidFill>
            <a:srgbClr val="C4220D"/>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LibreBaskerville-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73ba79479_0_16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73ba79479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78ec3500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78ec350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73ba79479_0_1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73ba79479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73ba79479_0_16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73ba79479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73ba79479_0_16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73ba79479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73ba79479_0_16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73ba79479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73ba79479_0_16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73ba79479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73ba79479_0_16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73ba79479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73ba79479_0_15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73ba79479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73ba79479_0_1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73ba79479_0_1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73ba79479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d73ba79479_0_15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73ba79479_0_1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73ba79479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400" cy="3117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400" cy="2880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613" y="2165505"/>
            <a:ext cx="5283900" cy="2207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762" y="30855"/>
            <a:ext cx="5283900"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6" name="Google Shape;46;p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4"/>
          <p:cNvSpPr txBox="1"/>
          <p:nvPr>
            <p:ph type="title"/>
          </p:nvPr>
        </p:nvSpPr>
        <p:spPr>
          <a:xfrm>
            <a:off x="2589213" y="4800600"/>
            <a:ext cx="89154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p:nvPr>
            <p:ph idx="2" type="pic"/>
          </p:nvPr>
        </p:nvSpPr>
        <p:spPr>
          <a:xfrm>
            <a:off x="2589212" y="634965"/>
            <a:ext cx="8915400" cy="38550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53" name="Google Shape;53;p4"/>
          <p:cNvSpPr txBox="1"/>
          <p:nvPr>
            <p:ph idx="1" type="body"/>
          </p:nvPr>
        </p:nvSpPr>
        <p:spPr>
          <a:xfrm>
            <a:off x="2589213" y="5367338"/>
            <a:ext cx="8915400" cy="4938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54" name="Google Shape;54;p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5"/>
          <p:cNvSpPr txBox="1"/>
          <p:nvPr>
            <p:ph type="ctrTitle"/>
          </p:nvPr>
        </p:nvSpPr>
        <p:spPr>
          <a:xfrm>
            <a:off x="2589213" y="2514600"/>
            <a:ext cx="8915400" cy="226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61" name="Google Shape;61;p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531812" y="4529540"/>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6"/>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8" name="Google Shape;68;p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7"/>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8"/>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ph idx="1" type="body"/>
          </p:nvPr>
        </p:nvSpPr>
        <p:spPr>
          <a:xfrm>
            <a:off x="2939373" y="1972703"/>
            <a:ext cx="39927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3" name="Google Shape;83;p8"/>
          <p:cNvSpPr txBox="1"/>
          <p:nvPr>
            <p:ph idx="2" type="body"/>
          </p:nvPr>
        </p:nvSpPr>
        <p:spPr>
          <a:xfrm>
            <a:off x="2589212" y="2548966"/>
            <a:ext cx="4342800" cy="3354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4" name="Google Shape;84;p8"/>
          <p:cNvSpPr txBox="1"/>
          <p:nvPr>
            <p:ph idx="3" type="body"/>
          </p:nvPr>
        </p:nvSpPr>
        <p:spPr>
          <a:xfrm>
            <a:off x="7506629" y="1969475"/>
            <a:ext cx="39990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5" name="Google Shape;85;p8"/>
          <p:cNvSpPr txBox="1"/>
          <p:nvPr>
            <p:ph idx="4" type="body"/>
          </p:nvPr>
        </p:nvSpPr>
        <p:spPr>
          <a:xfrm>
            <a:off x="7166957" y="2545738"/>
            <a:ext cx="4338600" cy="3354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6" name="Google Shape;86;p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9"/>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2" y="446088"/>
            <a:ext cx="3505200" cy="976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 type="body"/>
          </p:nvPr>
        </p:nvSpPr>
        <p:spPr>
          <a:xfrm>
            <a:off x="6323012" y="446088"/>
            <a:ext cx="5181600" cy="5415000"/>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9" name="Google Shape;99;p10"/>
          <p:cNvSpPr txBox="1"/>
          <p:nvPr>
            <p:ph idx="2" type="body"/>
          </p:nvPr>
        </p:nvSpPr>
        <p:spPr>
          <a:xfrm>
            <a:off x="2589212" y="1598613"/>
            <a:ext cx="3505200" cy="4262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6" y="228598"/>
            <a:ext cx="2851500" cy="6638590"/>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048" y="152"/>
            <a:ext cx="2356623" cy="6852948"/>
            <a:chOff x="6627813" y="195610"/>
            <a:chExt cx="1952625" cy="5678141"/>
          </a:xfrm>
        </p:grpSpPr>
        <p:sp>
          <p:nvSpPr>
            <p:cNvPr id="20" name="Google Shape;20;p1"/>
            <p:cNvSpPr/>
            <p:nvPr/>
          </p:nvSpPr>
          <p:spPr>
            <a:xfrm>
              <a:off x="6627813" y="195610"/>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8"/>
          <p:cNvSpPr txBox="1"/>
          <p:nvPr>
            <p:ph idx="4294967295" type="subTitle"/>
          </p:nvPr>
        </p:nvSpPr>
        <p:spPr>
          <a:xfrm>
            <a:off x="6479775" y="2246100"/>
            <a:ext cx="6535200" cy="5147700"/>
          </a:xfrm>
          <a:prstGeom prst="rect">
            <a:avLst/>
          </a:prstGeom>
          <a:noFill/>
          <a:ln>
            <a:noFill/>
          </a:ln>
        </p:spPr>
        <p:txBody>
          <a:bodyPr anchorCtr="0" anchor="t" bIns="45700" lIns="91425" spcFirstLastPara="1" rIns="91425" wrap="square" tIns="45700">
            <a:normAutofit fontScale="25000" lnSpcReduction="20000"/>
          </a:bodyPr>
          <a:lstStyle/>
          <a:p>
            <a:pPr indent="0" lvl="0" marL="412750" marR="591185" rtl="0" algn="ctr">
              <a:lnSpc>
                <a:spcPct val="115000"/>
              </a:lnSpc>
              <a:spcBef>
                <a:spcPts val="0"/>
              </a:spcBef>
              <a:spcAft>
                <a:spcPts val="0"/>
              </a:spcAft>
              <a:buSzPts val="480"/>
              <a:buNone/>
            </a:pPr>
            <a:r>
              <a:rPr b="1" lang="en-US" sz="9600">
                <a:solidFill>
                  <a:schemeClr val="lt1"/>
                </a:solidFill>
                <a:latin typeface="Times New Roman"/>
                <a:ea typeface="Times New Roman"/>
                <a:cs typeface="Times New Roman"/>
                <a:sym typeface="Times New Roman"/>
              </a:rPr>
              <a:t>AMC ENGINEERING COLLEGE</a:t>
            </a:r>
            <a:endParaRPr b="1" sz="9600">
              <a:solidFill>
                <a:schemeClr val="lt1"/>
              </a:solidFill>
              <a:latin typeface="Times New Roman"/>
              <a:ea typeface="Times New Roman"/>
              <a:cs typeface="Times New Roman"/>
              <a:sym typeface="Times New Roman"/>
            </a:endParaRPr>
          </a:p>
          <a:p>
            <a:pPr indent="0" lvl="0" marL="412750" marR="591185" rtl="0" algn="ctr">
              <a:lnSpc>
                <a:spcPct val="115000"/>
              </a:lnSpc>
              <a:spcBef>
                <a:spcPts val="5"/>
              </a:spcBef>
              <a:spcAft>
                <a:spcPts val="0"/>
              </a:spcAft>
              <a:buSzPts val="480"/>
              <a:buNone/>
            </a:pPr>
            <a:r>
              <a:rPr b="1" lang="en-US" sz="9600">
                <a:solidFill>
                  <a:schemeClr val="lt1"/>
                </a:solidFill>
                <a:latin typeface="Times New Roman"/>
                <a:ea typeface="Times New Roman"/>
                <a:cs typeface="Times New Roman"/>
                <a:sym typeface="Times New Roman"/>
              </a:rPr>
              <a:t>Department of Information Science &amp; Engineering</a:t>
            </a:r>
            <a:endParaRPr b="1" sz="9600">
              <a:solidFill>
                <a:schemeClr val="lt1"/>
              </a:solidFill>
              <a:latin typeface="Times New Roman"/>
              <a:ea typeface="Times New Roman"/>
              <a:cs typeface="Times New Roman"/>
              <a:sym typeface="Times New Roman"/>
            </a:endParaRPr>
          </a:p>
          <a:p>
            <a:pPr indent="0" lvl="0" marL="412750" marR="591185" rtl="0" algn="ctr">
              <a:lnSpc>
                <a:spcPct val="115000"/>
              </a:lnSpc>
              <a:spcBef>
                <a:spcPts val="5"/>
              </a:spcBef>
              <a:spcAft>
                <a:spcPts val="0"/>
              </a:spcAft>
              <a:buSzPts val="480"/>
              <a:buNone/>
            </a:pPr>
            <a:r>
              <a:t/>
            </a:r>
            <a:endParaRPr b="1" sz="7938">
              <a:solidFill>
                <a:schemeClr val="lt1"/>
              </a:solidFill>
              <a:latin typeface="Libre Baskerville"/>
              <a:ea typeface="Libre Baskerville"/>
              <a:cs typeface="Libre Baskerville"/>
              <a:sym typeface="Libre Baskerville"/>
            </a:endParaRPr>
          </a:p>
          <a:p>
            <a:pPr indent="0" lvl="0" marL="412750" marR="591185" rtl="0" algn="ctr">
              <a:lnSpc>
                <a:spcPct val="115000"/>
              </a:lnSpc>
              <a:spcBef>
                <a:spcPts val="5"/>
              </a:spcBef>
              <a:spcAft>
                <a:spcPts val="0"/>
              </a:spcAft>
              <a:buSzPts val="480"/>
              <a:buNone/>
            </a:pPr>
            <a:r>
              <a:rPr b="1" lang="en-US" sz="9458">
                <a:solidFill>
                  <a:schemeClr val="lt1"/>
                </a:solidFill>
                <a:latin typeface="Times New Roman"/>
                <a:ea typeface="Times New Roman"/>
                <a:cs typeface="Times New Roman"/>
                <a:sym typeface="Times New Roman"/>
              </a:rPr>
              <a:t>“ </a:t>
            </a:r>
            <a:r>
              <a:rPr b="1" lang="en-US" sz="9458" u="sng">
                <a:solidFill>
                  <a:schemeClr val="lt1"/>
                </a:solidFill>
                <a:latin typeface="Times New Roman"/>
                <a:ea typeface="Times New Roman"/>
                <a:cs typeface="Times New Roman"/>
                <a:sym typeface="Times New Roman"/>
              </a:rPr>
              <a:t>An Energy Management Scheme for Green IoT Envir</a:t>
            </a:r>
            <a:r>
              <a:rPr b="1" lang="en-US" sz="9458" u="sng">
                <a:solidFill>
                  <a:schemeClr val="lt1"/>
                </a:solidFill>
                <a:latin typeface="Times New Roman"/>
                <a:ea typeface="Times New Roman"/>
                <a:cs typeface="Times New Roman"/>
                <a:sym typeface="Times New Roman"/>
              </a:rPr>
              <a:t>onments </a:t>
            </a:r>
            <a:r>
              <a:rPr b="1" lang="en-US" sz="9458">
                <a:solidFill>
                  <a:schemeClr val="lt1"/>
                </a:solidFill>
                <a:latin typeface="Times New Roman"/>
                <a:ea typeface="Times New Roman"/>
                <a:cs typeface="Times New Roman"/>
                <a:sym typeface="Times New Roman"/>
              </a:rPr>
              <a:t>”</a:t>
            </a:r>
            <a:endParaRPr b="1" sz="9458">
              <a:solidFill>
                <a:schemeClr val="lt1"/>
              </a:solidFill>
              <a:latin typeface="Times New Roman"/>
              <a:ea typeface="Times New Roman"/>
              <a:cs typeface="Times New Roman"/>
              <a:sym typeface="Times New Roman"/>
            </a:endParaRPr>
          </a:p>
          <a:p>
            <a:pPr indent="0" lvl="0" marL="0" marR="591185" rtl="0" algn="l">
              <a:lnSpc>
                <a:spcPct val="115000"/>
              </a:lnSpc>
              <a:spcBef>
                <a:spcPts val="5"/>
              </a:spcBef>
              <a:spcAft>
                <a:spcPts val="0"/>
              </a:spcAft>
              <a:buSzPts val="400"/>
              <a:buNone/>
            </a:pPr>
            <a:r>
              <a:t/>
            </a:r>
            <a:endParaRPr b="1" sz="9058">
              <a:solidFill>
                <a:schemeClr val="lt1"/>
              </a:solidFill>
              <a:latin typeface="Times New Roman"/>
              <a:ea typeface="Times New Roman"/>
              <a:cs typeface="Times New Roman"/>
              <a:sym typeface="Times New Roman"/>
            </a:endParaRPr>
          </a:p>
          <a:p>
            <a:pPr indent="0" lvl="0" marL="0" marR="591185" rtl="0" algn="l">
              <a:lnSpc>
                <a:spcPct val="115000"/>
              </a:lnSpc>
              <a:spcBef>
                <a:spcPts val="5"/>
              </a:spcBef>
              <a:spcAft>
                <a:spcPts val="0"/>
              </a:spcAft>
              <a:buSzPts val="400"/>
              <a:buNone/>
            </a:pPr>
            <a:r>
              <a:rPr lang="en-US" sz="7200">
                <a:solidFill>
                  <a:schemeClr val="lt1"/>
                </a:solidFill>
                <a:latin typeface="Times New Roman"/>
                <a:ea typeface="Times New Roman"/>
                <a:cs typeface="Times New Roman"/>
                <a:sym typeface="Times New Roman"/>
              </a:rPr>
              <a:t>                                          </a:t>
            </a:r>
            <a:r>
              <a:rPr lang="en-US" sz="7200">
                <a:solidFill>
                  <a:srgbClr val="FFFFFF"/>
                </a:solidFill>
                <a:latin typeface="Times New Roman"/>
                <a:ea typeface="Times New Roman"/>
                <a:cs typeface="Times New Roman"/>
                <a:sym typeface="Times New Roman"/>
              </a:rPr>
              <a:t>GUIDED BY:</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75"/>
              <a:buFont typeface="Arial"/>
              <a:buNone/>
            </a:pPr>
            <a:r>
              <a:rPr lang="en-US" sz="7200">
                <a:solidFill>
                  <a:srgbClr val="FFFFFF"/>
                </a:solidFill>
                <a:latin typeface="Times New Roman"/>
                <a:ea typeface="Times New Roman"/>
                <a:cs typeface="Times New Roman"/>
                <a:sym typeface="Times New Roman"/>
              </a:rPr>
              <a:t>                                         Mrs AMUTHA</a:t>
            </a:r>
            <a:endParaRPr sz="72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rPr lang="en-US" sz="7200">
                <a:solidFill>
                  <a:srgbClr val="FFFFFF"/>
                </a:solidFill>
                <a:latin typeface="Times New Roman"/>
                <a:ea typeface="Times New Roman"/>
                <a:cs typeface="Times New Roman"/>
                <a:sym typeface="Times New Roman"/>
              </a:rPr>
              <a:t> ASST. PROF. ISE DEPT, AMCEC</a:t>
            </a:r>
            <a:endParaRPr sz="72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t/>
            </a:r>
            <a:endParaRPr sz="72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rPr lang="en-US" sz="7200">
                <a:solidFill>
                  <a:srgbClr val="FFFFFF"/>
                </a:solidFill>
                <a:latin typeface="Times New Roman"/>
                <a:ea typeface="Times New Roman"/>
                <a:cs typeface="Times New Roman"/>
                <a:sym typeface="Times New Roman"/>
              </a:rPr>
              <a:t>PRESENTED BY:</a:t>
            </a:r>
            <a:endParaRPr sz="72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rPr lang="en-US" sz="7200">
                <a:solidFill>
                  <a:srgbClr val="FFFFFF"/>
                </a:solidFill>
                <a:latin typeface="Times New Roman"/>
                <a:ea typeface="Times New Roman"/>
                <a:cs typeface="Times New Roman"/>
                <a:sym typeface="Times New Roman"/>
              </a:rPr>
              <a:t>B S NAVANITH (1AM17IS058)</a:t>
            </a:r>
            <a:endParaRPr sz="72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rPr lang="en-US" sz="7200">
                <a:solidFill>
                  <a:srgbClr val="FFFFFF"/>
                </a:solidFill>
                <a:latin typeface="Times New Roman"/>
                <a:ea typeface="Times New Roman"/>
                <a:cs typeface="Times New Roman"/>
                <a:sym typeface="Times New Roman"/>
              </a:rPr>
              <a:t>8th SEMESTER ISE DEP</a:t>
            </a:r>
            <a:r>
              <a:rPr lang="en-US" sz="7200">
                <a:solidFill>
                  <a:srgbClr val="FFFFFF"/>
                </a:solidFill>
                <a:latin typeface="Times New Roman"/>
                <a:ea typeface="Times New Roman"/>
                <a:cs typeface="Times New Roman"/>
                <a:sym typeface="Times New Roman"/>
              </a:rPr>
              <a:t>T, </a:t>
            </a:r>
            <a:r>
              <a:rPr lang="en-US" sz="7200">
                <a:solidFill>
                  <a:srgbClr val="FFFFFF"/>
                </a:solidFill>
                <a:latin typeface="Times New Roman"/>
                <a:ea typeface="Times New Roman"/>
                <a:cs typeface="Times New Roman"/>
                <a:sym typeface="Times New Roman"/>
              </a:rPr>
              <a:t>AMCEC</a:t>
            </a:r>
            <a:endParaRPr sz="7200">
              <a:solidFill>
                <a:srgbClr val="FFFFFF"/>
              </a:solidFill>
              <a:latin typeface="Times New Roman"/>
              <a:ea typeface="Times New Roman"/>
              <a:cs typeface="Times New Roman"/>
              <a:sym typeface="Times New Roman"/>
            </a:endParaRPr>
          </a:p>
          <a:p>
            <a:pPr indent="0" lvl="0" marL="1828800" marR="591185" rtl="0" algn="l">
              <a:lnSpc>
                <a:spcPct val="115000"/>
              </a:lnSpc>
              <a:spcBef>
                <a:spcPts val="5"/>
              </a:spcBef>
              <a:spcAft>
                <a:spcPts val="0"/>
              </a:spcAft>
              <a:buSzPts val="400"/>
              <a:buNone/>
            </a:pPr>
            <a:r>
              <a:rPr b="1" lang="en-US" sz="7953">
                <a:solidFill>
                  <a:schemeClr val="lt1"/>
                </a:solidFill>
                <a:latin typeface="Libre Baskerville"/>
                <a:ea typeface="Libre Baskerville"/>
                <a:cs typeface="Libre Baskerville"/>
                <a:sym typeface="Libre Baskerville"/>
              </a:rPr>
              <a:t>	</a:t>
            </a:r>
            <a:endParaRPr b="1" sz="7953">
              <a:solidFill>
                <a:schemeClr val="lt1"/>
              </a:solidFill>
              <a:latin typeface="Libre Baskerville"/>
              <a:ea typeface="Libre Baskerville"/>
              <a:cs typeface="Libre Baskerville"/>
              <a:sym typeface="Libre Baskerville"/>
            </a:endParaRPr>
          </a:p>
          <a:p>
            <a:pPr indent="0" lvl="0" marL="1828800" marR="591185" rtl="0" algn="l">
              <a:lnSpc>
                <a:spcPct val="115000"/>
              </a:lnSpc>
              <a:spcBef>
                <a:spcPts val="5"/>
              </a:spcBef>
              <a:spcAft>
                <a:spcPts val="0"/>
              </a:spcAft>
              <a:buSzPts val="400"/>
              <a:buNone/>
            </a:pPr>
            <a:r>
              <a:t/>
            </a:r>
            <a:endParaRPr b="1" sz="7953">
              <a:solidFill>
                <a:schemeClr val="lt1"/>
              </a:solidFill>
              <a:latin typeface="Libre Baskerville"/>
              <a:ea typeface="Libre Baskerville"/>
              <a:cs typeface="Libre Baskerville"/>
              <a:sym typeface="Libre Baskerville"/>
            </a:endParaRPr>
          </a:p>
          <a:p>
            <a:pPr indent="0" lvl="0" marL="412750" marR="591185" rtl="0" algn="l">
              <a:lnSpc>
                <a:spcPct val="115000"/>
              </a:lnSpc>
              <a:spcBef>
                <a:spcPts val="5"/>
              </a:spcBef>
              <a:spcAft>
                <a:spcPts val="0"/>
              </a:spcAft>
              <a:buSzPts val="400"/>
              <a:buNone/>
            </a:pPr>
            <a:r>
              <a:t/>
            </a:r>
            <a:endParaRPr sz="6753" u="sng">
              <a:solidFill>
                <a:schemeClr val="lt1"/>
              </a:solidFill>
              <a:latin typeface="Libre Baskerville"/>
              <a:ea typeface="Libre Baskerville"/>
              <a:cs typeface="Libre Baskerville"/>
              <a:sym typeface="Libre Baskerville"/>
            </a:endParaRPr>
          </a:p>
        </p:txBody>
      </p:sp>
      <p:pic>
        <p:nvPicPr>
          <p:cNvPr id="165" name="Google Shape;165;p18"/>
          <p:cNvPicPr preferRelativeResize="0"/>
          <p:nvPr/>
        </p:nvPicPr>
        <p:blipFill rotWithShape="1">
          <a:blip r:embed="rId4">
            <a:alphaModFix/>
          </a:blip>
          <a:srcRect b="0" l="0" r="0" t="0"/>
          <a:stretch/>
        </p:blipFill>
        <p:spPr>
          <a:xfrm>
            <a:off x="8966500" y="851575"/>
            <a:ext cx="1561750" cy="1167575"/>
          </a:xfrm>
          <a:prstGeom prst="rect">
            <a:avLst/>
          </a:prstGeom>
          <a:noFill/>
          <a:ln cap="flat" cmpd="sng" w="9525">
            <a:solidFill>
              <a:schemeClr val="dk1"/>
            </a:solidFill>
            <a:prstDash val="solid"/>
            <a:round/>
            <a:headEnd len="sm" w="sm" type="none"/>
            <a:tailEnd len="sm" w="sm" type="none"/>
          </a:ln>
        </p:spPr>
      </p:pic>
      <p:cxnSp>
        <p:nvCxnSpPr>
          <p:cNvPr id="166" name="Google Shape;166;p18"/>
          <p:cNvCxnSpPr/>
          <p:nvPr/>
        </p:nvCxnSpPr>
        <p:spPr>
          <a:xfrm>
            <a:off x="-12" y="0"/>
            <a:ext cx="12222000" cy="0"/>
          </a:xfrm>
          <a:prstGeom prst="straightConnector1">
            <a:avLst/>
          </a:prstGeom>
          <a:noFill/>
          <a:ln cap="flat" cmpd="sng" w="228600">
            <a:solidFill>
              <a:schemeClr val="dk2"/>
            </a:solidFill>
            <a:prstDash val="solid"/>
            <a:round/>
            <a:headEnd len="med" w="med" type="none"/>
            <a:tailEnd len="med" w="med" type="none"/>
          </a:ln>
        </p:spPr>
      </p:cxnSp>
      <p:pic>
        <p:nvPicPr>
          <p:cNvPr id="167" name="Google Shape;167;p18"/>
          <p:cNvPicPr preferRelativeResize="0"/>
          <p:nvPr/>
        </p:nvPicPr>
        <p:blipFill>
          <a:blip r:embed="rId5">
            <a:alphaModFix/>
          </a:blip>
          <a:stretch>
            <a:fillRect/>
          </a:stretch>
        </p:blipFill>
        <p:spPr>
          <a:xfrm>
            <a:off x="0" y="0"/>
            <a:ext cx="1958575" cy="20191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 type="body"/>
          </p:nvPr>
        </p:nvSpPr>
        <p:spPr>
          <a:xfrm>
            <a:off x="216000" y="1145400"/>
            <a:ext cx="5310000" cy="4980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1500" u="sng">
                <a:solidFill>
                  <a:schemeClr val="lt1"/>
                </a:solidFill>
                <a:latin typeface="Libre Baskerville"/>
                <a:ea typeface="Libre Baskerville"/>
                <a:cs typeface="Libre Baskerville"/>
                <a:sym typeface="Libre Baskerville"/>
              </a:rPr>
              <a:t>*  STRATEGY 2: SCHEDULING :</a:t>
            </a:r>
            <a:endParaRPr sz="1500" u="sng">
              <a:solidFill>
                <a:schemeClr val="lt1"/>
              </a:solidFill>
              <a:latin typeface="Libre Baskerville"/>
              <a:ea typeface="Libre Baskerville"/>
              <a:cs typeface="Libre Baskerville"/>
              <a:sym typeface="Libre Baskerville"/>
            </a:endParaRPr>
          </a:p>
        </p:txBody>
      </p:sp>
      <p:pic>
        <p:nvPicPr>
          <p:cNvPr id="222" name="Google Shape;222;p27"/>
          <p:cNvPicPr preferRelativeResize="0"/>
          <p:nvPr/>
        </p:nvPicPr>
        <p:blipFill>
          <a:blip r:embed="rId3">
            <a:alphaModFix/>
          </a:blip>
          <a:stretch>
            <a:fillRect/>
          </a:stretch>
        </p:blipFill>
        <p:spPr>
          <a:xfrm>
            <a:off x="511475" y="3816000"/>
            <a:ext cx="5212526" cy="2893801"/>
          </a:xfrm>
          <a:prstGeom prst="rect">
            <a:avLst/>
          </a:prstGeom>
          <a:noFill/>
          <a:ln>
            <a:noFill/>
          </a:ln>
        </p:spPr>
      </p:pic>
      <p:sp>
        <p:nvSpPr>
          <p:cNvPr id="223" name="Google Shape;223;p27"/>
          <p:cNvSpPr txBox="1"/>
          <p:nvPr/>
        </p:nvSpPr>
        <p:spPr>
          <a:xfrm>
            <a:off x="216000" y="1553400"/>
            <a:ext cx="62640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proposed scheduling methodology in EMS  considers seven issues.</a:t>
            </a:r>
            <a:endParaRPr sz="1500">
              <a:solidFill>
                <a:schemeClr val="lt1"/>
              </a:solidFill>
              <a:latin typeface="Libre Baskerville"/>
              <a:ea typeface="Libre Baskerville"/>
              <a:cs typeface="Libre Baskerville"/>
              <a:sym typeface="Libre Baskerville"/>
            </a:endParaRPr>
          </a:p>
          <a:p>
            <a:pPr indent="-323850" lvl="0" marL="457200" rtl="0" algn="l">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IoT energy-based nodes are supposed to be classified into groups of clusters for management purposes. </a:t>
            </a:r>
            <a:endParaRPr sz="1500">
              <a:solidFill>
                <a:schemeClr val="lt1"/>
              </a:solidFill>
              <a:latin typeface="Libre Baskerville"/>
              <a:ea typeface="Libre Baskerville"/>
              <a:cs typeface="Libre Baskerville"/>
              <a:sym typeface="Libre Baskerville"/>
            </a:endParaRPr>
          </a:p>
          <a:p>
            <a:pPr indent="-323850" lvl="0" marL="457200" rtl="0" algn="l">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Each Cluster has a head which manages its nodes.</a:t>
            </a:r>
            <a:endParaRPr sz="1500">
              <a:solidFill>
                <a:schemeClr val="lt1"/>
              </a:solidFill>
              <a:latin typeface="Libre Baskerville"/>
              <a:ea typeface="Libre Baskerville"/>
              <a:cs typeface="Libre Baskerville"/>
              <a:sym typeface="Libre Baskerville"/>
            </a:endParaRPr>
          </a:p>
          <a:p>
            <a:pPr indent="-323850" lvl="0" marL="457200" rtl="0" algn="l">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scheduling model for sensors is based on the sensor transitioning between three states.</a:t>
            </a:r>
            <a:endParaRPr sz="1500">
              <a:solidFill>
                <a:schemeClr val="lt1"/>
              </a:solidFill>
              <a:latin typeface="Libre Baskerville"/>
              <a:ea typeface="Libre Baskerville"/>
              <a:cs typeface="Libre Baskerville"/>
              <a:sym typeface="Libre Baskerville"/>
            </a:endParaRPr>
          </a:p>
          <a:p>
            <a:pPr indent="-323850" lvl="0" marL="457200" rtl="0" algn="l">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Algorithm 1 and algorithm 2 describe the scheduling models.</a:t>
            </a:r>
            <a:endParaRPr sz="1600">
              <a:solidFill>
                <a:schemeClr val="lt1"/>
              </a:solidFill>
              <a:latin typeface="Libre Baskerville"/>
              <a:ea typeface="Libre Baskerville"/>
              <a:cs typeface="Libre Baskerville"/>
              <a:sym typeface="Libre Baskerville"/>
            </a:endParaRPr>
          </a:p>
        </p:txBody>
      </p:sp>
      <p:pic>
        <p:nvPicPr>
          <p:cNvPr id="224" name="Google Shape;224;p27"/>
          <p:cNvPicPr preferRelativeResize="0"/>
          <p:nvPr/>
        </p:nvPicPr>
        <p:blipFill>
          <a:blip r:embed="rId4">
            <a:alphaModFix/>
          </a:blip>
          <a:stretch>
            <a:fillRect/>
          </a:stretch>
        </p:blipFill>
        <p:spPr>
          <a:xfrm>
            <a:off x="6480000" y="234000"/>
            <a:ext cx="5580001" cy="6475799"/>
          </a:xfrm>
          <a:prstGeom prst="rect">
            <a:avLst/>
          </a:prstGeom>
          <a:noFill/>
          <a:ln>
            <a:noFill/>
          </a:ln>
        </p:spPr>
      </p:pic>
      <p:sp>
        <p:nvSpPr>
          <p:cNvPr id="225" name="Google Shape;225;p27"/>
          <p:cNvSpPr txBox="1"/>
          <p:nvPr>
            <p:ph type="title"/>
          </p:nvPr>
        </p:nvSpPr>
        <p:spPr>
          <a:xfrm>
            <a:off x="1514100" y="396000"/>
            <a:ext cx="52125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470">
                <a:solidFill>
                  <a:schemeClr val="lt1"/>
                </a:solidFill>
                <a:latin typeface="Libre Baskerville"/>
                <a:ea typeface="Libre Baskerville"/>
                <a:cs typeface="Libre Baskerville"/>
                <a:sym typeface="Libre Baskerville"/>
              </a:rPr>
              <a:t>CONTINUED...</a:t>
            </a:r>
            <a:br>
              <a:rPr lang="en-US" sz="2940">
                <a:solidFill>
                  <a:schemeClr val="lt1"/>
                </a:solidFill>
                <a:latin typeface="Libre Baskerville"/>
                <a:ea typeface="Libre Baskerville"/>
                <a:cs typeface="Libre Baskerville"/>
                <a:sym typeface="Libre Baskerville"/>
              </a:rPr>
            </a:br>
            <a:endParaRPr sz="294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8"/>
          <p:cNvPicPr preferRelativeResize="0"/>
          <p:nvPr/>
        </p:nvPicPr>
        <p:blipFill>
          <a:blip r:embed="rId3">
            <a:alphaModFix/>
          </a:blip>
          <a:stretch>
            <a:fillRect/>
          </a:stretch>
        </p:blipFill>
        <p:spPr>
          <a:xfrm>
            <a:off x="152400" y="152400"/>
            <a:ext cx="4059600" cy="6553200"/>
          </a:xfrm>
          <a:prstGeom prst="rect">
            <a:avLst/>
          </a:prstGeom>
          <a:noFill/>
          <a:ln>
            <a:noFill/>
          </a:ln>
        </p:spPr>
      </p:pic>
      <p:sp>
        <p:nvSpPr>
          <p:cNvPr id="231" name="Google Shape;231;p28"/>
          <p:cNvSpPr txBox="1"/>
          <p:nvPr/>
        </p:nvSpPr>
        <p:spPr>
          <a:xfrm>
            <a:off x="4302000" y="721500"/>
            <a:ext cx="76500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This strategy is used with or after applying the previous two strategies. </a:t>
            </a:r>
            <a:endParaRPr sz="1500">
              <a:solidFill>
                <a:schemeClr val="lt1"/>
              </a:solidFill>
              <a:latin typeface="Century Gothic"/>
              <a:ea typeface="Century Gothic"/>
              <a:cs typeface="Century Gothic"/>
              <a:sym typeface="Century Gothic"/>
            </a:endParaRPr>
          </a:p>
          <a:p>
            <a:pPr indent="-323850" lvl="0" marL="4572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In the case of a node’s energy failure, it should be replaced with an alternative node(s).</a:t>
            </a:r>
            <a:endParaRPr sz="1500">
              <a:solidFill>
                <a:schemeClr val="lt1"/>
              </a:solidFill>
              <a:latin typeface="Century Gothic"/>
              <a:ea typeface="Century Gothic"/>
              <a:cs typeface="Century Gothic"/>
              <a:sym typeface="Century Gothic"/>
            </a:endParaRPr>
          </a:p>
          <a:p>
            <a:pPr indent="-323850" lvl="0" marL="4572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 This strategy is considered as a complement of EMS trying to not lose any data or task in the IoT environment.</a:t>
            </a:r>
            <a:endParaRPr sz="1500">
              <a:solidFill>
                <a:schemeClr val="lt1"/>
              </a:solidFill>
              <a:latin typeface="Century Gothic"/>
              <a:ea typeface="Century Gothic"/>
              <a:cs typeface="Century Gothic"/>
              <a:sym typeface="Century Gothic"/>
            </a:endParaRPr>
          </a:p>
          <a:p>
            <a:pPr indent="-323850" lvl="0" marL="4572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There are three types of node recovery process :</a:t>
            </a:r>
            <a:endParaRPr sz="1500">
              <a:solidFill>
                <a:schemeClr val="lt1"/>
              </a:solidFill>
              <a:latin typeface="Century Gothic"/>
              <a:ea typeface="Century Gothic"/>
              <a:cs typeface="Century Gothic"/>
              <a:sym typeface="Century Gothic"/>
            </a:endParaRPr>
          </a:p>
          <a:p>
            <a:pPr indent="-323850" lvl="1" marL="9144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Type 1: This type is used for nodes that have highest importance level.</a:t>
            </a:r>
            <a:endParaRPr sz="1500">
              <a:solidFill>
                <a:schemeClr val="lt1"/>
              </a:solidFill>
              <a:latin typeface="Century Gothic"/>
              <a:ea typeface="Century Gothic"/>
              <a:cs typeface="Century Gothic"/>
              <a:sym typeface="Century Gothic"/>
            </a:endParaRPr>
          </a:p>
          <a:p>
            <a:pPr indent="-323850" lvl="1" marL="9144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Type 2: This type is used for nodes that have a middle importance level. In this type, the coverage process should be achieved using a number of nodes less than the ‘‘full coverage’’ type.</a:t>
            </a:r>
            <a:endParaRPr sz="1500">
              <a:solidFill>
                <a:schemeClr val="lt1"/>
              </a:solidFill>
              <a:latin typeface="Century Gothic"/>
              <a:ea typeface="Century Gothic"/>
              <a:cs typeface="Century Gothic"/>
              <a:sym typeface="Century Gothic"/>
            </a:endParaRPr>
          </a:p>
          <a:p>
            <a:pPr indent="-323850" lvl="1" marL="914400" rtl="0" algn="l">
              <a:spcBef>
                <a:spcPts val="0"/>
              </a:spcBef>
              <a:spcAft>
                <a:spcPts val="0"/>
              </a:spcAft>
              <a:buClr>
                <a:schemeClr val="lt1"/>
              </a:buClr>
              <a:buSzPts val="1500"/>
              <a:buFont typeface="Century Gothic"/>
              <a:buChar char="○"/>
            </a:pPr>
            <a:r>
              <a:rPr lang="en-US" sz="1500">
                <a:solidFill>
                  <a:schemeClr val="lt1"/>
                </a:solidFill>
                <a:latin typeface="Century Gothic"/>
                <a:ea typeface="Century Gothic"/>
                <a:cs typeface="Century Gothic"/>
                <a:sym typeface="Century Gothic"/>
              </a:rPr>
              <a:t>Type 3: This type is used for nodes which have a low importance level. In this type, the coverage process should be achieved using a low number of nodes</a:t>
            </a:r>
            <a:endParaRPr sz="1500">
              <a:solidFill>
                <a:schemeClr val="lt1"/>
              </a:solidFill>
              <a:latin typeface="Century Gothic"/>
              <a:ea typeface="Century Gothic"/>
              <a:cs typeface="Century Gothic"/>
              <a:sym typeface="Century Gothic"/>
            </a:endParaRPr>
          </a:p>
        </p:txBody>
      </p:sp>
      <p:sp>
        <p:nvSpPr>
          <p:cNvPr id="232" name="Google Shape;232;p28"/>
          <p:cNvSpPr txBox="1"/>
          <p:nvPr/>
        </p:nvSpPr>
        <p:spPr>
          <a:xfrm>
            <a:off x="4302000" y="306000"/>
            <a:ext cx="536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u="sng">
                <a:solidFill>
                  <a:schemeClr val="lt1"/>
                </a:solidFill>
                <a:latin typeface="Libre Baskerville"/>
                <a:ea typeface="Libre Baskerville"/>
                <a:cs typeface="Libre Baskerville"/>
                <a:sym typeface="Libre Baskerville"/>
              </a:rPr>
              <a:t>*  STRATEGY 3: FAULT TOLERANCE</a:t>
            </a:r>
            <a:endParaRPr sz="1500" u="sng">
              <a:solidFill>
                <a:schemeClr val="lt1"/>
              </a:solidFill>
              <a:latin typeface="Libre Baskerville"/>
              <a:ea typeface="Libre Baskerville"/>
              <a:cs typeface="Libre Baskerville"/>
              <a:sym typeface="Libre Baskerville"/>
            </a:endParaRPr>
          </a:p>
        </p:txBody>
      </p:sp>
      <p:pic>
        <p:nvPicPr>
          <p:cNvPr id="233" name="Google Shape;233;p28"/>
          <p:cNvPicPr preferRelativeResize="0"/>
          <p:nvPr/>
        </p:nvPicPr>
        <p:blipFill>
          <a:blip r:embed="rId4">
            <a:alphaModFix/>
          </a:blip>
          <a:stretch>
            <a:fillRect/>
          </a:stretch>
        </p:blipFill>
        <p:spPr>
          <a:xfrm>
            <a:off x="4860050" y="3907800"/>
            <a:ext cx="6965950" cy="273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872925" y="336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600">
                <a:solidFill>
                  <a:schemeClr val="lt1"/>
                </a:solidFill>
                <a:latin typeface="Libre Baskerville"/>
                <a:ea typeface="Libre Baskerville"/>
                <a:cs typeface="Libre Baskerville"/>
                <a:sym typeface="Libre Baskerville"/>
              </a:rPr>
              <a:t>RESULTS</a:t>
            </a:r>
            <a:endParaRPr sz="4600">
              <a:solidFill>
                <a:schemeClr val="lt1"/>
              </a:solidFill>
              <a:latin typeface="Libre Baskerville"/>
              <a:ea typeface="Libre Baskerville"/>
              <a:cs typeface="Libre Baskerville"/>
              <a:sym typeface="Libre Baskerville"/>
            </a:endParaRPr>
          </a:p>
        </p:txBody>
      </p:sp>
      <p:pic>
        <p:nvPicPr>
          <p:cNvPr id="239" name="Google Shape;239;p29"/>
          <p:cNvPicPr preferRelativeResize="0"/>
          <p:nvPr/>
        </p:nvPicPr>
        <p:blipFill>
          <a:blip r:embed="rId3">
            <a:alphaModFix/>
          </a:blip>
          <a:stretch>
            <a:fillRect/>
          </a:stretch>
        </p:blipFill>
        <p:spPr>
          <a:xfrm>
            <a:off x="8010000" y="184038"/>
            <a:ext cx="4050000" cy="6489924"/>
          </a:xfrm>
          <a:prstGeom prst="rect">
            <a:avLst/>
          </a:prstGeom>
          <a:noFill/>
          <a:ln>
            <a:noFill/>
          </a:ln>
        </p:spPr>
      </p:pic>
      <p:pic>
        <p:nvPicPr>
          <p:cNvPr id="240" name="Google Shape;240;p29"/>
          <p:cNvPicPr preferRelativeResize="0"/>
          <p:nvPr/>
        </p:nvPicPr>
        <p:blipFill>
          <a:blip r:embed="rId4">
            <a:alphaModFix/>
          </a:blip>
          <a:stretch>
            <a:fillRect/>
          </a:stretch>
        </p:blipFill>
        <p:spPr>
          <a:xfrm>
            <a:off x="152400" y="1417900"/>
            <a:ext cx="7695601" cy="528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824000" y="336100"/>
            <a:ext cx="10368000" cy="12810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sz="4600">
                <a:solidFill>
                  <a:schemeClr val="lt1"/>
                </a:solidFill>
                <a:latin typeface="Libre Baskerville"/>
                <a:ea typeface="Libre Baskerville"/>
                <a:cs typeface="Libre Baskerville"/>
                <a:sym typeface="Libre Baskerville"/>
              </a:rPr>
              <a:t>CONCLUSION AND FUTURE </a:t>
            </a:r>
            <a:r>
              <a:rPr lang="en-US" sz="4600">
                <a:solidFill>
                  <a:schemeClr val="lt1"/>
                </a:solidFill>
                <a:latin typeface="Libre Baskerville"/>
                <a:ea typeface="Libre Baskerville"/>
                <a:cs typeface="Libre Baskerville"/>
                <a:sym typeface="Libre Baskerville"/>
              </a:rPr>
              <a:t>ENHANCEMENTS</a:t>
            </a:r>
            <a:endParaRPr sz="6800">
              <a:solidFill>
                <a:schemeClr val="lt1"/>
              </a:solidFill>
              <a:latin typeface="Libre Baskerville"/>
              <a:ea typeface="Libre Baskerville"/>
              <a:cs typeface="Libre Baskerville"/>
              <a:sym typeface="Libre Baskerville"/>
            </a:endParaRPr>
          </a:p>
        </p:txBody>
      </p:sp>
      <p:sp>
        <p:nvSpPr>
          <p:cNvPr id="246" name="Google Shape;246;p30"/>
          <p:cNvSpPr txBox="1"/>
          <p:nvPr>
            <p:ph idx="1" type="body"/>
          </p:nvPr>
        </p:nvSpPr>
        <p:spPr>
          <a:xfrm>
            <a:off x="310050" y="1949800"/>
            <a:ext cx="11571900" cy="4782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Finally, the EMS was tested using a simulation environment that was constructed with the NS2 simulator.</a:t>
            </a:r>
            <a:endParaRPr sz="2000">
              <a:solidFill>
                <a:schemeClr val="lt1"/>
              </a:solidFill>
              <a:latin typeface="Libre Baskerville"/>
              <a:ea typeface="Libre Baskerville"/>
              <a:cs typeface="Libre Baskerville"/>
              <a:sym typeface="Libre Baskerville"/>
            </a:endParaRPr>
          </a:p>
          <a:p>
            <a:pPr indent="-355600" lvl="0" marL="457200" rtl="0" algn="l">
              <a:spcBef>
                <a:spcPts val="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The simulation results proved that the proposed EMS outperformed the traditional IoT as follows: </a:t>
            </a:r>
            <a:endParaRPr sz="2000">
              <a:solidFill>
                <a:schemeClr val="lt1"/>
              </a:solidFill>
              <a:latin typeface="Libre Baskerville"/>
              <a:ea typeface="Libre Baskerville"/>
              <a:cs typeface="Libre Baskerville"/>
              <a:sym typeface="Libre Baskerville"/>
            </a:endParaRPr>
          </a:p>
          <a:p>
            <a:pPr indent="-355600" lvl="1" marL="914400" rtl="0" algn="l">
              <a:spcBef>
                <a:spcPts val="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The energy consumption rate and the number of failure nodes for WSN decreased by 32.66%↓ and 19.75%↓, respectively. </a:t>
            </a:r>
            <a:endParaRPr sz="2000">
              <a:solidFill>
                <a:schemeClr val="lt1"/>
              </a:solidFill>
              <a:latin typeface="Libre Baskerville"/>
              <a:ea typeface="Libre Baskerville"/>
              <a:cs typeface="Libre Baskerville"/>
              <a:sym typeface="Libre Baskerville"/>
            </a:endParaRPr>
          </a:p>
          <a:p>
            <a:pPr indent="-355600" lvl="1" marL="914400" rtl="0" algn="l">
              <a:spcBef>
                <a:spcPts val="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The energy consumption rate and the number of failure nodes for RFID decreased by 65.909%↓ and 87.422%↓, respectively.</a:t>
            </a:r>
            <a:endParaRPr sz="2000">
              <a:solidFill>
                <a:schemeClr val="lt1"/>
              </a:solidFill>
              <a:latin typeface="Libre Baskerville"/>
              <a:ea typeface="Libre Baskerville"/>
              <a:cs typeface="Libre Baskerville"/>
              <a:sym typeface="Libre Baskerville"/>
            </a:endParaRPr>
          </a:p>
          <a:p>
            <a:pPr indent="-355600" lvl="0" marL="457200" rtl="0" algn="l">
              <a:spcBef>
                <a:spcPts val="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Finally, the IoT network lifetime is increased by 26.408%↑. Therefore, the EMS is recommended to control the energy consumption rates in the IoT environments.</a:t>
            </a:r>
            <a:endParaRPr sz="2000">
              <a:solidFill>
                <a:schemeClr val="lt1"/>
              </a:solidFill>
              <a:latin typeface="Libre Baskerville"/>
              <a:ea typeface="Libre Baskerville"/>
              <a:cs typeface="Libre Baskerville"/>
              <a:sym typeface="Libre Baskerville"/>
            </a:endParaRPr>
          </a:p>
          <a:p>
            <a:pPr indent="-355600" lvl="0" marL="457200" rtl="0" algn="l">
              <a:spcBef>
                <a:spcPts val="0"/>
              </a:spcBef>
              <a:spcAft>
                <a:spcPts val="0"/>
              </a:spcAft>
              <a:buClr>
                <a:schemeClr val="lt1"/>
              </a:buClr>
              <a:buSzPts val="2000"/>
              <a:buFont typeface="Libre Baskerville"/>
              <a:buChar char="●"/>
            </a:pPr>
            <a:r>
              <a:rPr lang="en-US" sz="2000">
                <a:solidFill>
                  <a:schemeClr val="lt1"/>
                </a:solidFill>
                <a:latin typeface="Libre Baskerville"/>
                <a:ea typeface="Libre Baskerville"/>
                <a:cs typeface="Libre Baskerville"/>
                <a:sym typeface="Libre Baskerville"/>
              </a:rPr>
              <a:t>In future scope, the methods to minimize  energy wastage can be further improved and simplified by applying efficient optimization techniques.</a:t>
            </a:r>
            <a:endParaRPr sz="20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640100" y="521999"/>
            <a:ext cx="8911800" cy="109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600">
                <a:solidFill>
                  <a:schemeClr val="lt1"/>
                </a:solidFill>
                <a:latin typeface="Libre Baskerville"/>
                <a:ea typeface="Libre Baskerville"/>
                <a:cs typeface="Libre Baskerville"/>
                <a:sym typeface="Libre Baskerville"/>
              </a:rPr>
              <a:t>REFERENCES</a:t>
            </a:r>
            <a:endParaRPr sz="4600">
              <a:solidFill>
                <a:schemeClr val="lt1"/>
              </a:solidFill>
              <a:latin typeface="Libre Baskerville"/>
              <a:ea typeface="Libre Baskerville"/>
              <a:cs typeface="Libre Baskerville"/>
              <a:sym typeface="Libre Baskerville"/>
            </a:endParaRPr>
          </a:p>
        </p:txBody>
      </p:sp>
      <p:sp>
        <p:nvSpPr>
          <p:cNvPr id="252" name="Google Shape;252;p31"/>
          <p:cNvSpPr txBox="1"/>
          <p:nvPr/>
        </p:nvSpPr>
        <p:spPr>
          <a:xfrm>
            <a:off x="702000" y="1344800"/>
            <a:ext cx="4860000" cy="5392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 J. Wu, M. Dong, K. Ota, J. Li, W. Yang, and M. Wang, ‘‘Fog-Computing-Enabled cognitive network function virtualization for an information-centric future Internet,’’ IEEE Commun. Mag., vol. 57, no. 7, pp. 48–54, Jul.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 X. Wang, Z. Ning, X. Hu, L. Wang, L. Guo, B. Hu, and X. Wu, ‘‘Future communications and energy management in the Internet of vehicles: Toward intelligent energy-harvesting,’’ IEEE Wireless Commun., vol. 26, no. 6, pp. 87–93, Dec.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[3] T. Sanislav, S. Zeadally, G. D. Mois, and S. C. Folea, ‘‘Wireless energy harvesting: Empirical results and practical considerations for Internet of Things,’’ J. Netw. Comput. Appl., vol. 121, pp. 149–158, Nov. 2018.</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[4] X. Lin, J. Li, J. Wu, H. Liang, and W. Yang, ‘‘Making knowledge tradable in edge-AI enabled IoT: A consortium blockchain-based efficient and incentive approach,’’ IEEE Trans Ind. Informat., vol. 15, no. 12, pp. 6367–6378, Dec.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[5] G. Li, G. Xu, A. K. Sangaiah, J. Wu, and J. Li, ‘‘EdgeLaaS: Edge learning as a service for knowledge-centric connected healthcare,’’ IEEE Netw., vol. 33, no. 6, pp. 37–43, Nov.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[6] H. Liang, J. Wu, S. Mumtaz, J. Li, X. Lin, and M. Wen, ‘‘MBID: Micro-blockchain-based geographical dynamic intrusion detection for V2X,’’IEEE Commun. Mag., vol. 57, no. 10, pp. 77–83, Oct.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[7] A. Tolba and A. Altameem, ‘‘A three-tier architecture for securing IoV communications using vehicular dependencies,’’ IEEE Access, vol. 7,pp. 61331–61341,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a:t>
            </a:r>
            <a:r>
              <a:rPr lang="en-US" sz="1000">
                <a:solidFill>
                  <a:schemeClr val="lt1"/>
                </a:solidFill>
                <a:latin typeface="Libre Baskerville"/>
                <a:ea typeface="Libre Baskerville"/>
                <a:cs typeface="Libre Baskerville"/>
                <a:sym typeface="Libre Baskerville"/>
              </a:rPr>
              <a:t>8] Z. Zhou, J. Feng, B. Gu, B. Ai, S. Mumtaz, J. Rodriguez, and M. Guizani,‘‘When mobile crowd sensing meets UAV: Energy-efficient task assignment and route planning,’’ IEEE Trans. Commun., vol. 66, no. 11,pp. 5526–5538, Nov. 2018.</a:t>
            </a:r>
            <a:endParaRPr sz="1000">
              <a:solidFill>
                <a:schemeClr val="lt1"/>
              </a:solidFill>
              <a:latin typeface="Libre Baskerville"/>
              <a:ea typeface="Libre Baskerville"/>
              <a:cs typeface="Libre Baskerville"/>
              <a:sym typeface="Libre Baskerville"/>
            </a:endParaRPr>
          </a:p>
        </p:txBody>
      </p:sp>
      <p:sp>
        <p:nvSpPr>
          <p:cNvPr id="253" name="Google Shape;253;p31"/>
          <p:cNvSpPr txBox="1"/>
          <p:nvPr/>
        </p:nvSpPr>
        <p:spPr>
          <a:xfrm>
            <a:off x="6436500" y="1344800"/>
            <a:ext cx="4860000" cy="5392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[9] J. Wu, M. Dong, K. Ota, J. Li, and Z. Guan, ‘‘Big data analysis-based secure cluster management for optimized control plane in software-defined networks,’’ IEEE Trans. Netw. Service Manage., vol. 15, no. 1, pp. 27–38, Mar. 2018.</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[10] Z. Ning, P. Dong, X. Wang, J. J. Rodrigues, and F. Xia, ‘‘Deep reinforcement learning for vehicular edge computing: An intelligent offloading system,’’ ACM Trans. Intell. Syst. Technol., vol. 10, no. 6, p. 60,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[11] J. Chen, J. Wu, H. Liang, S. Mumtaz, J. Li, K. Konstantin, A. K. Bashir, and R. Nawaz, ‘‘Collaborative trust blockchain based unbiased control transfer mechanism for industrial automation,’’ IEEE Trans. Ind. Appl., to be published, doi: 10.1109/TIA.2019.2959550.</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[12] Z. Ning, Y. Li, P. Dong, X. Wang, M. S. Obaidat, X. Hu, L. Guo, Y. Guo, J. Huang, and B. Hu, ‘‘When deep reinforcement learning meets 5G-enabled vehicular networks: A distributed offloading framework for traffic big data,’’ IEEE Trans Ind. Informat., vol. 16, no. 2, pp. 1352–1361,Feb. 2020, doi: 10.1109/TII.2019.2937079.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[13] A. Tolba, ‘‘Content accessibility preference approach for improving service optimality in Internet of vehicles,’’ Comput. Netw., vol. 152, pp. 78–86, Apr.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[14] Z. Ning, Y. Feng, M. Collotta, X. Kong, X. Wang, L. Guo, X. Hu, and B. Hu, ‘‘Deep learning in edge of vehicles: Exploring tri relationship for data transmission,’’ IEEE Trans Ind. Informat., vol. 15, no. 10,pp. 5737–5746, Oct.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[15] H. N. Rafsanjani and A. Ghahramani, ‘‘Towards utilizing Internet of</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Things (IoT) devices for understanding individual occupants’ energy usage of personal and shared appliances in office buildings,’’ J. Building Eng.,vol. 27, Jan. 2020, Art. no. 100948.</a:t>
            </a:r>
            <a:endParaRPr sz="10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nvSpPr>
        <p:spPr>
          <a:xfrm>
            <a:off x="621125" y="1351150"/>
            <a:ext cx="4860000" cy="5392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[16] Z. Ning, J. Huang, X. Wang, J. J. P. C. Rodrigues, and L. Guo, ‘‘Mobile edge computing-enabled Internet of vehicles: Toward energy-efficient scheduling,’’ IEEE Netw., vol. 33, no. 5, pp. 198–205, Sep.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[17] L. Salman, S. Salman, S. Jahangirian, M. Abraham, F. German, C. Blair, and P. Krenz, ‘‘Energy efficient IoT-based smart home,’’ in Proc. IEEE 3rd World Forum Internet Things (WF-IoT), Reston, VA, USA, Dec. 2016, pp.526–529.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[18] T.-Y. Ku, W.-K. Park, and H. Choi, ‘‘IoT energy management platform for microgrid,’’ in Proc. IEEE 7th Int. Conf. Power Energy Syst. (ICPES), Toronto, ON, Canada, Nov. 2017, pp. 106–110.</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[19] C.-S. Choi, J.-D. Jeong, I.-W. Lee, and W.-K. Park, ‘‘LoRa based renewable energy monitoring system with open IoT platform,’’ in Proc. Int.Conf. Electron., Inf., Commun. (ICEIC), Honolulu, HI, USA, Jan. 2018, pp. 24–27.</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[20] M. Prathik, K. Anitha, and V. Anitha, ‘‘Smart energy meter surveillance using IoT,’’ in Proc. Int. Conf. Power, Energy, Control Transmiss. Syst.(ICPECTS), Chennai, India, Feb. 2018, pp. 22–23.</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[21] A. Srinivasan, K. Baskaran, and G. Yann, ‘‘IoT based smart plug-load energy conservation and management system,’’ in Proc. IEEE 2nd Int. Conf. Power Energy Appl. (ICPEA), Singapore, Apr. 2019, pp. 27–30.</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[22] S. Suresh Kumar, R. Kaviyaraj, L. A. Jeni Narayanan, and Saleekha, ‘‘Energy harvesting by piezoelectric sensor array in road using Internet of Things,’’ in Proc. 5th Int. Conf. Adv. Comput. Commun. Syst. (ICACCS), Coimbatore, India, Mar. 2019, pp. 482–484.</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[23] H. Chaouch, A. S. Bayraktar, and C. Ceken, ‘‘Energy management in smart buildings by using M2M communication,’’ in Proc. 7th Int. Istanbul Smart Grids Cities Congr. Fair (ICSG), Istanbul, Turkey, Apr. 2019, pp. 25–26.</a:t>
            </a:r>
            <a:endParaRPr sz="1000">
              <a:solidFill>
                <a:schemeClr val="lt1"/>
              </a:solidFill>
              <a:latin typeface="Libre Baskerville"/>
              <a:ea typeface="Libre Baskerville"/>
              <a:cs typeface="Libre Baskerville"/>
              <a:sym typeface="Libre Baskerville"/>
            </a:endParaRPr>
          </a:p>
        </p:txBody>
      </p:sp>
      <p:sp>
        <p:nvSpPr>
          <p:cNvPr id="259" name="Google Shape;259;p32"/>
          <p:cNvSpPr txBox="1"/>
          <p:nvPr/>
        </p:nvSpPr>
        <p:spPr>
          <a:xfrm>
            <a:off x="6077650" y="1351150"/>
            <a:ext cx="4860000" cy="5700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24] F. H. Panahi, S. Moshirvaziri, Y. Mihemmedi, F. H. Panahi, and T. Ohtsuki, ‘‘Smart energy harvesting for Internet of Things,’’ in Proc. Smart Grid Conf. (SGC), Sanandaj, Iran, 2018, pp. 1–5, doi:10.1109/SGC.2018.8777889.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[25] A. H. B. Alaudin, M. M. M. Zan, A. R. Mahmud, C. K. H. C. K. Yahaya,M. I. Yusof, and Y. M. Yussoff, ‘‘Real-time residential energy monitoring device using Internet of Things,’’ in Proc. IEEE 8th Int. Conf. Syst. Eng.Technol. (ICSET), Bandung, Indonesia, Oct. 2018, pp. 97–101.</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[26] I. Tcarenko, Y. Huan, D. Juhasz, A. M. Rahmani, Z. Zou, T. Westerlund,P. Liljeberg, L. Zheng, and H. Tenhunen, ‘‘Smart energy efficient gateway for Internet of mobile things,’’ in Proc. 14th IEEE Annu. Consum. Commun. Netw. Conf. (CCNC), Las Vegas, NV, USA, Jan. 2017, pp. 8–11.</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[27] K. Suresh, M. RajasekharaBabu, and R. Patan, ‘‘EEIoT: Energy efficient mechanism to leverage the Internet of Things (IoT),’’ in Proc.Int. Conf. Emerg. Technol. Trends (ICETT), Kollam, India, Oct. 2016,pp. 21–22.</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[28] M. H. Yaghmaee and H. Hejazi, ‘‘Design and implementation of an Internet of Things based smart energy metering,’’ in Proc. IEEE Int. Conf.Smart Energy Grid Eng. (SEGE), Oshawa, ON, Canada, Aug. 2018, pp. 191–194.</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[29] J. Pan, R. Jain, S. Paul, T. Vu, A. Saifullah, and M. Sha, ‘‘An Internet of Things framework for smart energy in buildings: Designs, prototype, and experiments,’’ IEEE Internet Things J., vol. 2, no. 6, pp. 527–537, Dec. 2015.</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rPr lang="en-US" sz="1000">
                <a:solidFill>
                  <a:schemeClr val="lt1"/>
                </a:solidFill>
                <a:latin typeface="Libre Baskerville"/>
                <a:ea typeface="Libre Baskerville"/>
                <a:cs typeface="Libre Baskerville"/>
                <a:sym typeface="Libre Baskerville"/>
              </a:rPr>
              <a:t>[30] X. Ding and J. Wu, ‘‘Study on energy consumption optimization scheduling for Internet of Things,’’ IEEE Access, vol. 7, pp. 70574–70583, May 2019.</a:t>
            </a:r>
            <a:endParaRPr sz="1000">
              <a:solidFill>
                <a:schemeClr val="lt1"/>
              </a:solidFill>
              <a:latin typeface="Libre Baskerville"/>
              <a:ea typeface="Libre Baskerville"/>
              <a:cs typeface="Libre Baskerville"/>
              <a:sym typeface="Libre Baskerville"/>
            </a:endParaRPr>
          </a:p>
          <a:p>
            <a:pPr indent="0" lvl="0" marL="0" rtl="0" algn="l">
              <a:spcBef>
                <a:spcPts val="1000"/>
              </a:spcBef>
              <a:spcAft>
                <a:spcPts val="0"/>
              </a:spcAft>
              <a:buNone/>
            </a:pPr>
            <a:r>
              <a:t/>
            </a:r>
            <a:endParaRPr sz="1000">
              <a:solidFill>
                <a:schemeClr val="lt1"/>
              </a:solidFill>
              <a:latin typeface="Libre Baskerville"/>
              <a:ea typeface="Libre Baskerville"/>
              <a:cs typeface="Libre Baskerville"/>
              <a:sym typeface="Libre Baskerville"/>
            </a:endParaRPr>
          </a:p>
        </p:txBody>
      </p:sp>
      <p:sp>
        <p:nvSpPr>
          <p:cNvPr id="260" name="Google Shape;260;p32"/>
          <p:cNvSpPr txBox="1"/>
          <p:nvPr>
            <p:ph type="title"/>
          </p:nvPr>
        </p:nvSpPr>
        <p:spPr>
          <a:xfrm>
            <a:off x="1640100" y="498104"/>
            <a:ext cx="89118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670">
                <a:solidFill>
                  <a:schemeClr val="lt1"/>
                </a:solidFill>
                <a:latin typeface="Libre Baskerville"/>
                <a:ea typeface="Libre Baskerville"/>
                <a:cs typeface="Libre Baskerville"/>
                <a:sym typeface="Libre Baskerville"/>
              </a:rPr>
              <a:t>CONTINUED...</a:t>
            </a:r>
            <a:br>
              <a:rPr lang="en-US" sz="3140">
                <a:solidFill>
                  <a:schemeClr val="lt1"/>
                </a:solidFill>
                <a:latin typeface="Libre Baskerville"/>
                <a:ea typeface="Libre Baskerville"/>
                <a:cs typeface="Libre Baskerville"/>
                <a:sym typeface="Libre Baskerville"/>
              </a:rPr>
            </a:br>
            <a:endParaRPr sz="314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746925" y="426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600">
                <a:solidFill>
                  <a:schemeClr val="lt1"/>
                </a:solidFill>
                <a:latin typeface="Libre Baskerville"/>
                <a:ea typeface="Libre Baskerville"/>
                <a:cs typeface="Libre Baskerville"/>
                <a:sym typeface="Libre Baskerville"/>
              </a:rPr>
              <a:t>ACKNOWLEDGEMENTS</a:t>
            </a:r>
            <a:endParaRPr sz="4600">
              <a:solidFill>
                <a:schemeClr val="lt1"/>
              </a:solidFill>
              <a:latin typeface="Libre Baskerville"/>
              <a:ea typeface="Libre Baskerville"/>
              <a:cs typeface="Libre Baskerville"/>
              <a:sym typeface="Libre Baskerville"/>
            </a:endParaRPr>
          </a:p>
        </p:txBody>
      </p:sp>
      <p:sp>
        <p:nvSpPr>
          <p:cNvPr id="266" name="Google Shape;266;p33"/>
          <p:cNvSpPr txBox="1"/>
          <p:nvPr>
            <p:ph idx="1" type="body"/>
          </p:nvPr>
        </p:nvSpPr>
        <p:spPr>
          <a:xfrm>
            <a:off x="323325" y="1361400"/>
            <a:ext cx="11520900" cy="5139300"/>
          </a:xfrm>
          <a:prstGeom prst="rect">
            <a:avLst/>
          </a:prstGeom>
        </p:spPr>
        <p:txBody>
          <a:bodyPr anchorCtr="0" anchor="t" bIns="45700" lIns="91425" spcFirstLastPara="1" rIns="91425" wrap="square" tIns="45700">
            <a:noAutofit/>
          </a:bodyPr>
          <a:lstStyle/>
          <a:p>
            <a:pPr indent="-317500" lvl="0" marL="457200" marR="302895" rtl="0" algn="just">
              <a:lnSpc>
                <a:spcPct val="150000"/>
              </a:lnSpc>
              <a:spcBef>
                <a:spcPts val="1785"/>
              </a:spcBef>
              <a:spcAft>
                <a:spcPts val="0"/>
              </a:spcAft>
              <a:buClr>
                <a:schemeClr val="lt1"/>
              </a:buClr>
              <a:buSzPts val="1400"/>
              <a:buFont typeface="Libre Baskerville"/>
              <a:buChar char="●"/>
            </a:pPr>
            <a:r>
              <a:rPr lang="en-US" sz="1400">
                <a:solidFill>
                  <a:schemeClr val="lt1"/>
                </a:solidFill>
                <a:latin typeface="Libre Baskerville"/>
                <a:ea typeface="Libre Baskerville"/>
                <a:cs typeface="Libre Baskerville"/>
                <a:sym typeface="Libre Baskerville"/>
              </a:rPr>
              <a:t>The successful completion of any task will be incomplete without complementing those who made it possible and whose guidance and encouragement made my efforts successful. I express my sincere thanks to AMC Engineering College, Bangalore for providing all kinds of facilities to carry out my seminar.</a:t>
            </a:r>
            <a:endParaRPr sz="1400">
              <a:solidFill>
                <a:schemeClr val="lt1"/>
              </a:solidFill>
              <a:latin typeface="Libre Baskerville"/>
              <a:ea typeface="Libre Baskerville"/>
              <a:cs typeface="Libre Baskerville"/>
              <a:sym typeface="Libre Baskerville"/>
            </a:endParaRPr>
          </a:p>
          <a:p>
            <a:pPr indent="0" lvl="0" marL="457200" rtl="0" algn="l">
              <a:spcBef>
                <a:spcPts val="20"/>
              </a:spcBef>
              <a:spcAft>
                <a:spcPts val="0"/>
              </a:spcAft>
              <a:buNone/>
            </a:pPr>
            <a:r>
              <a:t/>
            </a:r>
            <a:endParaRPr sz="1400">
              <a:solidFill>
                <a:schemeClr val="lt1"/>
              </a:solidFill>
              <a:latin typeface="Libre Baskerville"/>
              <a:ea typeface="Libre Baskerville"/>
              <a:cs typeface="Libre Baskerville"/>
              <a:sym typeface="Libre Baskerville"/>
            </a:endParaRPr>
          </a:p>
          <a:p>
            <a:pPr indent="-317500" lvl="0" marL="457200" marR="307340" rtl="0" algn="just">
              <a:lnSpc>
                <a:spcPct val="150000"/>
              </a:lnSpc>
              <a:spcBef>
                <a:spcPts val="0"/>
              </a:spcBef>
              <a:spcAft>
                <a:spcPts val="0"/>
              </a:spcAft>
              <a:buClr>
                <a:schemeClr val="lt1"/>
              </a:buClr>
              <a:buSzPts val="1400"/>
              <a:buFont typeface="Libre Baskerville"/>
              <a:buChar char="●"/>
            </a:pPr>
            <a:r>
              <a:rPr lang="en-US" sz="1400">
                <a:solidFill>
                  <a:schemeClr val="lt1"/>
                </a:solidFill>
                <a:latin typeface="Libre Baskerville"/>
                <a:ea typeface="Libre Baskerville"/>
                <a:cs typeface="Libre Baskerville"/>
                <a:sym typeface="Libre Baskerville"/>
              </a:rPr>
              <a:t>I take immense pleasure in thanking Dr. A G Nataraj, Principal, AMC Engineering College, Bangalore for providing me all the facilities for successful completion of my seminar.</a:t>
            </a:r>
            <a:endParaRPr sz="1400">
              <a:solidFill>
                <a:schemeClr val="lt1"/>
              </a:solidFill>
              <a:latin typeface="Libre Baskerville"/>
              <a:ea typeface="Libre Baskerville"/>
              <a:cs typeface="Libre Baskerville"/>
              <a:sym typeface="Libre Baskerville"/>
            </a:endParaRPr>
          </a:p>
          <a:p>
            <a:pPr indent="0" lvl="0" marL="457200" rtl="0" algn="l">
              <a:spcBef>
                <a:spcPts val="50"/>
              </a:spcBef>
              <a:spcAft>
                <a:spcPts val="0"/>
              </a:spcAft>
              <a:buNone/>
            </a:pPr>
            <a:r>
              <a:t/>
            </a:r>
            <a:endParaRPr sz="1400">
              <a:solidFill>
                <a:schemeClr val="lt1"/>
              </a:solidFill>
              <a:latin typeface="Libre Baskerville"/>
              <a:ea typeface="Libre Baskerville"/>
              <a:cs typeface="Libre Baskerville"/>
              <a:sym typeface="Libre Baskerville"/>
            </a:endParaRPr>
          </a:p>
          <a:p>
            <a:pPr indent="-317500" lvl="0" marL="457200" marR="302895" rtl="0" algn="just">
              <a:lnSpc>
                <a:spcPct val="150000"/>
              </a:lnSpc>
              <a:spcBef>
                <a:spcPts val="0"/>
              </a:spcBef>
              <a:spcAft>
                <a:spcPts val="0"/>
              </a:spcAft>
              <a:buClr>
                <a:schemeClr val="lt1"/>
              </a:buClr>
              <a:buSzPts val="1400"/>
              <a:buFont typeface="Libre Baskerville"/>
              <a:buChar char="●"/>
            </a:pPr>
            <a:r>
              <a:rPr lang="en-US" sz="1400">
                <a:solidFill>
                  <a:schemeClr val="lt1"/>
                </a:solidFill>
                <a:latin typeface="Libre Baskerville"/>
                <a:ea typeface="Libre Baskerville"/>
                <a:cs typeface="Libre Baskerville"/>
                <a:sym typeface="Libre Baskerville"/>
              </a:rPr>
              <a:t>I am grateful to Dr. M V Sudhamani,  Professor and HOD, Department of Information Science and Engineering, AMC Engineering College, Bengaluru,  for her constant motivation, encouragement and guidance to make this seminar a success.</a:t>
            </a:r>
            <a:endParaRPr sz="1400">
              <a:solidFill>
                <a:schemeClr val="lt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1400">
              <a:solidFill>
                <a:schemeClr val="lt1"/>
              </a:solidFill>
              <a:latin typeface="Libre Baskerville"/>
              <a:ea typeface="Libre Baskerville"/>
              <a:cs typeface="Libre Baskerville"/>
              <a:sym typeface="Libre Baskerville"/>
            </a:endParaRPr>
          </a:p>
          <a:p>
            <a:pPr indent="-317500" lvl="0" marL="457200" marR="296545" rtl="0" algn="just">
              <a:lnSpc>
                <a:spcPct val="150000"/>
              </a:lnSpc>
              <a:spcBef>
                <a:spcPts val="0"/>
              </a:spcBef>
              <a:spcAft>
                <a:spcPts val="0"/>
              </a:spcAft>
              <a:buClr>
                <a:schemeClr val="lt1"/>
              </a:buClr>
              <a:buSzPts val="1400"/>
              <a:buFont typeface="Libre Baskerville"/>
              <a:buChar char="●"/>
            </a:pPr>
            <a:r>
              <a:rPr lang="en-US" sz="1400">
                <a:solidFill>
                  <a:schemeClr val="lt1"/>
                </a:solidFill>
                <a:latin typeface="Libre Baskerville"/>
                <a:ea typeface="Libre Baskerville"/>
                <a:cs typeface="Libre Baskerville"/>
                <a:sym typeface="Libre Baskerville"/>
              </a:rPr>
              <a:t>I am grateful to seminar coordinator  Mrs. Ayain John, Asst.  professor, Department of Information Science and Engineering, AMC Engineering College, Bangalore, for support constant and guidance to make this seminar success.</a:t>
            </a:r>
            <a:endParaRPr sz="1400">
              <a:solidFill>
                <a:schemeClr val="lt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1400">
              <a:solidFill>
                <a:schemeClr val="lt1"/>
              </a:solidFill>
              <a:latin typeface="Libre Baskerville"/>
              <a:ea typeface="Libre Baskerville"/>
              <a:cs typeface="Libre Baskerville"/>
              <a:sym typeface="Libre Baskerville"/>
            </a:endParaRPr>
          </a:p>
          <a:p>
            <a:pPr indent="-317500" lvl="0" marL="457200" marR="299085" rtl="0" algn="just">
              <a:lnSpc>
                <a:spcPct val="150000"/>
              </a:lnSpc>
              <a:spcBef>
                <a:spcPts val="0"/>
              </a:spcBef>
              <a:spcAft>
                <a:spcPts val="0"/>
              </a:spcAft>
              <a:buClr>
                <a:schemeClr val="lt1"/>
              </a:buClr>
              <a:buSzPts val="1400"/>
              <a:buFont typeface="Libre Baskerville"/>
              <a:buChar char="●"/>
            </a:pPr>
            <a:r>
              <a:rPr lang="en-US" sz="1400">
                <a:solidFill>
                  <a:schemeClr val="lt1"/>
                </a:solidFill>
                <a:latin typeface="Libre Baskerville"/>
                <a:ea typeface="Libre Baskerville"/>
                <a:cs typeface="Libre Baskerville"/>
                <a:sym typeface="Libre Baskerville"/>
              </a:rPr>
              <a:t>I am grateful to  Guide name, Designation, Department of Information Science and Engineering, AMC Engineering College, Bangalore, for  constant motivation and guidance to make this seminar success.</a:t>
            </a:r>
            <a:endParaRPr sz="14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t/>
            </a:r>
            <a:endParaRPr sz="14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806387" y="2807525"/>
            <a:ext cx="8915400" cy="1468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9000">
                <a:solidFill>
                  <a:schemeClr val="lt1"/>
                </a:solidFill>
              </a:rPr>
              <a:t>THANK YOU..!!</a:t>
            </a:r>
            <a:endParaRPr sz="9000">
              <a:solidFill>
                <a:schemeClr val="lt1"/>
              </a:solidFill>
            </a:endParaRPr>
          </a:p>
        </p:txBody>
      </p:sp>
      <p:sp>
        <p:nvSpPr>
          <p:cNvPr id="272" name="Google Shape;272;p34"/>
          <p:cNvSpPr/>
          <p:nvPr/>
        </p:nvSpPr>
        <p:spPr>
          <a:xfrm>
            <a:off x="9594000" y="2802600"/>
            <a:ext cx="1422000" cy="12528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4294967295" type="ctrTitle"/>
          </p:nvPr>
        </p:nvSpPr>
        <p:spPr>
          <a:xfrm>
            <a:off x="1550600" y="342002"/>
            <a:ext cx="7767000" cy="102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800"/>
              <a:buFont typeface="Comic Sans MS"/>
              <a:buNone/>
            </a:pPr>
            <a:r>
              <a:rPr lang="en-US" sz="4600">
                <a:solidFill>
                  <a:schemeClr val="lt1"/>
                </a:solidFill>
                <a:latin typeface="Libre Baskerville"/>
                <a:ea typeface="Libre Baskerville"/>
                <a:cs typeface="Libre Baskerville"/>
                <a:sym typeface="Libre Baskerville"/>
              </a:rPr>
              <a:t>CONTENTS</a:t>
            </a:r>
            <a:endParaRPr sz="3400">
              <a:solidFill>
                <a:schemeClr val="lt1"/>
              </a:solidFill>
              <a:latin typeface="Libre Baskerville"/>
              <a:ea typeface="Libre Baskerville"/>
              <a:cs typeface="Libre Baskerville"/>
              <a:sym typeface="Libre Baskerville"/>
            </a:endParaRPr>
          </a:p>
        </p:txBody>
      </p:sp>
      <p:sp>
        <p:nvSpPr>
          <p:cNvPr id="173" name="Google Shape;173;p19"/>
          <p:cNvSpPr txBox="1"/>
          <p:nvPr>
            <p:ph idx="4294967295" type="subTitle"/>
          </p:nvPr>
        </p:nvSpPr>
        <p:spPr>
          <a:xfrm>
            <a:off x="317635" y="1885070"/>
            <a:ext cx="8570700" cy="4811400"/>
          </a:xfrm>
          <a:prstGeom prst="rect">
            <a:avLst/>
          </a:prstGeom>
          <a:noFill/>
          <a:ln>
            <a:noFill/>
          </a:ln>
        </p:spPr>
        <p:txBody>
          <a:bodyPr anchorCtr="0" anchor="t" bIns="45700" lIns="91425" spcFirstLastPara="1" rIns="91425" wrap="square" tIns="45700">
            <a:normAutofit lnSpcReduction="10000"/>
          </a:bodyPr>
          <a:lstStyle/>
          <a:p>
            <a:pPr indent="-457200" lvl="0" marL="457200" rtl="0" algn="just">
              <a:spcBef>
                <a:spcPts val="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Abstract</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Introduction</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Literature Survey</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Methodology</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Results</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Conclusions and Future Enhancements</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References</a:t>
            </a:r>
            <a:endParaRPr>
              <a:solidFill>
                <a:schemeClr val="lt1"/>
              </a:solidFill>
              <a:latin typeface="Libre Baskerville"/>
              <a:ea typeface="Libre Baskerville"/>
              <a:cs typeface="Libre Baskerville"/>
              <a:sym typeface="Libre Baskerville"/>
            </a:endParaRPr>
          </a:p>
          <a:p>
            <a:pPr indent="-457200" lvl="0" marL="457200" rtl="0" algn="just">
              <a:spcBef>
                <a:spcPts val="1000"/>
              </a:spcBef>
              <a:spcAft>
                <a:spcPts val="0"/>
              </a:spcAft>
              <a:buClr>
                <a:schemeClr val="lt1"/>
              </a:buClr>
              <a:buSzPts val="1920"/>
              <a:buFont typeface="Libre Baskerville"/>
              <a:buChar char="▪"/>
            </a:pPr>
            <a:r>
              <a:rPr lang="en-US" sz="2400">
                <a:solidFill>
                  <a:schemeClr val="lt1"/>
                </a:solidFill>
                <a:latin typeface="Libre Baskerville"/>
                <a:ea typeface="Libre Baskerville"/>
                <a:cs typeface="Libre Baskerville"/>
                <a:sym typeface="Libre Baskerville"/>
              </a:rPr>
              <a:t>Acknowledgements</a:t>
            </a:r>
            <a:endParaRPr>
              <a:solidFill>
                <a:schemeClr val="lt1"/>
              </a:solidFill>
              <a:latin typeface="Libre Baskerville"/>
              <a:ea typeface="Libre Baskerville"/>
              <a:cs typeface="Libre Baskerville"/>
              <a:sym typeface="Libre Baskerville"/>
            </a:endParaRPr>
          </a:p>
          <a:p>
            <a:pPr indent="-335280" lvl="0" marL="457200" rtl="0" algn="just">
              <a:spcBef>
                <a:spcPts val="1000"/>
              </a:spcBef>
              <a:spcAft>
                <a:spcPts val="0"/>
              </a:spcAft>
              <a:buSzPts val="1920"/>
              <a:buFont typeface="Trebuchet MS"/>
              <a:buNone/>
            </a:pPr>
            <a:r>
              <a:t/>
            </a:r>
            <a:endParaRPr sz="2400">
              <a:solidFill>
                <a:schemeClr val="lt1"/>
              </a:solidFill>
              <a:latin typeface="Libre Baskerville"/>
              <a:ea typeface="Libre Baskerville"/>
              <a:cs typeface="Libre Baskerville"/>
              <a:sym typeface="Libre Baskerville"/>
            </a:endParaRPr>
          </a:p>
          <a:p>
            <a:pPr indent="-335280" lvl="0" marL="457200" rtl="0" algn="just">
              <a:spcBef>
                <a:spcPts val="1000"/>
              </a:spcBef>
              <a:spcAft>
                <a:spcPts val="0"/>
              </a:spcAft>
              <a:buSzPts val="1920"/>
              <a:buFont typeface="Trebuchet MS"/>
              <a:buNone/>
            </a:pPr>
            <a:r>
              <a:t/>
            </a:r>
            <a:endParaRPr sz="24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543614" y="536409"/>
            <a:ext cx="8596800" cy="106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Comic Sans MS"/>
              <a:buNone/>
            </a:pPr>
            <a:r>
              <a:rPr lang="en-US" sz="4600">
                <a:solidFill>
                  <a:schemeClr val="lt1"/>
                </a:solidFill>
                <a:latin typeface="Libre Baskerville"/>
                <a:ea typeface="Libre Baskerville"/>
                <a:cs typeface="Libre Baskerville"/>
                <a:sym typeface="Libre Baskerville"/>
              </a:rPr>
              <a:t>ABSTRACT</a:t>
            </a:r>
            <a:endParaRPr sz="3400">
              <a:solidFill>
                <a:schemeClr val="lt1"/>
              </a:solidFill>
              <a:latin typeface="Libre Baskerville"/>
              <a:ea typeface="Libre Baskerville"/>
              <a:cs typeface="Libre Baskerville"/>
              <a:sym typeface="Libre Baskerville"/>
            </a:endParaRPr>
          </a:p>
        </p:txBody>
      </p:sp>
      <p:sp>
        <p:nvSpPr>
          <p:cNvPr id="179" name="Google Shape;179;p20"/>
          <p:cNvSpPr txBox="1"/>
          <p:nvPr>
            <p:ph idx="1" type="body"/>
          </p:nvPr>
        </p:nvSpPr>
        <p:spPr>
          <a:xfrm>
            <a:off x="627900" y="1600800"/>
            <a:ext cx="11270100" cy="4537200"/>
          </a:xfrm>
          <a:prstGeom prst="rect">
            <a:avLst/>
          </a:prstGeom>
          <a:noFill/>
          <a:ln>
            <a:noFill/>
          </a:ln>
        </p:spPr>
        <p:txBody>
          <a:bodyPr anchorCtr="0" anchor="t" bIns="45700" lIns="91425" spcFirstLastPara="1" rIns="91425" wrap="square" tIns="45700">
            <a:noAutofit/>
          </a:bodyPr>
          <a:lstStyle/>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Maintaining an ideal energy consumption rate has become one of the most important challenges in the IoT research field. </a:t>
            </a:r>
            <a:r>
              <a:rPr lang="en-US" sz="1900">
                <a:solidFill>
                  <a:schemeClr val="lt1"/>
                </a:solidFill>
                <a:latin typeface="Libre Baskerville"/>
                <a:ea typeface="Libre Baskerville"/>
                <a:cs typeface="Libre Baskerville"/>
                <a:sym typeface="Libre Baskerville"/>
              </a:rPr>
              <a:t>I</a:t>
            </a:r>
            <a:r>
              <a:rPr lang="en-US" sz="1900">
                <a:solidFill>
                  <a:schemeClr val="lt1"/>
                </a:solidFill>
                <a:latin typeface="Libre Baskerville"/>
                <a:ea typeface="Libre Baskerville"/>
                <a:cs typeface="Libre Baskerville"/>
                <a:sym typeface="Libre Baskerville"/>
              </a:rPr>
              <a:t>n this system, heterogeneous types of energy-constrained nodes are considered. </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proposed EMS comprises three </a:t>
            </a:r>
            <a:r>
              <a:rPr lang="en-US" sz="1900">
                <a:solidFill>
                  <a:schemeClr val="lt1"/>
                </a:solidFill>
                <a:latin typeface="Libre Baskerville"/>
                <a:ea typeface="Libre Baskerville"/>
                <a:cs typeface="Libre Baskerville"/>
                <a:sym typeface="Libre Baskerville"/>
              </a:rPr>
              <a:t>strategies :</a:t>
            </a:r>
            <a:endParaRPr sz="1900">
              <a:solidFill>
                <a:schemeClr val="lt1"/>
              </a:solidFill>
              <a:latin typeface="Libre Baskerville"/>
              <a:ea typeface="Libre Baskerville"/>
              <a:cs typeface="Libre Baskerville"/>
              <a:sym typeface="Libre Baskerville"/>
            </a:endParaRPr>
          </a:p>
          <a:p>
            <a:pPr indent="0" lvl="0" marL="342900" rtl="0" algn="just">
              <a:lnSpc>
                <a:spcPct val="150000"/>
              </a:lnSpc>
              <a:spcBef>
                <a:spcPts val="0"/>
              </a:spcBef>
              <a:spcAft>
                <a:spcPts val="0"/>
              </a:spcAft>
              <a:buNone/>
            </a:pPr>
            <a:r>
              <a:rPr lang="en-US" sz="1900">
                <a:solidFill>
                  <a:schemeClr val="lt1"/>
                </a:solidFill>
                <a:latin typeface="Libre Baskerville"/>
                <a:ea typeface="Libre Baskerville"/>
                <a:cs typeface="Libre Baskerville"/>
                <a:sym typeface="Libre Baskerville"/>
              </a:rPr>
              <a:t>-</a:t>
            </a:r>
            <a:r>
              <a:rPr lang="en-US" sz="1900">
                <a:solidFill>
                  <a:schemeClr val="lt1"/>
                </a:solidFill>
                <a:latin typeface="Libre Baskerville"/>
                <a:ea typeface="Libre Baskerville"/>
                <a:cs typeface="Libre Baskerville"/>
                <a:sym typeface="Libre Baskerville"/>
              </a:rPr>
              <a:t> The first strategy minimizes the volume of data that may be transmitted through the IoT</a:t>
            </a:r>
            <a:r>
              <a:rPr lang="en-US" sz="1900">
                <a:solidFill>
                  <a:schemeClr val="lt1"/>
                </a:solidFill>
                <a:latin typeface="Libre Baskerville"/>
                <a:ea typeface="Libre Baskerville"/>
                <a:cs typeface="Libre Baskerville"/>
                <a:sym typeface="Libre Baskerville"/>
              </a:rPr>
              <a:t> </a:t>
            </a:r>
            <a:r>
              <a:rPr lang="en-US" sz="1900">
                <a:solidFill>
                  <a:schemeClr val="lt1"/>
                </a:solidFill>
                <a:latin typeface="Libre Baskerville"/>
                <a:ea typeface="Libre Baskerville"/>
                <a:cs typeface="Libre Baskerville"/>
                <a:sym typeface="Libre Baskerville"/>
              </a:rPr>
              <a:t>environment. </a:t>
            </a:r>
            <a:endParaRPr sz="1900">
              <a:solidFill>
                <a:schemeClr val="lt1"/>
              </a:solidFill>
              <a:latin typeface="Libre Baskerville"/>
              <a:ea typeface="Libre Baskerville"/>
              <a:cs typeface="Libre Baskerville"/>
              <a:sym typeface="Libre Baskerville"/>
            </a:endParaRPr>
          </a:p>
          <a:p>
            <a:pPr indent="0" lvl="0" marL="342900" rtl="0" algn="just">
              <a:lnSpc>
                <a:spcPct val="150000"/>
              </a:lnSpc>
              <a:spcBef>
                <a:spcPts val="0"/>
              </a:spcBef>
              <a:spcAft>
                <a:spcPts val="0"/>
              </a:spcAft>
              <a:buNone/>
            </a:pPr>
            <a:r>
              <a:rPr lang="en-US" sz="1900">
                <a:solidFill>
                  <a:schemeClr val="lt1"/>
                </a:solidFill>
                <a:latin typeface="Libre Baskerville"/>
                <a:ea typeface="Libre Baskerville"/>
                <a:cs typeface="Libre Baskerville"/>
                <a:sym typeface="Libre Baskerville"/>
              </a:rPr>
              <a:t>- The second strategy schedules the work of the critical energy IoT nodes. </a:t>
            </a:r>
            <a:endParaRPr sz="1900">
              <a:solidFill>
                <a:schemeClr val="lt1"/>
              </a:solidFill>
              <a:latin typeface="Libre Baskerville"/>
              <a:ea typeface="Libre Baskerville"/>
              <a:cs typeface="Libre Baskerville"/>
              <a:sym typeface="Libre Baskerville"/>
            </a:endParaRPr>
          </a:p>
          <a:p>
            <a:pPr indent="0" lvl="0" marL="342900" rtl="0" algn="just">
              <a:lnSpc>
                <a:spcPct val="150000"/>
              </a:lnSpc>
              <a:spcBef>
                <a:spcPts val="0"/>
              </a:spcBef>
              <a:spcAft>
                <a:spcPts val="0"/>
              </a:spcAft>
              <a:buNone/>
            </a:pPr>
            <a:r>
              <a:rPr lang="en-US" sz="1900">
                <a:solidFill>
                  <a:schemeClr val="lt1"/>
                </a:solidFill>
                <a:latin typeface="Libre Baskerville"/>
                <a:ea typeface="Libre Baskerville"/>
                <a:cs typeface="Libre Baskerville"/>
                <a:sym typeface="Libre Baskerville"/>
              </a:rPr>
              <a:t>- The third strategy provides a fault tolerance scenario that can be applied to address inevitable energy problems faced by IoT nodes.</a:t>
            </a:r>
            <a:endParaRPr sz="20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613334" y="644410"/>
            <a:ext cx="8596800" cy="106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Comic Sans MS"/>
              <a:buNone/>
            </a:pPr>
            <a:r>
              <a:rPr lang="en-US" sz="4600">
                <a:solidFill>
                  <a:schemeClr val="lt1"/>
                </a:solidFill>
                <a:latin typeface="Libre Baskerville"/>
                <a:ea typeface="Libre Baskerville"/>
                <a:cs typeface="Libre Baskerville"/>
                <a:sym typeface="Libre Baskerville"/>
              </a:rPr>
              <a:t>INTRODUCTION</a:t>
            </a:r>
            <a:endParaRPr sz="4600">
              <a:solidFill>
                <a:schemeClr val="lt1"/>
              </a:solidFill>
              <a:latin typeface="Libre Baskerville"/>
              <a:ea typeface="Libre Baskerville"/>
              <a:cs typeface="Libre Baskerville"/>
              <a:sym typeface="Libre Baskerville"/>
            </a:endParaRPr>
          </a:p>
        </p:txBody>
      </p:sp>
      <p:sp>
        <p:nvSpPr>
          <p:cNvPr id="185" name="Google Shape;185;p21"/>
          <p:cNvSpPr txBox="1"/>
          <p:nvPr>
            <p:ph idx="1" type="body"/>
          </p:nvPr>
        </p:nvSpPr>
        <p:spPr>
          <a:xfrm>
            <a:off x="393751" y="1507950"/>
            <a:ext cx="11404500" cy="5434200"/>
          </a:xfrm>
          <a:prstGeom prst="rect">
            <a:avLst/>
          </a:prstGeom>
          <a:noFill/>
          <a:ln>
            <a:noFill/>
          </a:ln>
        </p:spPr>
        <p:txBody>
          <a:bodyPr anchorCtr="0" anchor="t" bIns="45700" lIns="91425" spcFirstLastPara="1" rIns="91425" wrap="square" tIns="45700">
            <a:normAutofit/>
          </a:bodyPr>
          <a:lstStyle/>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In recent years, the Internet of Things (IoT) has changed the world like the Internet did.</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IoT can be defined as billions of passive and active networked devices communicating with each other.</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IoT is a heterogeneous environment that incorporates many different nodes such as sensors, RFID tags, RFID readers, and mobile devices.</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IoT is not only a network for data transmission but also can be described as a system containing protocols, events, and big data processing.</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IoT applications often require battery based nodes working for long intervals without human intervention after their initial adaptations.</a:t>
            </a:r>
            <a:endParaRPr sz="1900">
              <a:solidFill>
                <a:schemeClr val="lt1"/>
              </a:solidFill>
              <a:latin typeface="Libre Baskerville"/>
              <a:ea typeface="Libre Baskerville"/>
              <a:cs typeface="Libre Baskerville"/>
              <a:sym typeface="Libre Baskerville"/>
            </a:endParaRPr>
          </a:p>
          <a:p>
            <a:pPr indent="-351790" lvl="0" marL="3429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In the absence of energy management methodologies, these nodes would drain their batteries within short periods.</a:t>
            </a:r>
            <a:endParaRPr sz="1900">
              <a:solidFill>
                <a:schemeClr val="lt1"/>
              </a:solidFill>
              <a:latin typeface="Libre Baskerville"/>
              <a:ea typeface="Libre Baskerville"/>
              <a:cs typeface="Libre Baskerville"/>
              <a:sym typeface="Libre Baskerville"/>
            </a:endParaRPr>
          </a:p>
          <a:p>
            <a:pPr indent="0" lvl="0" marL="342900" rtl="0" algn="just">
              <a:spcBef>
                <a:spcPts val="0"/>
              </a:spcBef>
              <a:spcAft>
                <a:spcPts val="0"/>
              </a:spcAft>
              <a:buNone/>
            </a:pPr>
            <a:r>
              <a:t/>
            </a:r>
            <a:endParaRPr sz="1900">
              <a:solidFill>
                <a:schemeClr val="lt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399000" y="1368000"/>
            <a:ext cx="11394000" cy="5328000"/>
          </a:xfrm>
          <a:prstGeom prst="rect">
            <a:avLst/>
          </a:prstGeom>
        </p:spPr>
        <p:txBody>
          <a:bodyPr anchorCtr="0" anchor="t" bIns="45700" lIns="91425" spcFirstLastPara="1" rIns="91425" wrap="square" tIns="45700">
            <a:noAutofit/>
          </a:bodyPr>
          <a:lstStyle/>
          <a:p>
            <a:pPr indent="-349250" lvl="0" marL="457200" rtl="0" algn="just">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In addition, an IoT application can only achieve its mission as long as its nodes are considered alive.</a:t>
            </a:r>
            <a:endParaRPr sz="1900">
              <a:solidFill>
                <a:schemeClr val="lt1"/>
              </a:solidFill>
              <a:latin typeface="Libre Baskerville"/>
              <a:ea typeface="Libre Baskerville"/>
              <a:cs typeface="Libre Baskerville"/>
              <a:sym typeface="Libre Baskerville"/>
            </a:endParaRPr>
          </a:p>
          <a:p>
            <a:pPr indent="-349250" lvl="0" marL="457200" rtl="0" algn="l">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Hence, the goal of any energy supply and management technique is to maximize the network lifetime.</a:t>
            </a:r>
            <a:endParaRPr sz="1900">
              <a:solidFill>
                <a:schemeClr val="lt1"/>
              </a:solidFill>
              <a:latin typeface="Libre Baskerville"/>
              <a:ea typeface="Libre Baskerville"/>
              <a:cs typeface="Libre Baskerville"/>
              <a:sym typeface="Libre Baskerville"/>
            </a:endParaRPr>
          </a:p>
          <a:p>
            <a:pPr indent="-349250" lvl="0" marL="457200" rtl="0" algn="l">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Therefore, energy consumption is one of the most critical and multidimensional challenges in the IoT environment.</a:t>
            </a:r>
            <a:endParaRPr sz="1900">
              <a:solidFill>
                <a:schemeClr val="lt1"/>
              </a:solidFill>
              <a:latin typeface="Libre Baskerville"/>
              <a:ea typeface="Libre Baskerville"/>
              <a:cs typeface="Libre Baskerville"/>
              <a:sym typeface="Libre Baskerville"/>
            </a:endParaRPr>
          </a:p>
          <a:p>
            <a:pPr indent="-349250" lvl="0" marL="457200" rtl="0" algn="l">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IoT nodes that are energy based have different types of applications, such as the </a:t>
            </a:r>
            <a:r>
              <a:rPr lang="en-US" sz="1900" u="sng">
                <a:solidFill>
                  <a:schemeClr val="lt1"/>
                </a:solidFill>
                <a:latin typeface="Libre Baskerville"/>
                <a:ea typeface="Libre Baskerville"/>
                <a:cs typeface="Libre Baskerville"/>
                <a:sym typeface="Libre Baskerville"/>
              </a:rPr>
              <a:t>wireless sensor network</a:t>
            </a:r>
            <a:r>
              <a:rPr lang="en-US" sz="1900">
                <a:solidFill>
                  <a:schemeClr val="lt1"/>
                </a:solidFill>
                <a:latin typeface="Libre Baskerville"/>
                <a:ea typeface="Libre Baskerville"/>
                <a:cs typeface="Libre Baskerville"/>
                <a:sym typeface="Libre Baskerville"/>
              </a:rPr>
              <a:t> (WSN), </a:t>
            </a:r>
            <a:r>
              <a:rPr lang="en-US" sz="1900" u="sng">
                <a:solidFill>
                  <a:schemeClr val="lt1"/>
                </a:solidFill>
                <a:latin typeface="Libre Baskerville"/>
                <a:ea typeface="Libre Baskerville"/>
                <a:cs typeface="Libre Baskerville"/>
                <a:sym typeface="Libre Baskerville"/>
              </a:rPr>
              <a:t>radio-frequency identification</a:t>
            </a:r>
            <a:r>
              <a:rPr lang="en-US" sz="1900">
                <a:solidFill>
                  <a:schemeClr val="lt1"/>
                </a:solidFill>
                <a:latin typeface="Libre Baskerville"/>
                <a:ea typeface="Libre Baskerville"/>
                <a:cs typeface="Libre Baskerville"/>
                <a:sym typeface="Libre Baskerville"/>
              </a:rPr>
              <a:t> (RFID) network, and the </a:t>
            </a:r>
            <a:r>
              <a:rPr lang="en-US" sz="1900" u="sng">
                <a:solidFill>
                  <a:schemeClr val="lt1"/>
                </a:solidFill>
                <a:latin typeface="Libre Baskerville"/>
                <a:ea typeface="Libre Baskerville"/>
                <a:cs typeface="Libre Baskerville"/>
                <a:sym typeface="Libre Baskerville"/>
              </a:rPr>
              <a:t>mobile ad hoc network</a:t>
            </a:r>
            <a:r>
              <a:rPr lang="en-US" sz="1900">
                <a:solidFill>
                  <a:schemeClr val="lt1"/>
                </a:solidFill>
                <a:latin typeface="Libre Baskerville"/>
                <a:ea typeface="Libre Baskerville"/>
                <a:cs typeface="Libre Baskerville"/>
                <a:sym typeface="Libre Baskerville"/>
              </a:rPr>
              <a:t> (MANET).</a:t>
            </a:r>
            <a:endParaRPr sz="1900">
              <a:solidFill>
                <a:schemeClr val="lt1"/>
              </a:solidFill>
              <a:latin typeface="Libre Baskerville"/>
              <a:ea typeface="Libre Baskerville"/>
              <a:cs typeface="Libre Baskerville"/>
              <a:sym typeface="Libre Baskerville"/>
            </a:endParaRPr>
          </a:p>
          <a:p>
            <a:pPr indent="-349250" lvl="0" marL="457200" rtl="0" algn="l">
              <a:lnSpc>
                <a:spcPct val="150000"/>
              </a:lnSpc>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 Consequently finding one technique to minimize the energy consumption rate is difficult.</a:t>
            </a:r>
            <a:endParaRPr sz="1900">
              <a:solidFill>
                <a:schemeClr val="lt1"/>
              </a:solidFill>
              <a:latin typeface="Libre Baskerville"/>
              <a:ea typeface="Libre Baskerville"/>
              <a:cs typeface="Libre Baskerville"/>
              <a:sym typeface="Libre Baskerville"/>
            </a:endParaRPr>
          </a:p>
        </p:txBody>
      </p:sp>
      <p:sp>
        <p:nvSpPr>
          <p:cNvPr id="191" name="Google Shape;191;p22"/>
          <p:cNvSpPr txBox="1"/>
          <p:nvPr>
            <p:ph type="title"/>
          </p:nvPr>
        </p:nvSpPr>
        <p:spPr>
          <a:xfrm>
            <a:off x="1640100" y="498104"/>
            <a:ext cx="89118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670">
                <a:solidFill>
                  <a:schemeClr val="lt1"/>
                </a:solidFill>
                <a:latin typeface="Libre Baskerville"/>
                <a:ea typeface="Libre Baskerville"/>
                <a:cs typeface="Libre Baskerville"/>
                <a:sym typeface="Libre Baskerville"/>
              </a:rPr>
              <a:t>CONTINUED...</a:t>
            </a:r>
            <a:br>
              <a:rPr lang="en-US" sz="3140">
                <a:solidFill>
                  <a:schemeClr val="lt1"/>
                </a:solidFill>
                <a:latin typeface="Libre Baskerville"/>
                <a:ea typeface="Libre Baskerville"/>
                <a:cs typeface="Libre Baskerville"/>
                <a:sym typeface="Libre Baskerville"/>
              </a:rPr>
            </a:br>
            <a:endParaRPr sz="314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501200" y="1458000"/>
            <a:ext cx="11270700" cy="50580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Therefore, in this study, an IoT </a:t>
            </a:r>
            <a:r>
              <a:rPr lang="en-US" sz="1900" u="sng">
                <a:solidFill>
                  <a:schemeClr val="lt1"/>
                </a:solidFill>
                <a:latin typeface="Libre Baskerville"/>
                <a:ea typeface="Libre Baskerville"/>
                <a:cs typeface="Libre Baskerville"/>
                <a:sym typeface="Libre Baskerville"/>
              </a:rPr>
              <a:t>Energy Management Scheme</a:t>
            </a:r>
            <a:r>
              <a:rPr lang="en-US" sz="1900">
                <a:solidFill>
                  <a:schemeClr val="lt1"/>
                </a:solidFill>
                <a:latin typeface="Libre Baskerville"/>
                <a:ea typeface="Libre Baskerville"/>
                <a:cs typeface="Libre Baskerville"/>
                <a:sym typeface="Libre Baskerville"/>
              </a:rPr>
              <a:t> (EMS) is proposed.</a:t>
            </a:r>
            <a:endParaRPr sz="1900">
              <a:solidFill>
                <a:schemeClr val="lt1"/>
              </a:solidFill>
              <a:latin typeface="Libre Baskerville"/>
              <a:ea typeface="Libre Baskerville"/>
              <a:cs typeface="Libre Baskerville"/>
              <a:sym typeface="Libre Baskerville"/>
            </a:endParaRPr>
          </a:p>
          <a:p>
            <a:pPr indent="-349250" lvl="0" marL="457200" rtl="0" algn="l">
              <a:spcBef>
                <a:spcPts val="0"/>
              </a:spcBef>
              <a:spcAft>
                <a:spcPts val="0"/>
              </a:spcAft>
              <a:buClr>
                <a:schemeClr val="lt1"/>
              </a:buClr>
              <a:buSzPts val="1900"/>
              <a:buFont typeface="Libre Baskerville"/>
              <a:buChar char="●"/>
            </a:pPr>
            <a:r>
              <a:rPr lang="en-US" sz="1900">
                <a:solidFill>
                  <a:schemeClr val="lt1"/>
                </a:solidFill>
                <a:latin typeface="Libre Baskerville"/>
                <a:ea typeface="Libre Baskerville"/>
                <a:cs typeface="Libre Baskerville"/>
                <a:sym typeface="Libre Baskerville"/>
              </a:rPr>
              <a:t>The key contributions of this study can be summarized as follows :</a:t>
            </a:r>
            <a:endParaRPr sz="19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rPr lang="en-US" sz="1900">
                <a:solidFill>
                  <a:schemeClr val="lt1"/>
                </a:solidFill>
                <a:latin typeface="Libre Baskerville"/>
                <a:ea typeface="Libre Baskerville"/>
                <a:cs typeface="Libre Baskerville"/>
                <a:sym typeface="Libre Baskerville"/>
              </a:rPr>
              <a:t>• Use of data reduction techniques in the IoT environment;</a:t>
            </a:r>
            <a:endParaRPr sz="19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rPr lang="en-US" sz="1900">
                <a:solidFill>
                  <a:schemeClr val="lt1"/>
                </a:solidFill>
                <a:latin typeface="Libre Baskerville"/>
                <a:ea typeface="Libre Baskerville"/>
                <a:cs typeface="Libre Baskerville"/>
                <a:sym typeface="Libre Baskerville"/>
              </a:rPr>
              <a:t>• Development of a methodology to save the energy of IoT energy-based nodes.</a:t>
            </a:r>
            <a:endParaRPr sz="19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rPr lang="en-US" sz="1900">
                <a:solidFill>
                  <a:schemeClr val="lt1"/>
                </a:solidFill>
                <a:latin typeface="Libre Baskerville"/>
                <a:ea typeface="Libre Baskerville"/>
                <a:cs typeface="Libre Baskerville"/>
                <a:sym typeface="Libre Baskerville"/>
              </a:rPr>
              <a:t>• </a:t>
            </a:r>
            <a:r>
              <a:rPr lang="en-US" sz="1900">
                <a:solidFill>
                  <a:schemeClr val="lt1"/>
                </a:solidFill>
                <a:latin typeface="Libre Baskerville"/>
                <a:ea typeface="Libre Baskerville"/>
                <a:cs typeface="Libre Baskerville"/>
                <a:sym typeface="Libre Baskerville"/>
              </a:rPr>
              <a:t>De</a:t>
            </a:r>
            <a:r>
              <a:rPr lang="en-US" sz="1900">
                <a:solidFill>
                  <a:schemeClr val="lt1"/>
                </a:solidFill>
                <a:latin typeface="Libre Baskerville"/>
                <a:ea typeface="Libre Baskerville"/>
                <a:cs typeface="Libre Baskerville"/>
                <a:sym typeface="Libre Baskerville"/>
              </a:rPr>
              <a:t>sign of a fault tolerance scenario for IoT energy-based nodes.</a:t>
            </a:r>
            <a:endParaRPr sz="19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rPr lang="en-US" sz="1900">
                <a:solidFill>
                  <a:schemeClr val="lt1"/>
                </a:solidFill>
                <a:latin typeface="Libre Baskerville"/>
                <a:ea typeface="Libre Baskerville"/>
                <a:cs typeface="Libre Baskerville"/>
                <a:sym typeface="Libre Baskerville"/>
              </a:rPr>
              <a:t>• Construction of a simulation test bed for the IoT environment;</a:t>
            </a:r>
            <a:endParaRPr sz="1900">
              <a:solidFill>
                <a:schemeClr val="lt1"/>
              </a:solidFill>
              <a:latin typeface="Libre Baskerville"/>
              <a:ea typeface="Libre Baskerville"/>
              <a:cs typeface="Libre Baskerville"/>
              <a:sym typeface="Libre Baskerville"/>
            </a:endParaRPr>
          </a:p>
          <a:p>
            <a:pPr indent="0" lvl="0" marL="457200" rtl="0" algn="l">
              <a:spcBef>
                <a:spcPts val="1000"/>
              </a:spcBef>
              <a:spcAft>
                <a:spcPts val="0"/>
              </a:spcAft>
              <a:buNone/>
            </a:pPr>
            <a:r>
              <a:rPr lang="en-US" sz="1900">
                <a:solidFill>
                  <a:schemeClr val="lt1"/>
                </a:solidFill>
                <a:latin typeface="Libre Baskerville"/>
                <a:ea typeface="Libre Baskerville"/>
                <a:cs typeface="Libre Baskerville"/>
                <a:sym typeface="Libre Baskerville"/>
              </a:rPr>
              <a:t>• Presentation and discussion of the simulation results.`</a:t>
            </a:r>
            <a:endParaRPr sz="1900">
              <a:solidFill>
                <a:schemeClr val="lt1"/>
              </a:solidFill>
              <a:latin typeface="Libre Baskerville"/>
              <a:ea typeface="Libre Baskerville"/>
              <a:cs typeface="Libre Baskerville"/>
              <a:sym typeface="Libre Baskerville"/>
            </a:endParaRPr>
          </a:p>
        </p:txBody>
      </p:sp>
      <p:sp>
        <p:nvSpPr>
          <p:cNvPr id="197" name="Google Shape;197;p23"/>
          <p:cNvSpPr txBox="1"/>
          <p:nvPr>
            <p:ph type="title"/>
          </p:nvPr>
        </p:nvSpPr>
        <p:spPr>
          <a:xfrm>
            <a:off x="1640100" y="498104"/>
            <a:ext cx="89118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670">
                <a:solidFill>
                  <a:schemeClr val="lt1"/>
                </a:solidFill>
                <a:latin typeface="Libre Baskerville"/>
                <a:ea typeface="Libre Baskerville"/>
                <a:cs typeface="Libre Baskerville"/>
                <a:sym typeface="Libre Baskerville"/>
              </a:rPr>
              <a:t>CONTINUED...</a:t>
            </a:r>
            <a:br>
              <a:rPr lang="en-US" sz="3140">
                <a:solidFill>
                  <a:schemeClr val="lt1"/>
                </a:solidFill>
                <a:latin typeface="Libre Baskerville"/>
                <a:ea typeface="Libre Baskerville"/>
                <a:cs typeface="Libre Baskerville"/>
                <a:sym typeface="Libre Baskerville"/>
              </a:rPr>
            </a:br>
            <a:endParaRPr sz="314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640100" y="498104"/>
            <a:ext cx="89118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670">
                <a:solidFill>
                  <a:schemeClr val="lt1"/>
                </a:solidFill>
                <a:latin typeface="Libre Baskerville"/>
                <a:ea typeface="Libre Baskerville"/>
                <a:cs typeface="Libre Baskerville"/>
                <a:sym typeface="Libre Baskerville"/>
              </a:rPr>
              <a:t>LITERATURE SURVEY</a:t>
            </a:r>
            <a:br>
              <a:rPr lang="en-US" sz="3140">
                <a:solidFill>
                  <a:schemeClr val="lt1"/>
                </a:solidFill>
                <a:latin typeface="Libre Baskerville"/>
                <a:ea typeface="Libre Baskerville"/>
                <a:cs typeface="Libre Baskerville"/>
                <a:sym typeface="Libre Baskerville"/>
              </a:rPr>
            </a:br>
            <a:endParaRPr sz="3140">
              <a:solidFill>
                <a:schemeClr val="lt1"/>
              </a:solidFill>
              <a:latin typeface="Libre Baskerville"/>
              <a:ea typeface="Libre Baskerville"/>
              <a:cs typeface="Libre Baskerville"/>
              <a:sym typeface="Libre Baskerville"/>
            </a:endParaRPr>
          </a:p>
        </p:txBody>
      </p:sp>
      <p:sp>
        <p:nvSpPr>
          <p:cNvPr id="203" name="Google Shape;203;p24"/>
          <p:cNvSpPr txBox="1"/>
          <p:nvPr>
            <p:ph idx="1" type="body"/>
          </p:nvPr>
        </p:nvSpPr>
        <p:spPr>
          <a:xfrm>
            <a:off x="677324" y="1757374"/>
            <a:ext cx="9309600" cy="4284000"/>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None/>
            </a:pPr>
            <a:r>
              <a:t/>
            </a:r>
            <a:endParaRPr sz="2400"/>
          </a:p>
        </p:txBody>
      </p:sp>
      <p:graphicFrame>
        <p:nvGraphicFramePr>
          <p:cNvPr id="204" name="Google Shape;204;p24"/>
          <p:cNvGraphicFramePr/>
          <p:nvPr/>
        </p:nvGraphicFramePr>
        <p:xfrm>
          <a:off x="231583" y="1323820"/>
          <a:ext cx="3000000" cy="3000000"/>
        </p:xfrm>
        <a:graphic>
          <a:graphicData uri="http://schemas.openxmlformats.org/drawingml/2006/table">
            <a:tbl>
              <a:tblPr bandRow="1" firstRow="1">
                <a:noFill/>
                <a:tableStyleId>{C420BE86-AEE0-491F-BF57-22E02750B408}</a:tableStyleId>
              </a:tblPr>
              <a:tblGrid>
                <a:gridCol w="654350"/>
                <a:gridCol w="2297375"/>
                <a:gridCol w="1971625"/>
                <a:gridCol w="829150"/>
                <a:gridCol w="1767775"/>
                <a:gridCol w="1855425"/>
                <a:gridCol w="2440725"/>
              </a:tblGrid>
              <a:tr h="284700">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Sl.No</a:t>
                      </a:r>
                      <a:endParaRPr sz="1400">
                        <a:solidFill>
                          <a:schemeClr val="lt1"/>
                        </a:solidFill>
                        <a:latin typeface="Times New Roman"/>
                        <a:ea typeface="Times New Roman"/>
                        <a:cs typeface="Times New Roman"/>
                        <a:sym typeface="Times New Roman"/>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TITLE</a:t>
                      </a:r>
                      <a:endParaRPr>
                        <a:solidFill>
                          <a:schemeClr val="lt1"/>
                        </a:solidFill>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AUTHOR</a:t>
                      </a:r>
                      <a:endParaRPr>
                        <a:solidFill>
                          <a:schemeClr val="lt1"/>
                        </a:solidFill>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YEAR</a:t>
                      </a:r>
                      <a:endParaRPr>
                        <a:solidFill>
                          <a:schemeClr val="lt1"/>
                        </a:solidFill>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ADVANTAGES</a:t>
                      </a:r>
                      <a:endParaRPr>
                        <a:solidFill>
                          <a:schemeClr val="lt1"/>
                        </a:solidFill>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a:solidFill>
                            <a:schemeClr val="lt1"/>
                          </a:solidFill>
                          <a:latin typeface="Times New Roman"/>
                          <a:ea typeface="Times New Roman"/>
                          <a:cs typeface="Times New Roman"/>
                          <a:sym typeface="Times New Roman"/>
                        </a:rPr>
                        <a:t>DISADVANTAGES</a:t>
                      </a:r>
                      <a:endParaRPr>
                        <a:solidFill>
                          <a:schemeClr val="lt1"/>
                        </a:solidFill>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METHODOLOGY</a:t>
                      </a:r>
                      <a:endParaRPr>
                        <a:solidFill>
                          <a:schemeClr val="lt1"/>
                        </a:solidFill>
                      </a:endParaRPr>
                    </a:p>
                  </a:txBody>
                  <a:tcPr marT="45725" marB="45725" marR="91450" marL="91450">
                    <a:gradFill>
                      <a:gsLst>
                        <a:gs pos="0">
                          <a:srgbClr val="424242"/>
                        </a:gs>
                        <a:gs pos="100000">
                          <a:srgbClr val="010101"/>
                        </a:gs>
                      </a:gsLst>
                      <a:lin ang="5400012" scaled="0"/>
                    </a:gradFill>
                  </a:tcPr>
                </a:tc>
              </a:tr>
              <a:tr h="2600100">
                <a:tc>
                  <a:txBody>
                    <a:bodyPr/>
                    <a:lstStyle/>
                    <a:p>
                      <a:pPr indent="0" lvl="0" marL="0" marR="0" rtl="0" algn="just">
                        <a:spcBef>
                          <a:spcPts val="0"/>
                        </a:spcBef>
                        <a:spcAft>
                          <a:spcPts val="0"/>
                        </a:spcAft>
                        <a:buNone/>
                      </a:pPr>
                      <a:r>
                        <a:rPr lang="en-US">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 Energy efficient IoT-based smart home”</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lang="en-US">
                          <a:latin typeface="Libre Baskerville"/>
                          <a:ea typeface="Libre Baskerville"/>
                          <a:cs typeface="Libre Baskerville"/>
                          <a:sym typeface="Libre Baskerville"/>
                        </a:rPr>
                        <a:t>Lalia Salman, Safa Salman, Saeed Jahangirian, Mehdi Abraham, Fred German, Charlotte Blair and Peter Krenz.</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2016</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Manages the energy usage as well as, enhance the living experience in modern homes. </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SzPts val="1100"/>
                        <a:buNone/>
                      </a:pPr>
                      <a:r>
                        <a:rPr lang="en-US">
                          <a:latin typeface="Libre Baskerville"/>
                          <a:ea typeface="Libre Baskerville"/>
                          <a:cs typeface="Libre Baskerville"/>
                          <a:sym typeface="Libre Baskerville"/>
                        </a:rPr>
                        <a:t>It is not adapted for systems that can transmit large numbers of gigabytes.</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US">
                          <a:latin typeface="Libre Baskerville"/>
                          <a:ea typeface="Libre Baskerville"/>
                          <a:cs typeface="Libre Baskerville"/>
                          <a:sym typeface="Libre Baskerville"/>
                        </a:rPr>
                        <a:t>In this work, a home model is analyzed to demonstrate an energy efficient IoT based smart home. </a:t>
                      </a:r>
                      <a:endParaRPr>
                        <a:latin typeface="Libre Baskerville"/>
                        <a:ea typeface="Libre Baskerville"/>
                        <a:cs typeface="Libre Baskerville"/>
                        <a:sym typeface="Libre Baskerville"/>
                      </a:endParaRPr>
                    </a:p>
                  </a:txBody>
                  <a:tcPr marT="45725" marB="45725" marR="91450" marL="91450">
                    <a:lnB cap="flat" cmpd="sng" w="12700">
                      <a:solidFill>
                        <a:srgbClr val="FFFFFF"/>
                      </a:solidFill>
                      <a:prstDash val="solid"/>
                      <a:round/>
                      <a:headEnd len="sm" w="sm" type="none"/>
                      <a:tailEnd len="sm" w="sm" type="none"/>
                    </a:lnB>
                  </a:tcPr>
                </a:tc>
              </a:tr>
              <a:tr h="2304250">
                <a:tc>
                  <a:txBody>
                    <a:bodyPr/>
                    <a:lstStyle/>
                    <a:p>
                      <a:pPr indent="0" lvl="0" marL="0" marR="0" rtl="0" algn="just">
                        <a:spcBef>
                          <a:spcPts val="0"/>
                        </a:spcBef>
                        <a:spcAft>
                          <a:spcPts val="0"/>
                        </a:spcAft>
                        <a:buNone/>
                      </a:pPr>
                      <a:r>
                        <a:rPr lang="en-US">
                          <a:latin typeface="Libre Baskerville"/>
                          <a:ea typeface="Libre Baskerville"/>
                          <a:cs typeface="Libre Baskerville"/>
                          <a:sym typeface="Libre Baskerville"/>
                        </a:rPr>
                        <a:t>2.</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Century Gothic"/>
                        <a:buNone/>
                      </a:pPr>
                      <a:r>
                        <a:rPr lang="en-US">
                          <a:latin typeface="Libre Baskerville"/>
                          <a:ea typeface="Libre Baskerville"/>
                          <a:cs typeface="Libre Baskerville"/>
                          <a:sym typeface="Libre Baskerville"/>
                        </a:rPr>
                        <a:t>“ I</a:t>
                      </a:r>
                      <a:r>
                        <a:rPr lang="en-US">
                          <a:latin typeface="Libre Baskerville"/>
                          <a:ea typeface="Libre Baskerville"/>
                          <a:cs typeface="Libre Baskerville"/>
                          <a:sym typeface="Libre Baskerville"/>
                        </a:rPr>
                        <a:t>o</a:t>
                      </a:r>
                      <a:r>
                        <a:rPr lang="en-US">
                          <a:latin typeface="Libre Baskerville"/>
                          <a:ea typeface="Libre Baskerville"/>
                          <a:cs typeface="Libre Baskerville"/>
                          <a:sym typeface="Libre Baskerville"/>
                        </a:rPr>
                        <a:t>T energy management platform for microgrid ”</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Tai-yean Ku,</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Wan-Ki Park and </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Hoon Choi.</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2017</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SzPts val="1100"/>
                        <a:buNone/>
                      </a:pPr>
                      <a:r>
                        <a:rPr lang="en-US">
                          <a:latin typeface="Libre Baskerville"/>
                          <a:ea typeface="Libre Baskerville"/>
                          <a:cs typeface="Libre Baskerville"/>
                          <a:sym typeface="Libre Baskerville"/>
                        </a:rPr>
                        <a:t>It maximizes the efficiency of using surplus electric power produced by forming electric power network in a certain scale area.</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It’s neglecting the fault tolerance issue.</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a:latin typeface="Libre Baskerville"/>
                          <a:ea typeface="Libre Baskerville"/>
                          <a:cs typeface="Libre Baskerville"/>
                          <a:sym typeface="Libre Baskerville"/>
                        </a:rPr>
                        <a:t>This paper shows IoT energy management platform with energy big data system. </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640100" y="498100"/>
            <a:ext cx="5595900" cy="74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770"/>
              <a:buFont typeface="Comic Sans MS"/>
              <a:buNone/>
            </a:pPr>
            <a:r>
              <a:rPr lang="en-US" sz="4670">
                <a:solidFill>
                  <a:schemeClr val="lt1"/>
                </a:solidFill>
                <a:latin typeface="Libre Baskerville"/>
                <a:ea typeface="Libre Baskerville"/>
                <a:cs typeface="Libre Baskerville"/>
                <a:sym typeface="Libre Baskerville"/>
              </a:rPr>
              <a:t>CONTINUED...</a:t>
            </a:r>
            <a:br>
              <a:rPr lang="en-US" sz="3140">
                <a:solidFill>
                  <a:schemeClr val="lt1"/>
                </a:solidFill>
                <a:latin typeface="Libre Baskerville"/>
                <a:ea typeface="Libre Baskerville"/>
                <a:cs typeface="Libre Baskerville"/>
                <a:sym typeface="Libre Baskerville"/>
              </a:rPr>
            </a:br>
            <a:endParaRPr sz="3140">
              <a:solidFill>
                <a:schemeClr val="lt1"/>
              </a:solidFill>
              <a:latin typeface="Libre Baskerville"/>
              <a:ea typeface="Libre Baskerville"/>
              <a:cs typeface="Libre Baskerville"/>
              <a:sym typeface="Libre Baskerville"/>
            </a:endParaRPr>
          </a:p>
        </p:txBody>
      </p:sp>
      <p:graphicFrame>
        <p:nvGraphicFramePr>
          <p:cNvPr id="210" name="Google Shape;210;p25"/>
          <p:cNvGraphicFramePr/>
          <p:nvPr/>
        </p:nvGraphicFramePr>
        <p:xfrm>
          <a:off x="295783" y="1332095"/>
          <a:ext cx="3000000" cy="3000000"/>
        </p:xfrm>
        <a:graphic>
          <a:graphicData uri="http://schemas.openxmlformats.org/drawingml/2006/table">
            <a:tbl>
              <a:tblPr bandRow="1" firstRow="1">
                <a:noFill/>
                <a:tableStyleId>{C420BE86-AEE0-491F-BF57-22E02750B408}</a:tableStyleId>
              </a:tblPr>
              <a:tblGrid>
                <a:gridCol w="652300"/>
                <a:gridCol w="2290150"/>
                <a:gridCol w="1570675"/>
                <a:gridCol w="934200"/>
                <a:gridCol w="2390225"/>
                <a:gridCol w="1921375"/>
                <a:gridCol w="2020325"/>
              </a:tblGrid>
              <a:tr h="292750">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Sl.No</a:t>
                      </a:r>
                      <a:endParaRPr sz="1400">
                        <a:solidFill>
                          <a:schemeClr val="lt1"/>
                        </a:solidFill>
                        <a:latin typeface="Times New Roman"/>
                        <a:ea typeface="Times New Roman"/>
                        <a:cs typeface="Times New Roman"/>
                        <a:sym typeface="Times New Roman"/>
                      </a:endParaRPr>
                    </a:p>
                  </a:txBody>
                  <a:tcPr marT="45725" marB="45725" marR="91450" marL="91450">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TITLE</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AUTHOR</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YEAR</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ADVANTAGES</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a:solidFill>
                            <a:schemeClr val="lt1"/>
                          </a:solidFill>
                          <a:latin typeface="Times New Roman"/>
                          <a:ea typeface="Times New Roman"/>
                          <a:cs typeface="Times New Roman"/>
                          <a:sym typeface="Times New Roman"/>
                        </a:rPr>
                        <a:t>DISADVANTAGES</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c>
                  <a:txBody>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METHODOLOGY</a:t>
                      </a:r>
                      <a:endParaRPr>
                        <a:solidFill>
                          <a:schemeClr val="lt1"/>
                        </a:solidFill>
                      </a:endParaRPr>
                    </a:p>
                  </a:txBody>
                  <a:tcPr marT="45725" marB="45725" marR="91450" marL="91450">
                    <a:lnB cap="flat" cmpd="sng" w="12700">
                      <a:solidFill>
                        <a:srgbClr val="FFFFFF"/>
                      </a:solidFill>
                      <a:prstDash val="solid"/>
                      <a:round/>
                      <a:headEnd len="sm" w="sm" type="none"/>
                      <a:tailEnd len="sm" w="sm" type="none"/>
                    </a:lnB>
                    <a:gradFill>
                      <a:gsLst>
                        <a:gs pos="0">
                          <a:srgbClr val="424242"/>
                        </a:gs>
                        <a:gs pos="100000">
                          <a:srgbClr val="010101"/>
                        </a:gs>
                      </a:gsLst>
                      <a:lin ang="5400012" scaled="0"/>
                    </a:gradFill>
                  </a:tcPr>
                </a:tc>
              </a:tr>
              <a:tr h="2492200">
                <a:tc>
                  <a:txBody>
                    <a:bodyPr/>
                    <a:lstStyle/>
                    <a:p>
                      <a:pPr indent="0" lvl="0" marL="0" marR="0" rtl="0" algn="just">
                        <a:spcBef>
                          <a:spcPts val="0"/>
                        </a:spcBef>
                        <a:spcAft>
                          <a:spcPts val="0"/>
                        </a:spcAft>
                        <a:buNone/>
                      </a:pPr>
                      <a:r>
                        <a:rPr lang="en-US">
                          <a:latin typeface="Libre Baskerville"/>
                          <a:ea typeface="Libre Baskerville"/>
                          <a:cs typeface="Libre Baskerville"/>
                          <a:sym typeface="Libre Baskerville"/>
                        </a:rPr>
                        <a:t>3.</a:t>
                      </a:r>
                      <a:endParaRPr>
                        <a:latin typeface="Libre Baskerville"/>
                        <a:ea typeface="Libre Baskerville"/>
                        <a:cs typeface="Libre Baskerville"/>
                        <a:sym typeface="Libre Baskerville"/>
                      </a:endParaRPr>
                    </a:p>
                  </a:txBody>
                  <a:tcPr marT="45725" marB="45725" marR="91450" marL="91450">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800"/>
                        <a:buFont typeface="Century Gothic"/>
                        <a:buNone/>
                      </a:pPr>
                      <a:r>
                        <a:rPr lang="en-US">
                          <a:solidFill>
                            <a:schemeClr val="dk1"/>
                          </a:solidFill>
                          <a:latin typeface="Libre Baskerville"/>
                          <a:ea typeface="Libre Baskerville"/>
                          <a:cs typeface="Libre Baskerville"/>
                          <a:sym typeface="Libre Baskerville"/>
                        </a:rPr>
                        <a:t>“ Efficient energy management for the Internet of Things in smart cities ”</a:t>
                      </a:r>
                      <a:endParaRPr>
                        <a:solidFill>
                          <a:schemeClr val="dk1"/>
                        </a:solidFill>
                        <a:latin typeface="Libre Baskerville"/>
                        <a:ea typeface="Libre Baskerville"/>
                        <a:cs typeface="Libre Baskerville"/>
                        <a:sym typeface="Libre Baskerville"/>
                      </a:endParaRPr>
                    </a:p>
                    <a:p>
                      <a:pPr indent="0" lvl="0" marL="0" marR="0" rtl="0" algn="l">
                        <a:lnSpc>
                          <a:spcPct val="115000"/>
                        </a:lnSpc>
                        <a:spcBef>
                          <a:spcPts val="0"/>
                        </a:spcBef>
                        <a:spcAft>
                          <a:spcPts val="0"/>
                        </a:spcAft>
                        <a:buNone/>
                      </a:pPr>
                      <a:r>
                        <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Font typeface="Arial"/>
                        <a:buNone/>
                      </a:pPr>
                      <a:r>
                        <a:rPr lang="en-US">
                          <a:solidFill>
                            <a:schemeClr val="dk1"/>
                          </a:solidFill>
                          <a:latin typeface="Libre Baskerville"/>
                          <a:ea typeface="Libre Baskerville"/>
                          <a:cs typeface="Libre Baskerville"/>
                          <a:sym typeface="Libre Baskerville"/>
                        </a:rPr>
                        <a:t>Waleed Ejaz, Muhammad Naeem, Adnan Shahid, Alagan Anpalagan and Minho Jo.</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Libre Baskerville"/>
                          <a:ea typeface="Libre Baskerville"/>
                          <a:cs typeface="Libre Baskerville"/>
                          <a:sym typeface="Libre Baskerville"/>
                        </a:rPr>
                        <a:t>2017</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Libre Baskerville"/>
                          <a:ea typeface="Libre Baskerville"/>
                          <a:cs typeface="Libre Baskerville"/>
                          <a:sym typeface="Libre Baskerville"/>
                        </a:rPr>
                        <a:t>- Proposed system is optimized and scheduled.</a:t>
                      </a:r>
                      <a:endParaRPr>
                        <a:latin typeface="Libre Baskerville"/>
                        <a:ea typeface="Libre Baskerville"/>
                        <a:cs typeface="Libre Baskerville"/>
                        <a:sym typeface="Libre Baskerville"/>
                      </a:endParaRPr>
                    </a:p>
                    <a:p>
                      <a:pPr indent="0" lvl="0" marL="0" rtl="0" algn="l">
                        <a:lnSpc>
                          <a:spcPct val="115000"/>
                        </a:lnSpc>
                        <a:spcBef>
                          <a:spcPts val="0"/>
                        </a:spcBef>
                        <a:spcAft>
                          <a:spcPts val="0"/>
                        </a:spcAft>
                        <a:buNone/>
                      </a:pPr>
                      <a:r>
                        <a:rPr lang="en-US">
                          <a:latin typeface="Libre Baskerville"/>
                          <a:ea typeface="Libre Baskerville"/>
                          <a:cs typeface="Libre Baskerville"/>
                          <a:sym typeface="Libre Baskerville"/>
                        </a:rPr>
                        <a:t>- It extended the lifetime of low power devices.</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Libre Baskerville"/>
                          <a:ea typeface="Libre Baskerville"/>
                          <a:cs typeface="Libre Baskerville"/>
                          <a:sym typeface="Libre Baskerville"/>
                        </a:rPr>
                        <a:t>- The performance analysis of this framework is weak.</a:t>
                      </a:r>
                      <a:endParaRPr>
                        <a:latin typeface="Libre Baskerville"/>
                        <a:ea typeface="Libre Baskerville"/>
                        <a:cs typeface="Libre Baskerville"/>
                        <a:sym typeface="Libre Baskerville"/>
                      </a:endParaRPr>
                    </a:p>
                    <a:p>
                      <a:pPr indent="0" lvl="0" marL="0" rtl="0" algn="l">
                        <a:spcBef>
                          <a:spcPts val="0"/>
                        </a:spcBef>
                        <a:spcAft>
                          <a:spcPts val="0"/>
                        </a:spcAft>
                        <a:buNone/>
                      </a:pPr>
                      <a:r>
                        <a:rPr lang="en-US">
                          <a:latin typeface="Libre Baskerville"/>
                          <a:ea typeface="Libre Baskerville"/>
                          <a:cs typeface="Libre Baskerville"/>
                          <a:sym typeface="Libre Baskerville"/>
                        </a:rPr>
                        <a:t>- It neglected the large quantity of data that may be transmitted in the smart city.</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Libre Baskerville"/>
                          <a:ea typeface="Libre Baskerville"/>
                          <a:cs typeface="Libre Baskerville"/>
                          <a:sym typeface="Libre Baskerville"/>
                        </a:rPr>
                        <a:t>E</a:t>
                      </a:r>
                      <a:r>
                        <a:rPr lang="en-US">
                          <a:latin typeface="Libre Baskerville"/>
                          <a:ea typeface="Libre Baskerville"/>
                          <a:cs typeface="Libre Baskerville"/>
                          <a:sym typeface="Libre Baskerville"/>
                        </a:rPr>
                        <a:t>nergy-efficient solutions and energy harvesting operations.</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534325">
                <a:tc>
                  <a:txBody>
                    <a:bodyPr/>
                    <a:lstStyle/>
                    <a:p>
                      <a:pPr indent="0" lvl="0" marL="0" marR="0" rtl="0" algn="just">
                        <a:spcBef>
                          <a:spcPts val="0"/>
                        </a:spcBef>
                        <a:spcAft>
                          <a:spcPts val="0"/>
                        </a:spcAft>
                        <a:buNone/>
                      </a:pPr>
                      <a:r>
                        <a:rPr lang="en-US" sz="15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Libre Baskerville"/>
                          <a:ea typeface="Libre Baskerville"/>
                          <a:cs typeface="Libre Baskerville"/>
                          <a:sym typeface="Libre Baskerville"/>
                        </a:rPr>
                        <a:t>“ Energy Management in Smart Buildings by Using M2M Communication ”</a:t>
                      </a:r>
                      <a:endParaRPr sz="1500">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SzPts val="1100"/>
                        <a:buNone/>
                      </a:pPr>
                      <a:r>
                        <a:rPr lang="en-US">
                          <a:solidFill>
                            <a:schemeClr val="dk1"/>
                          </a:solidFill>
                          <a:latin typeface="Libre Baskerville"/>
                          <a:ea typeface="Libre Baskerville"/>
                          <a:cs typeface="Libre Baskerville"/>
                          <a:sym typeface="Libre Baskerville"/>
                        </a:rPr>
                        <a:t>Haithem Chaouch , </a:t>
                      </a:r>
                      <a:endParaRPr>
                        <a:solidFill>
                          <a:schemeClr val="dk1"/>
                        </a:solidFill>
                        <a:latin typeface="Libre Baskerville"/>
                        <a:ea typeface="Libre Baskerville"/>
                        <a:cs typeface="Libre Baskerville"/>
                        <a:sym typeface="Libre Baskerville"/>
                      </a:endParaRPr>
                    </a:p>
                    <a:p>
                      <a:pPr indent="0" lvl="0" marL="0" rtl="0" algn="l">
                        <a:lnSpc>
                          <a:spcPct val="115000"/>
                        </a:lnSpc>
                        <a:spcBef>
                          <a:spcPts val="0"/>
                        </a:spcBef>
                        <a:spcAft>
                          <a:spcPts val="0"/>
                        </a:spcAft>
                        <a:buSzPts val="1100"/>
                        <a:buNone/>
                      </a:pPr>
                      <a:r>
                        <a:rPr lang="en-US">
                          <a:solidFill>
                            <a:schemeClr val="dk1"/>
                          </a:solidFill>
                          <a:latin typeface="Libre Baskerville"/>
                          <a:ea typeface="Libre Baskerville"/>
                          <a:cs typeface="Libre Baskerville"/>
                          <a:sym typeface="Libre Baskerville"/>
                        </a:rPr>
                        <a:t>Abdullah Salih Bayraktar and Celal Ceken.</a:t>
                      </a:r>
                      <a:endParaRPr>
                        <a:solidFill>
                          <a:schemeClr val="dk1"/>
                        </a:solidFill>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a:t>2019</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SzPts val="1100"/>
                        <a:buNone/>
                      </a:pPr>
                      <a:r>
                        <a:rPr lang="en-US">
                          <a:latin typeface="Libre Baskerville"/>
                          <a:ea typeface="Libre Baskerville"/>
                          <a:cs typeface="Libre Baskerville"/>
                          <a:sym typeface="Libre Baskerville"/>
                        </a:rPr>
                        <a:t>The results show that the system developed is capable of automatically reducing energy consumption and maintaining steady comfort level required by the occupants in</a:t>
                      </a:r>
                      <a:endParaRPr>
                        <a:latin typeface="Libre Baskerville"/>
                        <a:ea typeface="Libre Baskerville"/>
                        <a:cs typeface="Libre Baskerville"/>
                        <a:sym typeface="Libre Baskerville"/>
                      </a:endParaRPr>
                    </a:p>
                    <a:p>
                      <a:pPr indent="0" lvl="0" marL="0" marR="0" rtl="0" algn="l">
                        <a:lnSpc>
                          <a:spcPct val="115000"/>
                        </a:lnSpc>
                        <a:spcBef>
                          <a:spcPts val="0"/>
                        </a:spcBef>
                        <a:spcAft>
                          <a:spcPts val="0"/>
                        </a:spcAft>
                        <a:buSzPts val="1100"/>
                        <a:buNone/>
                      </a:pPr>
                      <a:r>
                        <a:rPr lang="en-US">
                          <a:latin typeface="Libre Baskerville"/>
                          <a:ea typeface="Libre Baskerville"/>
                          <a:cs typeface="Libre Baskerville"/>
                          <a:sym typeface="Libre Baskerville"/>
                        </a:rPr>
                        <a:t>the building.</a:t>
                      </a:r>
                      <a:endParaRPr>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SzPts val="1100"/>
                        <a:buNone/>
                      </a:pPr>
                      <a:r>
                        <a:rPr lang="en-US">
                          <a:latin typeface="Libre Baskerville"/>
                          <a:ea typeface="Libre Baskerville"/>
                          <a:cs typeface="Libre Baskerville"/>
                          <a:sym typeface="Libre Baskerville"/>
                        </a:rPr>
                        <a:t>This work is relatively complicated to use and the occupants may face some serious problems when applying the right setting for the right case.</a:t>
                      </a:r>
                      <a:endParaRPr sz="1500">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US">
                          <a:latin typeface="Libre Baskerville"/>
                          <a:ea typeface="Libre Baskerville"/>
                          <a:cs typeface="Libre Baskerville"/>
                          <a:sym typeface="Libre Baskerville"/>
                        </a:rPr>
                        <a:t>The</a:t>
                      </a:r>
                      <a:r>
                        <a:rPr lang="en-US">
                          <a:latin typeface="Libre Baskerville"/>
                          <a:ea typeface="Libre Baskerville"/>
                          <a:cs typeface="Libre Baskerville"/>
                          <a:sym typeface="Libre Baskerville"/>
                        </a:rPr>
                        <a:t> design deploys a simple and efficient energy</a:t>
                      </a:r>
                      <a:endParaRPr>
                        <a:latin typeface="Libre Baskerville"/>
                        <a:ea typeface="Libre Baskerville"/>
                        <a:cs typeface="Libre Baskerville"/>
                        <a:sym typeface="Libre Baskerville"/>
                      </a:endParaRPr>
                    </a:p>
                    <a:p>
                      <a:pPr indent="0" lvl="0" marL="0" rtl="0" algn="l">
                        <a:lnSpc>
                          <a:spcPct val="115000"/>
                        </a:lnSpc>
                        <a:spcBef>
                          <a:spcPts val="0"/>
                        </a:spcBef>
                        <a:spcAft>
                          <a:spcPts val="0"/>
                        </a:spcAft>
                        <a:buClr>
                          <a:schemeClr val="dk1"/>
                        </a:buClr>
                        <a:buSzPts val="1100"/>
                        <a:buFont typeface="Arial"/>
                        <a:buNone/>
                      </a:pPr>
                      <a:r>
                        <a:rPr lang="en-US">
                          <a:latin typeface="Libre Baskerville"/>
                          <a:ea typeface="Libre Baskerville"/>
                          <a:cs typeface="Libre Baskerville"/>
                          <a:sym typeface="Libre Baskerville"/>
                        </a:rPr>
                        <a:t>management system by applying a novel approach.</a:t>
                      </a:r>
                      <a:endParaRPr>
                        <a:latin typeface="Libre Baskerville"/>
                        <a:ea typeface="Libre Baskerville"/>
                        <a:cs typeface="Libre Baskerville"/>
                        <a:sym typeface="Libre Baskerville"/>
                      </a:endParaRPr>
                    </a:p>
                    <a:p>
                      <a:pPr indent="0" lvl="0" marL="0" rtl="0" algn="l">
                        <a:lnSpc>
                          <a:spcPct val="115000"/>
                        </a:lnSpc>
                        <a:spcBef>
                          <a:spcPts val="0"/>
                        </a:spcBef>
                        <a:spcAft>
                          <a:spcPts val="0"/>
                        </a:spcAft>
                        <a:buClr>
                          <a:srgbClr val="000000"/>
                        </a:buClr>
                        <a:buSzPts val="1100"/>
                        <a:buFont typeface="Arial"/>
                        <a:buNone/>
                      </a:pPr>
                      <a:r>
                        <a:t/>
                      </a:r>
                      <a:endParaRPr sz="1500">
                        <a:latin typeface="Libre Baskerville"/>
                        <a:ea typeface="Libre Baskerville"/>
                        <a:cs typeface="Libre Baskerville"/>
                        <a:sym typeface="Libre Baskerville"/>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640100" y="606102"/>
            <a:ext cx="8911800" cy="94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600">
                <a:solidFill>
                  <a:schemeClr val="lt1"/>
                </a:solidFill>
                <a:latin typeface="Libre Baskerville"/>
                <a:ea typeface="Libre Baskerville"/>
                <a:cs typeface="Libre Baskerville"/>
                <a:sym typeface="Libre Baskerville"/>
              </a:rPr>
              <a:t>METHODOLOGY </a:t>
            </a:r>
            <a:endParaRPr sz="4600">
              <a:solidFill>
                <a:schemeClr val="lt1"/>
              </a:solidFill>
              <a:latin typeface="Libre Baskerville"/>
              <a:ea typeface="Libre Baskerville"/>
              <a:cs typeface="Libre Baskerville"/>
              <a:sym typeface="Libre Baskerville"/>
            </a:endParaRPr>
          </a:p>
        </p:txBody>
      </p:sp>
      <p:sp>
        <p:nvSpPr>
          <p:cNvPr id="216" name="Google Shape;216;p26"/>
          <p:cNvSpPr txBox="1"/>
          <p:nvPr>
            <p:ph idx="1" type="body"/>
          </p:nvPr>
        </p:nvSpPr>
        <p:spPr>
          <a:xfrm>
            <a:off x="318600" y="1350000"/>
            <a:ext cx="11554800" cy="51840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100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concept of the EMS is based on the application of three basic strategies :</a:t>
            </a:r>
            <a:endParaRPr sz="1500">
              <a:solidFill>
                <a:schemeClr val="lt1"/>
              </a:solidFill>
              <a:latin typeface="Libre Baskerville"/>
              <a:ea typeface="Libre Baskerville"/>
              <a:cs typeface="Libre Baskerville"/>
              <a:sym typeface="Libre Baskerville"/>
            </a:endParaRPr>
          </a:p>
          <a:p>
            <a:pPr indent="-323850" lvl="1" marL="914400" rtl="0" algn="l">
              <a:lnSpc>
                <a:spcPct val="115000"/>
              </a:lnSpc>
              <a:spcBef>
                <a:spcPts val="0"/>
              </a:spcBef>
              <a:spcAft>
                <a:spcPts val="0"/>
              </a:spcAft>
              <a:buClr>
                <a:schemeClr val="lt1"/>
              </a:buClr>
              <a:buSzPts val="1500"/>
              <a:buFont typeface="Libre Baskerville"/>
              <a:buChar char="○"/>
            </a:pPr>
            <a:r>
              <a:rPr lang="en-US" sz="1500" u="sng">
                <a:solidFill>
                  <a:schemeClr val="lt1"/>
                </a:solidFill>
                <a:latin typeface="Libre Baskerville"/>
                <a:ea typeface="Libre Baskerville"/>
                <a:cs typeface="Libre Baskerville"/>
                <a:sym typeface="Libre Baskerville"/>
              </a:rPr>
              <a:t>STRATEGY 1: DATA MINIMIZATION :</a:t>
            </a:r>
            <a:endParaRPr sz="1500" u="sng">
              <a:solidFill>
                <a:schemeClr val="lt1"/>
              </a:solidFill>
              <a:latin typeface="Libre Baskerville"/>
              <a:ea typeface="Libre Baskerville"/>
              <a:cs typeface="Libre Baskerville"/>
              <a:sym typeface="Libre Baskerville"/>
            </a:endParaRPr>
          </a:p>
          <a:p>
            <a:pPr indent="-323850" lvl="2" marL="13716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In the IoT environment, there are many relationships that couple the energy issue with data. The data is considered to be one of the foremost factors which consume the nodes’ energy.</a:t>
            </a:r>
            <a:endParaRPr sz="1500">
              <a:solidFill>
                <a:schemeClr val="lt1"/>
              </a:solidFill>
              <a:latin typeface="Libre Baskerville"/>
              <a:ea typeface="Libre Baskerville"/>
              <a:cs typeface="Libre Baskerville"/>
              <a:sym typeface="Libre Baskerville"/>
            </a:endParaRPr>
          </a:p>
          <a:p>
            <a:pPr indent="-323850" lvl="2" marL="13716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Therefore, the process of data minimization in the EMS comprises </a:t>
            </a:r>
            <a:r>
              <a:rPr lang="en-US" sz="1500">
                <a:solidFill>
                  <a:schemeClr val="lt1"/>
                </a:solidFill>
                <a:latin typeface="Libre Baskerville"/>
                <a:ea typeface="Libre Baskerville"/>
                <a:cs typeface="Libre Baskerville"/>
                <a:sym typeface="Libre Baskerville"/>
              </a:rPr>
              <a:t>:</a:t>
            </a:r>
            <a:endParaRPr sz="1500">
              <a:solidFill>
                <a:schemeClr val="lt1"/>
              </a:solidFill>
              <a:latin typeface="Libre Baskerville"/>
              <a:ea typeface="Libre Baskerville"/>
              <a:cs typeface="Libre Baskerville"/>
              <a:sym typeface="Libre Baskerville"/>
            </a:endParaRPr>
          </a:p>
          <a:p>
            <a:pPr indent="-323850" lvl="0" marL="13716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DATA PRIORITIZATION :</a:t>
            </a:r>
            <a:endParaRPr sz="1500">
              <a:solidFill>
                <a:schemeClr val="lt1"/>
              </a:solidFill>
              <a:latin typeface="Libre Baskerville"/>
              <a:ea typeface="Libre Baskerville"/>
              <a:cs typeface="Libre Baskerville"/>
              <a:sym typeface="Libre Baskerville"/>
            </a:endParaRPr>
          </a:p>
          <a:p>
            <a:pPr indent="-323850" lvl="1" marL="18288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data prioritization method which is used in the EMS is based on queuing theory.</a:t>
            </a:r>
            <a:endParaRPr sz="1500">
              <a:solidFill>
                <a:schemeClr val="lt1"/>
              </a:solidFill>
              <a:latin typeface="Libre Baskerville"/>
              <a:ea typeface="Libre Baskerville"/>
              <a:cs typeface="Libre Baskerville"/>
              <a:sym typeface="Libre Baskerville"/>
            </a:endParaRPr>
          </a:p>
          <a:p>
            <a:pPr indent="-323850" lvl="1" marL="18288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In the two-queue model, the linear data system is used, The formula </a:t>
            </a:r>
            <a:r>
              <a:rPr lang="en-US" sz="1500">
                <a:solidFill>
                  <a:schemeClr val="lt1"/>
                </a:solidFill>
                <a:highlight>
                  <a:schemeClr val="dk1"/>
                </a:highlight>
                <a:latin typeface="Libre Baskerville"/>
                <a:ea typeface="Libre Baskerville"/>
                <a:cs typeface="Libre Baskerville"/>
                <a:sym typeface="Libre Baskerville"/>
              </a:rPr>
              <a:t>“ </a:t>
            </a:r>
            <a:r>
              <a:rPr lang="en-US" sz="1500">
                <a:solidFill>
                  <a:schemeClr val="lt1"/>
                </a:solidFill>
                <a:highlight>
                  <a:schemeClr val="dk1"/>
                </a:highlight>
                <a:latin typeface="Libre Baskerville"/>
                <a:ea typeface="Libre Baskerville"/>
                <a:cs typeface="Libre Baskerville"/>
                <a:sym typeface="Libre Baskerville"/>
              </a:rPr>
              <a:t>P ij = λ i + μ j </a:t>
            </a:r>
            <a:r>
              <a:rPr lang="en-US" sz="1500">
                <a:solidFill>
                  <a:schemeClr val="lt1"/>
                </a:solidFill>
                <a:highlight>
                  <a:schemeClr val="dk1"/>
                </a:highlight>
                <a:latin typeface="Libre Baskerville"/>
                <a:ea typeface="Libre Baskerville"/>
                <a:cs typeface="Libre Baskerville"/>
                <a:sym typeface="Libre Baskerville"/>
              </a:rPr>
              <a:t> ” .</a:t>
            </a:r>
            <a:endParaRPr sz="1500">
              <a:solidFill>
                <a:schemeClr val="lt1"/>
              </a:solidFill>
              <a:highlight>
                <a:schemeClr val="dk1"/>
              </a:highlight>
              <a:latin typeface="Libre Baskerville"/>
              <a:ea typeface="Libre Baskerville"/>
              <a:cs typeface="Libre Baskerville"/>
              <a:sym typeface="Libre Baskerville"/>
            </a:endParaRPr>
          </a:p>
          <a:p>
            <a:pPr indent="-323850" lvl="0" marL="13716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DATA FITTING :</a:t>
            </a:r>
            <a:endParaRPr sz="1500">
              <a:solidFill>
                <a:schemeClr val="lt1"/>
              </a:solidFill>
              <a:latin typeface="Libre Baskerville"/>
              <a:ea typeface="Libre Baskerville"/>
              <a:cs typeface="Libre Baskerville"/>
              <a:sym typeface="Libre Baskerville"/>
            </a:endParaRPr>
          </a:p>
          <a:p>
            <a:pPr indent="-323850" lvl="1" marL="27432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In the data fitting methodology, the data can be abstracted into a small size and sent to the destination.</a:t>
            </a:r>
            <a:endParaRPr sz="1500">
              <a:solidFill>
                <a:schemeClr val="lt1"/>
              </a:solidFill>
              <a:latin typeface="Libre Baskerville"/>
              <a:ea typeface="Libre Baskerville"/>
              <a:cs typeface="Libre Baskerville"/>
              <a:sym typeface="Libre Baskerville"/>
            </a:endParaRPr>
          </a:p>
          <a:p>
            <a:pPr indent="-323850" lvl="1" marL="27432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The data fitting methodology has many techniques. In the proposed EMS, the </a:t>
            </a:r>
            <a:r>
              <a:rPr lang="en-US" sz="1500" u="sng">
                <a:solidFill>
                  <a:schemeClr val="lt1"/>
                </a:solidFill>
                <a:latin typeface="Libre Baskerville"/>
                <a:ea typeface="Libre Baskerville"/>
                <a:cs typeface="Libre Baskerville"/>
                <a:sym typeface="Libre Baskerville"/>
              </a:rPr>
              <a:t>least square technique </a:t>
            </a:r>
            <a:r>
              <a:rPr lang="en-US" sz="1500">
                <a:solidFill>
                  <a:schemeClr val="lt1"/>
                </a:solidFill>
                <a:latin typeface="Libre Baskerville"/>
                <a:ea typeface="Libre Baskerville"/>
                <a:cs typeface="Libre Baskerville"/>
                <a:sym typeface="Libre Baskerville"/>
              </a:rPr>
              <a:t>is applied as a data fitting methodology. </a:t>
            </a:r>
            <a:endParaRPr sz="1500">
              <a:solidFill>
                <a:schemeClr val="lt1"/>
              </a:solidFill>
              <a:latin typeface="Libre Baskerville"/>
              <a:ea typeface="Libre Baskerville"/>
              <a:cs typeface="Libre Baskerville"/>
              <a:sym typeface="Libre Baskerville"/>
            </a:endParaRPr>
          </a:p>
          <a:p>
            <a:pPr indent="-323850" lvl="1" marL="2743200" rtl="0" algn="l">
              <a:lnSpc>
                <a:spcPct val="115000"/>
              </a:lnSpc>
              <a:spcBef>
                <a:spcPts val="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For simplicity, the linear method is applied to the proposed EMS :</a:t>
            </a:r>
            <a:endParaRPr sz="1500">
              <a:solidFill>
                <a:schemeClr val="lt1"/>
              </a:solidFill>
              <a:latin typeface="Libre Baskerville"/>
              <a:ea typeface="Libre Baskerville"/>
              <a:cs typeface="Libre Baskerville"/>
              <a:sym typeface="Libre Baskerville"/>
            </a:endParaRPr>
          </a:p>
          <a:p>
            <a:pPr indent="0" lvl="0" marL="2743200" rtl="0" algn="l">
              <a:lnSpc>
                <a:spcPct val="115000"/>
              </a:lnSpc>
              <a:spcBef>
                <a:spcPts val="1000"/>
              </a:spcBef>
              <a:spcAft>
                <a:spcPts val="0"/>
              </a:spcAft>
              <a:buNone/>
            </a:pPr>
            <a:r>
              <a:rPr lang="en-US" sz="1500">
                <a:solidFill>
                  <a:schemeClr val="lt1"/>
                </a:solidFill>
                <a:highlight>
                  <a:schemeClr val="dk1"/>
                </a:highlight>
                <a:latin typeface="Libre Baskerville"/>
                <a:ea typeface="Libre Baskerville"/>
                <a:cs typeface="Libre Baskerville"/>
                <a:sym typeface="Libre Baskerville"/>
              </a:rPr>
              <a:t>f app = θ 1 f 1 (y) + θ 2 f 2 (y) + θ 3 f 3 (y) + . . . . . . θ n f n (y)</a:t>
            </a:r>
            <a:endParaRPr sz="1500">
              <a:solidFill>
                <a:schemeClr val="lt1"/>
              </a:solidFill>
              <a:highlight>
                <a:schemeClr val="dk1"/>
              </a:highlight>
              <a:latin typeface="Libre Baskerville"/>
              <a:ea typeface="Libre Baskerville"/>
              <a:cs typeface="Libre Baskerville"/>
              <a:sym typeface="Libre Baskerville"/>
            </a:endParaRPr>
          </a:p>
          <a:p>
            <a:pPr indent="-323850" lvl="0" marL="1371600" rtl="0" algn="l">
              <a:lnSpc>
                <a:spcPct val="115000"/>
              </a:lnSpc>
              <a:spcBef>
                <a:spcPts val="1000"/>
              </a:spcBef>
              <a:spcAft>
                <a:spcPts val="0"/>
              </a:spcAft>
              <a:buClr>
                <a:schemeClr val="lt1"/>
              </a:buClr>
              <a:buSzPts val="1500"/>
              <a:buFont typeface="Libre Baskerville"/>
              <a:buChar char="❖"/>
            </a:pPr>
            <a:r>
              <a:rPr lang="en-US" sz="1500">
                <a:solidFill>
                  <a:schemeClr val="lt1"/>
                </a:solidFill>
                <a:latin typeface="Libre Baskerville"/>
                <a:ea typeface="Libre Baskerville"/>
                <a:cs typeface="Libre Baskerville"/>
                <a:sym typeface="Libre Baskerville"/>
              </a:rPr>
              <a:t>DATA COMPRESSION:</a:t>
            </a:r>
            <a:endParaRPr sz="1500">
              <a:solidFill>
                <a:schemeClr val="lt1"/>
              </a:solidFill>
              <a:latin typeface="Libre Baskerville"/>
              <a:ea typeface="Libre Baskerville"/>
              <a:cs typeface="Libre Baskerville"/>
              <a:sym typeface="Libre Baskerville"/>
            </a:endParaRPr>
          </a:p>
          <a:p>
            <a:pPr indent="0" lvl="0" marL="1371600" rtl="0" algn="l">
              <a:lnSpc>
                <a:spcPct val="115000"/>
              </a:lnSpc>
              <a:spcBef>
                <a:spcPts val="1000"/>
              </a:spcBef>
              <a:spcAft>
                <a:spcPts val="0"/>
              </a:spcAft>
              <a:buNone/>
            </a:pPr>
            <a:r>
              <a:rPr lang="en-US" sz="1500">
                <a:solidFill>
                  <a:schemeClr val="lt1"/>
                </a:solidFill>
                <a:latin typeface="Libre Baskerville"/>
                <a:ea typeface="Libre Baskerville"/>
                <a:cs typeface="Libre Baskerville"/>
                <a:sym typeface="Libre Baskerville"/>
              </a:rPr>
              <a:t>Data compression is used to minimize the energy consumption rates by decreasing the number of bytes which will be transmitted from energy-based nodes to other nodes in the IoT environment.</a:t>
            </a:r>
            <a:endParaRPr sz="1500">
              <a:solidFill>
                <a:schemeClr val="lt1"/>
              </a:solidFill>
              <a:latin typeface="Libre Baskerville"/>
              <a:ea typeface="Libre Baskerville"/>
              <a:cs typeface="Libre Baskerville"/>
              <a:sym typeface="Libre Baskerville"/>
            </a:endParaRPr>
          </a:p>
          <a:p>
            <a:pPr indent="0" lvl="0" marL="2286000" rtl="0" algn="l">
              <a:lnSpc>
                <a:spcPct val="115000"/>
              </a:lnSpc>
              <a:spcBef>
                <a:spcPts val="1000"/>
              </a:spcBef>
              <a:spcAft>
                <a:spcPts val="0"/>
              </a:spcAft>
              <a:buNone/>
            </a:pPr>
            <a:r>
              <a:t/>
            </a:r>
            <a:endParaRPr sz="1500">
              <a:solidFill>
                <a:schemeClr val="lt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