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301" r:id="rId7"/>
    <p:sldId id="302" r:id="rId8"/>
    <p:sldId id="303" r:id="rId9"/>
    <p:sldId id="304" r:id="rId10"/>
    <p:sldId id="261" r:id="rId11"/>
    <p:sldId id="309" r:id="rId12"/>
    <p:sldId id="305" r:id="rId13"/>
    <p:sldId id="306" r:id="rId14"/>
    <p:sldId id="307" r:id="rId15"/>
    <p:sldId id="308" r:id="rId16"/>
    <p:sldId id="266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C96"/>
    <a:srgbClr val="DAC2CF"/>
    <a:srgbClr val="D3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2B671C-A134-40E0-AF30-0F8937F4736F}">
  <a:tblStyle styleId="{782B671C-A134-40E0-AF30-0F8937F473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FFE98D-4B46-4AAB-A7A0-DDD20A0687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7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46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320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63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71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89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88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4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6" r:id="rId8"/>
    <p:sldLayoutId id="2147483667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 Encoding 	optimization </a:t>
            </a:r>
            <a:br>
              <a:rPr lang="en" dirty="0"/>
            </a:br>
            <a:r>
              <a:rPr lang="en" dirty="0"/>
              <a:t>			using GA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AI project by Khaled yehia and Adam Loay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Chromosome representation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549799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1111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3359074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0000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071834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1010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881109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0101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1274119" y="152454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Parent 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 flipH="1">
            <a:off x="1229699" y="1416112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 flipH="1">
            <a:off x="5561009" y="362388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Parent 2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15" name="Google Shape;615;p34"/>
          <p:cNvCxnSpPr>
            <a:stCxn id="608" idx="2"/>
            <a:endCxn id="603" idx="0"/>
          </p:cNvCxnSpPr>
          <p:nvPr/>
        </p:nvCxnSpPr>
        <p:spPr>
          <a:xfrm>
            <a:off x="2372699" y="2010412"/>
            <a:ext cx="0" cy="1667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cxnSpLocks/>
            <a:stCxn id="606" idx="2"/>
            <a:endCxn id="613" idx="0"/>
          </p:cNvCxnSpPr>
          <p:nvPr/>
        </p:nvCxnSpPr>
        <p:spPr>
          <a:xfrm>
            <a:off x="6704009" y="3457131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3195599" y="2405769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5717634" y="3228531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cxnSpLocks/>
            <a:stCxn id="606" idx="3"/>
          </p:cNvCxnSpPr>
          <p:nvPr/>
        </p:nvCxnSpPr>
        <p:spPr>
          <a:xfrm>
            <a:off x="7526909" y="3228531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1230899" y="2405769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Crossover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549799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1111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3359074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0000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071834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1010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881109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0101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1274119" y="152454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Parent 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 flipH="1">
            <a:off x="1229699" y="1416112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 flipH="1">
            <a:off x="5561009" y="362388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Parent 2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15" name="Google Shape;615;p34"/>
          <p:cNvCxnSpPr>
            <a:stCxn id="608" idx="2"/>
            <a:endCxn id="603" idx="0"/>
          </p:cNvCxnSpPr>
          <p:nvPr/>
        </p:nvCxnSpPr>
        <p:spPr>
          <a:xfrm>
            <a:off x="2372699" y="2010412"/>
            <a:ext cx="0" cy="1667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cxnSpLocks/>
            <a:stCxn id="606" idx="2"/>
            <a:endCxn id="613" idx="0"/>
          </p:cNvCxnSpPr>
          <p:nvPr/>
        </p:nvCxnSpPr>
        <p:spPr>
          <a:xfrm>
            <a:off x="6704009" y="3457131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3195599" y="2405769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5717634" y="3228531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cxnSpLocks/>
            <a:stCxn id="606" idx="3"/>
          </p:cNvCxnSpPr>
          <p:nvPr/>
        </p:nvCxnSpPr>
        <p:spPr>
          <a:xfrm>
            <a:off x="7526909" y="3228531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1230899" y="2405769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8838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Crossover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549799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1111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3359074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0101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071834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1010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881109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0000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1274119" y="152454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Child 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 flipH="1">
            <a:off x="5561009" y="362388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Child 2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15" name="Google Shape;615;p34"/>
          <p:cNvCxnSpPr>
            <a:cxnSpLocks/>
            <a:endCxn id="603" idx="0"/>
          </p:cNvCxnSpPr>
          <p:nvPr/>
        </p:nvCxnSpPr>
        <p:spPr>
          <a:xfrm>
            <a:off x="2372699" y="2010412"/>
            <a:ext cx="0" cy="1667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cxnSpLocks/>
            <a:stCxn id="606" idx="2"/>
            <a:endCxn id="613" idx="0"/>
          </p:cNvCxnSpPr>
          <p:nvPr/>
        </p:nvCxnSpPr>
        <p:spPr>
          <a:xfrm>
            <a:off x="6704009" y="3457131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3195599" y="2405769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5717634" y="3228531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cxnSpLocks/>
            <a:stCxn id="606" idx="3"/>
          </p:cNvCxnSpPr>
          <p:nvPr/>
        </p:nvCxnSpPr>
        <p:spPr>
          <a:xfrm>
            <a:off x="7526909" y="3228531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1230899" y="2405769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41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Mutation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549799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1111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3359074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01</a:t>
            </a:r>
            <a:r>
              <a:rPr lang="en" sz="2400" dirty="0">
                <a:solidFill>
                  <a:schemeClr val="tx1"/>
                </a:solidFill>
                <a:latin typeface="Rubik Black"/>
                <a:ea typeface="Rubik Black"/>
                <a:cs typeface="Rubik Black"/>
                <a:sym typeface="Rubik Black"/>
              </a:rPr>
              <a:t>0</a:t>
            </a: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071834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1010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881109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0000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1274119" y="152454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Child 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 flipH="1">
            <a:off x="5561009" y="362388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Child 2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15" name="Google Shape;615;p34"/>
          <p:cNvCxnSpPr>
            <a:cxnSpLocks/>
            <a:endCxn id="603" idx="0"/>
          </p:cNvCxnSpPr>
          <p:nvPr/>
        </p:nvCxnSpPr>
        <p:spPr>
          <a:xfrm>
            <a:off x="2372699" y="2010412"/>
            <a:ext cx="0" cy="1667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cxnSpLocks/>
            <a:stCxn id="606" idx="2"/>
            <a:endCxn id="613" idx="0"/>
          </p:cNvCxnSpPr>
          <p:nvPr/>
        </p:nvCxnSpPr>
        <p:spPr>
          <a:xfrm>
            <a:off x="6704009" y="3457131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3195599" y="2405769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5717634" y="3228531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cxnSpLocks/>
            <a:stCxn id="606" idx="3"/>
          </p:cNvCxnSpPr>
          <p:nvPr/>
        </p:nvCxnSpPr>
        <p:spPr>
          <a:xfrm>
            <a:off x="7526909" y="3228531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1230899" y="2405769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190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Mutation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549799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1111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3359074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Rubik Black"/>
                <a:ea typeface="Rubik Black"/>
                <a:cs typeface="Rubik Black"/>
                <a:sym typeface="Rubik Black"/>
              </a:rPr>
              <a:t>0101</a:t>
            </a:r>
            <a:endParaRPr sz="2400" dirty="0">
              <a:solidFill>
                <a:schemeClr val="tx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071834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Rubik Black"/>
                <a:ea typeface="Rubik Black"/>
                <a:cs typeface="Rubik Black"/>
                <a:sym typeface="Rubik Black"/>
              </a:rPr>
              <a:t>1010</a:t>
            </a:r>
            <a:endParaRPr sz="2400" dirty="0">
              <a:solidFill>
                <a:schemeClr val="tx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881109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0000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1274119" y="152454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Child 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 flipH="1">
            <a:off x="5561009" y="362388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Child 2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15" name="Google Shape;615;p34"/>
          <p:cNvCxnSpPr>
            <a:cxnSpLocks/>
            <a:endCxn id="603" idx="0"/>
          </p:cNvCxnSpPr>
          <p:nvPr/>
        </p:nvCxnSpPr>
        <p:spPr>
          <a:xfrm>
            <a:off x="2372699" y="2010412"/>
            <a:ext cx="0" cy="1667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cxnSpLocks/>
            <a:stCxn id="606" idx="2"/>
            <a:endCxn id="613" idx="0"/>
          </p:cNvCxnSpPr>
          <p:nvPr/>
        </p:nvCxnSpPr>
        <p:spPr>
          <a:xfrm>
            <a:off x="6704009" y="3457131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3195599" y="2405769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5717634" y="3228531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cxnSpLocks/>
            <a:stCxn id="606" idx="3"/>
          </p:cNvCxnSpPr>
          <p:nvPr/>
        </p:nvCxnSpPr>
        <p:spPr>
          <a:xfrm>
            <a:off x="7526909" y="3228531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1230899" y="2405769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604;p34">
            <a:extLst>
              <a:ext uri="{FF2B5EF4-FFF2-40B4-BE49-F238E27FC236}">
                <a16:creationId xmlns:a16="http://schemas.microsoft.com/office/drawing/2014/main" id="{53B87809-DA5A-F9DE-0604-352A8525AD4B}"/>
              </a:ext>
            </a:extLst>
          </p:cNvPr>
          <p:cNvSpPr/>
          <p:nvPr/>
        </p:nvSpPr>
        <p:spPr>
          <a:xfrm>
            <a:off x="3359074" y="217716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01</a:t>
            </a:r>
            <a:r>
              <a:rPr lang="en" sz="2400" dirty="0">
                <a:solidFill>
                  <a:srgbClr val="FDBC96"/>
                </a:solidFill>
                <a:latin typeface="Rubik Black"/>
                <a:ea typeface="Rubik Black"/>
                <a:cs typeface="Rubik Black"/>
                <a:sym typeface="Rubik Black"/>
              </a:rPr>
              <a:t>1</a:t>
            </a: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4" name="Google Shape;605;p34">
            <a:extLst>
              <a:ext uri="{FF2B5EF4-FFF2-40B4-BE49-F238E27FC236}">
                <a16:creationId xmlns:a16="http://schemas.microsoft.com/office/drawing/2014/main" id="{BC06C3FB-0E4D-EAF4-D2BF-9C8C243AF695}"/>
              </a:ext>
            </a:extLst>
          </p:cNvPr>
          <p:cNvSpPr/>
          <p:nvPr/>
        </p:nvSpPr>
        <p:spPr>
          <a:xfrm>
            <a:off x="4071834" y="2999931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Rubik Black"/>
                <a:ea typeface="Rubik Black"/>
                <a:cs typeface="Rubik Black"/>
                <a:sym typeface="Rubik Black"/>
              </a:rPr>
              <a:t>10</a:t>
            </a:r>
            <a:r>
              <a:rPr lang="en" sz="2400" dirty="0">
                <a:solidFill>
                  <a:srgbClr val="FDBC96"/>
                </a:solidFill>
                <a:latin typeface="Rubik Black"/>
                <a:ea typeface="Rubik Black"/>
                <a:cs typeface="Rubik Black"/>
                <a:sym typeface="Rubik Black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Rubik Black"/>
                <a:ea typeface="Rubik Black"/>
                <a:cs typeface="Rubik Black"/>
                <a:sym typeface="Rubik Black"/>
              </a:rPr>
              <a:t>0</a:t>
            </a:r>
            <a:endParaRPr sz="2400" dirty="0">
              <a:solidFill>
                <a:schemeClr val="tx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  <p:extLst>
      <p:ext uri="{BB962C8B-B14F-4D97-AF65-F5344CB8AC3E}">
        <p14:creationId xmlns:p14="http://schemas.microsoft.com/office/powerpoint/2010/main" val="94546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510864" y="2114550"/>
            <a:ext cx="580433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 using GA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 block size for maximum compression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881715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6101845" y="3195620"/>
            <a:ext cx="2418900" cy="1412700"/>
            <a:chOff x="715100" y="1600325"/>
            <a:chExt cx="2418900" cy="1412700"/>
          </a:xfrm>
        </p:grpSpPr>
        <p:sp>
          <p:nvSpPr>
            <p:cNvPr id="783" name="Google Shape;78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4" name="Google Shape;78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85" name="Google Shape;78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6" name="Google Shape;78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7" name="Google Shape;787;p39"/>
          <p:cNvGrpSpPr/>
          <p:nvPr/>
        </p:nvGrpSpPr>
        <p:grpSpPr>
          <a:xfrm>
            <a:off x="3408470" y="3195620"/>
            <a:ext cx="2418900" cy="1412700"/>
            <a:chOff x="715100" y="1600325"/>
            <a:chExt cx="2418900" cy="1412700"/>
          </a:xfrm>
        </p:grpSpPr>
        <p:sp>
          <p:nvSpPr>
            <p:cNvPr id="788" name="Google Shape;78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0" name="Google Shape;79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2" name="Google Shape;792;p39"/>
          <p:cNvGrpSpPr/>
          <p:nvPr/>
        </p:nvGrpSpPr>
        <p:grpSpPr>
          <a:xfrm>
            <a:off x="715100" y="3195620"/>
            <a:ext cx="2418900" cy="1412700"/>
            <a:chOff x="715100" y="1600325"/>
            <a:chExt cx="2418900" cy="1412700"/>
          </a:xfrm>
        </p:grpSpPr>
        <p:sp>
          <p:nvSpPr>
            <p:cNvPr id="793" name="Google Shape;79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5" name="Google Shape;79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6" name="Google Shape;79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7" name="Google Shape;797;p39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798" name="Google Shape;79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1" name="Google Shape;80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2" name="Google Shape;802;p39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803" name="Google Shape;80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5" name="Google Shape;80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6" name="Google Shape;80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7" name="Google Shape;807;p39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808" name="Google Shape;80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1" name="Google Shape;81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2" name="Google Shape;812;p39"/>
          <p:cNvSpPr txBox="1">
            <a:spLocks noGrp="1"/>
          </p:cNvSpPr>
          <p:nvPr>
            <p:ph type="subTitle" idx="14"/>
          </p:nvPr>
        </p:nvSpPr>
        <p:spPr>
          <a:xfrm>
            <a:off x="781552" y="3366677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813" name="Google Shape;813;p39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Generation</a:t>
            </a:r>
            <a:endParaRPr dirty="0"/>
          </a:p>
        </p:txBody>
      </p:sp>
      <p:sp>
        <p:nvSpPr>
          <p:cNvPr id="814" name="Google Shape;814;p39"/>
          <p:cNvSpPr txBox="1">
            <a:spLocks noGrp="1"/>
          </p:cNvSpPr>
          <p:nvPr>
            <p:ph type="subTitle" idx="15"/>
          </p:nvPr>
        </p:nvSpPr>
        <p:spPr>
          <a:xfrm>
            <a:off x="6168018" y="335281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Storage</a:t>
            </a:r>
            <a:endParaRPr dirty="0"/>
          </a:p>
        </p:txBody>
      </p:sp>
      <p:sp>
        <p:nvSpPr>
          <p:cNvPr id="815" name="Google Shape;815;p39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 by fitness</a:t>
            </a:r>
            <a:endParaRPr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subTitle" idx="8"/>
          </p:nvPr>
        </p:nvSpPr>
        <p:spPr>
          <a:xfrm>
            <a:off x="6142900" y="2032122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roduce new generation</a:t>
            </a:r>
            <a:endParaRPr dirty="0"/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9"/>
          </p:nvPr>
        </p:nvSpPr>
        <p:spPr>
          <a:xfrm>
            <a:off x="3475685" y="3401300"/>
            <a:ext cx="21927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 Encode</a:t>
            </a:r>
            <a:endParaRPr dirty="0"/>
          </a:p>
        </p:txBody>
      </p:sp>
      <p:sp>
        <p:nvSpPr>
          <p:cNvPr id="818" name="Google Shape;818;p3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 using GA</a:t>
            </a:r>
            <a:endParaRPr dirty="0"/>
          </a:p>
        </p:txBody>
      </p:sp>
      <p:sp>
        <p:nvSpPr>
          <p:cNvPr id="819" name="Google Shape;819;p39"/>
          <p:cNvSpPr txBox="1">
            <a:spLocks noGrp="1"/>
          </p:cNvSpPr>
          <p:nvPr>
            <p:ph type="subTitle" idx="1"/>
          </p:nvPr>
        </p:nvSpPr>
        <p:spPr>
          <a:xfrm>
            <a:off x="3353599" y="2150239"/>
            <a:ext cx="2377595" cy="751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 population using Fitness Function (Compression Ratio)</a:t>
            </a:r>
            <a:endParaRPr dirty="0"/>
          </a:p>
        </p:txBody>
      </p:sp>
      <p:sp>
        <p:nvSpPr>
          <p:cNvPr id="820" name="Google Shape;820;p39"/>
          <p:cNvSpPr txBox="1">
            <a:spLocks noGrp="1"/>
          </p:cNvSpPr>
          <p:nvPr>
            <p:ph type="subTitle" idx="4"/>
          </p:nvPr>
        </p:nvSpPr>
        <p:spPr>
          <a:xfrm>
            <a:off x="781538" y="2171024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Randomize initial population of block sizes</a:t>
            </a:r>
            <a:endParaRPr dirty="0"/>
          </a:p>
        </p:txBody>
      </p:sp>
      <p:sp>
        <p:nvSpPr>
          <p:cNvPr id="821" name="Google Shape;821;p39"/>
          <p:cNvSpPr txBox="1">
            <a:spLocks noGrp="1"/>
          </p:cNvSpPr>
          <p:nvPr>
            <p:ph type="subTitle" idx="5"/>
          </p:nvPr>
        </p:nvSpPr>
        <p:spPr>
          <a:xfrm>
            <a:off x="781548" y="3715389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Repeat last two steps until optimal block size is found</a:t>
            </a:r>
            <a:endParaRPr dirty="0"/>
          </a:p>
        </p:txBody>
      </p:sp>
      <p:sp>
        <p:nvSpPr>
          <p:cNvPr id="822" name="Google Shape;822;p39"/>
          <p:cNvSpPr txBox="1">
            <a:spLocks noGrp="1"/>
          </p:cNvSpPr>
          <p:nvPr>
            <p:ph type="subTitle" idx="2"/>
          </p:nvPr>
        </p:nvSpPr>
        <p:spPr>
          <a:xfrm>
            <a:off x="6215115" y="2364389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Crossover and mutate best fit block sizes</a:t>
            </a:r>
            <a:endParaRPr dirty="0"/>
          </a:p>
        </p:txBody>
      </p:sp>
      <p:sp>
        <p:nvSpPr>
          <p:cNvPr id="823" name="Google Shape;823;p39"/>
          <p:cNvSpPr txBox="1">
            <a:spLocks noGrp="1"/>
          </p:cNvSpPr>
          <p:nvPr>
            <p:ph type="subTitle" idx="3"/>
          </p:nvPr>
        </p:nvSpPr>
        <p:spPr>
          <a:xfrm>
            <a:off x="3474308" y="3819297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 image using optimal Block Size</a:t>
            </a:r>
            <a:endParaRPr dirty="0"/>
          </a:p>
        </p:txBody>
      </p:sp>
      <p:sp>
        <p:nvSpPr>
          <p:cNvPr id="824" name="Google Shape;824;p39"/>
          <p:cNvSpPr txBox="1">
            <a:spLocks noGrp="1"/>
          </p:cNvSpPr>
          <p:nvPr>
            <p:ph type="subTitle" idx="6"/>
          </p:nvPr>
        </p:nvSpPr>
        <p:spPr>
          <a:xfrm>
            <a:off x="6168018" y="3701535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Save code, block size and image dimensions for future decoding</a:t>
            </a:r>
            <a:endParaRPr dirty="0"/>
          </a:p>
        </p:txBody>
      </p:sp>
      <p:sp>
        <p:nvSpPr>
          <p:cNvPr id="825" name="Google Shape;825;p39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2290350" y="2298664"/>
            <a:ext cx="4572000" cy="921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Does anyone have any questions?</a:t>
            </a:r>
            <a:endParaRPr sz="2800" b="1" dirty="0"/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 Encoding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 using GA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28196" y="1803588"/>
            <a:ext cx="262708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Algorithms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1645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compression using constant area coding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177675"/>
            <a:ext cx="2377500" cy="72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optimization problems using a naturally inspired method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Optimizing block size using GA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efforts were greatly appreciated this year.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510864" y="2114550"/>
            <a:ext cx="580433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 Area Coding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compression Technique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759978" y="1680088"/>
            <a:ext cx="4591486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 Area Coding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compression technique which can be applied to binary images. It envolves dividing the image into multiple blocks of constant Size(P*Q) and assigning each a code depending on it’s state.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3"/>
          <p:cNvSpPr txBox="1"/>
          <p:nvPr/>
        </p:nvSpPr>
        <p:spPr>
          <a:xfrm>
            <a:off x="1570728" y="3762402"/>
            <a:ext cx="131102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Compress us</a:t>
            </a:r>
            <a:endParaRPr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76;p35">
            <a:extLst>
              <a:ext uri="{FF2B5EF4-FFF2-40B4-BE49-F238E27FC236}">
                <a16:creationId xmlns:a16="http://schemas.microsoft.com/office/drawing/2014/main" id="{F392BC56-5843-9385-1112-2515322AD704}"/>
              </a:ext>
            </a:extLst>
          </p:cNvPr>
          <p:cNvGrpSpPr/>
          <p:nvPr/>
        </p:nvGrpSpPr>
        <p:grpSpPr>
          <a:xfrm>
            <a:off x="463651" y="534808"/>
            <a:ext cx="502800" cy="502800"/>
            <a:chOff x="1627550" y="2017350"/>
            <a:chExt cx="502800" cy="502800"/>
          </a:xfrm>
        </p:grpSpPr>
        <p:sp>
          <p:nvSpPr>
            <p:cNvPr id="3" name="Google Shape;677;p35">
              <a:extLst>
                <a:ext uri="{FF2B5EF4-FFF2-40B4-BE49-F238E27FC236}">
                  <a16:creationId xmlns:a16="http://schemas.microsoft.com/office/drawing/2014/main" id="{EDF25394-A296-25DF-941A-93615C13EEE0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78;p35">
              <a:extLst>
                <a:ext uri="{FF2B5EF4-FFF2-40B4-BE49-F238E27FC236}">
                  <a16:creationId xmlns:a16="http://schemas.microsoft.com/office/drawing/2014/main" id="{AD6627F3-4911-F952-8F2B-7D1694A3C628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</a:t>
            </a:r>
            <a:endParaRPr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Mixed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 States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block composed fully of white pixels only represented by 0s.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(assigned code = 0 )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75075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block composed fully of white pixels only represented by 1s.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(assigned code = 11 )</a:t>
            </a: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Block composed of both white and black pixels.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(assigned code = 10)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645;p35">
            <a:extLst>
              <a:ext uri="{FF2B5EF4-FFF2-40B4-BE49-F238E27FC236}">
                <a16:creationId xmlns:a16="http://schemas.microsoft.com/office/drawing/2014/main" id="{362C9887-5F23-8195-7CCB-71AC86E308AE}"/>
              </a:ext>
            </a:extLst>
          </p:cNvPr>
          <p:cNvGrpSpPr/>
          <p:nvPr/>
        </p:nvGrpSpPr>
        <p:grpSpPr>
          <a:xfrm>
            <a:off x="574965" y="949161"/>
            <a:ext cx="8049490" cy="3768312"/>
            <a:chOff x="6102151" y="1600325"/>
            <a:chExt cx="2418050" cy="2916600"/>
          </a:xfrm>
        </p:grpSpPr>
        <p:sp>
          <p:nvSpPr>
            <p:cNvPr id="10" name="Google Shape;646;p35">
              <a:extLst>
                <a:ext uri="{FF2B5EF4-FFF2-40B4-BE49-F238E27FC236}">
                  <a16:creationId xmlns:a16="http://schemas.microsoft.com/office/drawing/2014/main" id="{AAFB6975-9442-94A3-9574-A94C712F214D}"/>
                </a:ext>
              </a:extLst>
            </p:cNvPr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647;p35">
              <a:extLst>
                <a:ext uri="{FF2B5EF4-FFF2-40B4-BE49-F238E27FC236}">
                  <a16:creationId xmlns:a16="http://schemas.microsoft.com/office/drawing/2014/main" id="{66DA1BF9-EF83-BCEF-E7B0-4BBBDF06B807}"/>
                </a:ext>
              </a:extLst>
            </p:cNvPr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12" name="Google Shape;648;p35">
                <a:extLst>
                  <a:ext uri="{FF2B5EF4-FFF2-40B4-BE49-F238E27FC236}">
                    <a16:creationId xmlns:a16="http://schemas.microsoft.com/office/drawing/2014/main" id="{08E8DCAB-EA6E-C2E2-EBD9-DD0BDEBE3F07}"/>
                  </a:ext>
                </a:extLst>
              </p:cNvPr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" name="Google Shape;649;p35">
                <a:extLst>
                  <a:ext uri="{FF2B5EF4-FFF2-40B4-BE49-F238E27FC236}">
                    <a16:creationId xmlns:a16="http://schemas.microsoft.com/office/drawing/2014/main" id="{EF2BA123-3A52-6F48-5452-B24864E79E82}"/>
                  </a:ext>
                </a:extLst>
              </p:cNvPr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" name="Google Shape;662;p35">
            <a:extLst>
              <a:ext uri="{FF2B5EF4-FFF2-40B4-BE49-F238E27FC236}">
                <a16:creationId xmlns:a16="http://schemas.microsoft.com/office/drawing/2014/main" id="{4B72952A-B705-ED23-33C2-80DB41C9D1B9}"/>
              </a:ext>
            </a:extLst>
          </p:cNvPr>
          <p:cNvSpPr txBox="1">
            <a:spLocks/>
          </p:cNvSpPr>
          <p:nvPr/>
        </p:nvSpPr>
        <p:spPr>
          <a:xfrm>
            <a:off x="1201595" y="1304545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3200" dirty="0"/>
              <a:t>Mixed</a:t>
            </a:r>
          </a:p>
        </p:txBody>
      </p:sp>
      <p:sp>
        <p:nvSpPr>
          <p:cNvPr id="15" name="Google Shape;666;p35">
            <a:extLst>
              <a:ext uri="{FF2B5EF4-FFF2-40B4-BE49-F238E27FC236}">
                <a16:creationId xmlns:a16="http://schemas.microsoft.com/office/drawing/2014/main" id="{B397E42F-4671-0C9C-DD3A-8CC69FCEC6AC}"/>
              </a:ext>
            </a:extLst>
          </p:cNvPr>
          <p:cNvSpPr txBox="1">
            <a:spLocks/>
          </p:cNvSpPr>
          <p:nvPr/>
        </p:nvSpPr>
        <p:spPr>
          <a:xfrm>
            <a:off x="2298845" y="1794135"/>
            <a:ext cx="5733278" cy="211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en-US" sz="2000" dirty="0"/>
              <a:t>To ensure lossless compression, mixed blocks are encoded as follows:</a:t>
            </a:r>
          </a:p>
          <a:p>
            <a:pPr marL="0" indent="0" algn="l"/>
            <a:r>
              <a:rPr lang="en-US" sz="2000" dirty="0"/>
              <a:t>(assigned code)(Binary values of block pixels)</a:t>
            </a:r>
          </a:p>
          <a:p>
            <a:pPr marL="0" indent="0" algn="l"/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 algn="l"/>
            <a:r>
              <a:rPr lang="en-US" sz="2000" dirty="0"/>
              <a:t>	For block size 3*3:</a:t>
            </a:r>
          </a:p>
          <a:p>
            <a:pPr marL="0" indent="0" algn="l"/>
            <a:r>
              <a:rPr lang="en-US" sz="2000" dirty="0"/>
              <a:t>			(10)(010011011)</a:t>
            </a:r>
          </a:p>
        </p:txBody>
      </p:sp>
      <p:grpSp>
        <p:nvGrpSpPr>
          <p:cNvPr id="16" name="Google Shape;667;p35">
            <a:extLst>
              <a:ext uri="{FF2B5EF4-FFF2-40B4-BE49-F238E27FC236}">
                <a16:creationId xmlns:a16="http://schemas.microsoft.com/office/drawing/2014/main" id="{498F97D3-82F1-B392-1AF4-8FE8404A0B93}"/>
              </a:ext>
            </a:extLst>
          </p:cNvPr>
          <p:cNvGrpSpPr/>
          <p:nvPr/>
        </p:nvGrpSpPr>
        <p:grpSpPr>
          <a:xfrm>
            <a:off x="1076905" y="1291236"/>
            <a:ext cx="502899" cy="502899"/>
            <a:chOff x="858700" y="1967475"/>
            <a:chExt cx="605100" cy="605100"/>
          </a:xfrm>
        </p:grpSpPr>
        <p:sp>
          <p:nvSpPr>
            <p:cNvPr id="17" name="Google Shape;668;p35">
              <a:extLst>
                <a:ext uri="{FF2B5EF4-FFF2-40B4-BE49-F238E27FC236}">
                  <a16:creationId xmlns:a16="http://schemas.microsoft.com/office/drawing/2014/main" id="{282FA352-87A9-00A7-5F0E-20FD008E14DA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9;p35">
              <a:extLst>
                <a:ext uri="{FF2B5EF4-FFF2-40B4-BE49-F238E27FC236}">
                  <a16:creationId xmlns:a16="http://schemas.microsoft.com/office/drawing/2014/main" id="{605BCF95-D61A-F9DF-397A-ECBE3080DB4E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83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510864" y="2114550"/>
            <a:ext cx="580433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Algorithms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Naturally inspired Optimization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1794983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759978" y="1680088"/>
            <a:ext cx="4591486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Algorithms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optimization technique that takes inspiration from the biological processes of chromosome crossover and mutation. 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524002" y="3755475"/>
            <a:ext cx="1350817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Optimize us</a:t>
            </a:r>
            <a:endParaRPr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0820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3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37"/>
          <p:cNvSpPr txBox="1">
            <a:spLocks noGrp="1"/>
          </p:cNvSpPr>
          <p:nvPr>
            <p:ph type="subTitle" idx="2"/>
          </p:nvPr>
        </p:nvSpPr>
        <p:spPr>
          <a:xfrm>
            <a:off x="5786980" y="3710156"/>
            <a:ext cx="2608151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until optimal solution is found or max number of iterations is reached</a:t>
            </a:r>
            <a:endParaRPr dirty="0"/>
          </a:p>
        </p:txBody>
      </p: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796750" y="2176235"/>
            <a:ext cx="2588385" cy="557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Generate initial random population.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subTitle" idx="4"/>
          </p:nvPr>
        </p:nvSpPr>
        <p:spPr>
          <a:xfrm>
            <a:off x="1878799" y="3737869"/>
            <a:ext cx="2457673" cy="75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Crossover best fit candidates to produce new generation </a:t>
            </a:r>
            <a:endParaRPr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5902305" y="2193819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 and select best half of the population to keep.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 Steps </a:t>
            </a: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1"/>
          </p:nvPr>
        </p:nvSpPr>
        <p:spPr>
          <a:xfrm>
            <a:off x="5676150" y="339662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Repeat</a:t>
            </a:r>
            <a:endParaRPr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subTitle" idx="6"/>
          </p:nvPr>
        </p:nvSpPr>
        <p:spPr>
          <a:xfrm>
            <a:off x="1518587" y="3396625"/>
            <a:ext cx="2944748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Crossover &amp; mutation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7"/>
          </p:nvPr>
        </p:nvSpPr>
        <p:spPr>
          <a:xfrm>
            <a:off x="1548356" y="1789656"/>
            <a:ext cx="2643456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population</a:t>
            </a:r>
            <a:endParaRPr dirty="0"/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8"/>
          </p:nvPr>
        </p:nvSpPr>
        <p:spPr>
          <a:xfrm>
            <a:off x="5781529" y="1818946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Fitness selection </a:t>
            </a:r>
            <a:endParaRPr dirty="0"/>
          </a:p>
        </p:txBody>
      </p:sp>
      <p:grpSp>
        <p:nvGrpSpPr>
          <p:cNvPr id="739" name="Google Shape;739;p37"/>
          <p:cNvGrpSpPr/>
          <p:nvPr/>
        </p:nvGrpSpPr>
        <p:grpSpPr>
          <a:xfrm>
            <a:off x="5085306" y="2100976"/>
            <a:ext cx="502899" cy="502899"/>
            <a:chOff x="858700" y="1967475"/>
            <a:chExt cx="605100" cy="605100"/>
          </a:xfrm>
        </p:grpSpPr>
        <p:sp>
          <p:nvSpPr>
            <p:cNvPr id="740" name="Google Shape;740;p3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7"/>
          <p:cNvGrpSpPr/>
          <p:nvPr/>
        </p:nvGrpSpPr>
        <p:grpSpPr>
          <a:xfrm>
            <a:off x="5085356" y="3694821"/>
            <a:ext cx="502800" cy="502800"/>
            <a:chOff x="7014301" y="2017350"/>
            <a:chExt cx="502800" cy="502800"/>
          </a:xfrm>
        </p:grpSpPr>
        <p:sp>
          <p:nvSpPr>
            <p:cNvPr id="743" name="Google Shape;743;p3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7"/>
          <p:cNvGrpSpPr/>
          <p:nvPr/>
        </p:nvGrpSpPr>
        <p:grpSpPr>
          <a:xfrm>
            <a:off x="1045556" y="3694821"/>
            <a:ext cx="502800" cy="502800"/>
            <a:chOff x="1627550" y="2017350"/>
            <a:chExt cx="502800" cy="502800"/>
          </a:xfrm>
        </p:grpSpPr>
        <p:sp>
          <p:nvSpPr>
            <p:cNvPr id="746" name="Google Shape;746;p3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7"/>
          <p:cNvGrpSpPr/>
          <p:nvPr/>
        </p:nvGrpSpPr>
        <p:grpSpPr>
          <a:xfrm>
            <a:off x="1046025" y="2101025"/>
            <a:ext cx="502800" cy="502800"/>
            <a:chOff x="463701" y="2307675"/>
            <a:chExt cx="502800" cy="502800"/>
          </a:xfrm>
        </p:grpSpPr>
        <p:sp>
          <p:nvSpPr>
            <p:cNvPr id="749" name="Google Shape;749;p3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33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(16:9)</PresentationFormat>
  <Paragraphs>107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Bebas Neue</vt:lpstr>
      <vt:lpstr>Karla</vt:lpstr>
      <vt:lpstr>Rubik Black</vt:lpstr>
      <vt:lpstr>Soft Colors UI Design for Agencies by Slidesgo</vt:lpstr>
      <vt:lpstr>CAC Encoding  optimization     using GA</vt:lpstr>
      <vt:lpstr>01</vt:lpstr>
      <vt:lpstr>01</vt:lpstr>
      <vt:lpstr>Constant Area Coding</vt:lpstr>
      <vt:lpstr>Block States</vt:lpstr>
      <vt:lpstr>PowerPoint Presentation</vt:lpstr>
      <vt:lpstr>02</vt:lpstr>
      <vt:lpstr>Genetic Algorithms</vt:lpstr>
      <vt:lpstr>GA Steps </vt:lpstr>
      <vt:lpstr>Chromosome representation</vt:lpstr>
      <vt:lpstr>Crossover</vt:lpstr>
      <vt:lpstr>Crossover</vt:lpstr>
      <vt:lpstr>Random Mutation</vt:lpstr>
      <vt:lpstr>Random Mutation</vt:lpstr>
      <vt:lpstr>03</vt:lpstr>
      <vt:lpstr>CAC using GA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 Encoding  optimization     using GA</dc:title>
  <cp:lastModifiedBy>Navan ivous</cp:lastModifiedBy>
  <cp:revision>1</cp:revision>
  <dcterms:modified xsi:type="dcterms:W3CDTF">2024-05-27T14:43:29Z</dcterms:modified>
</cp:coreProperties>
</file>