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25" r:id="rId2"/>
    <p:sldId id="426" r:id="rId3"/>
    <p:sldId id="414" r:id="rId4"/>
    <p:sldId id="418" r:id="rId5"/>
    <p:sldId id="416" r:id="rId6"/>
    <p:sldId id="419" r:id="rId7"/>
    <p:sldId id="415" r:id="rId8"/>
    <p:sldId id="420" r:id="rId9"/>
    <p:sldId id="422" r:id="rId10"/>
    <p:sldId id="424" r:id="rId11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>
        <p:scale>
          <a:sx n="66" d="100"/>
          <a:sy n="66" d="100"/>
        </p:scale>
        <p:origin x="792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98DF4-CF26-4812-ABCF-08312EE4AC03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7938"/>
            <a:ext cx="4600575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B0A1E-E34D-4E5E-AD1F-C067DEA0A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6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b="1" smtClean="0"/>
              <a:pPr/>
              <a:t>‹#›</a:t>
            </a:fld>
            <a:r>
              <a:rPr lang="en-US" sz="1200" b="1" dirty="0" smtClean="0"/>
              <a:t>          </a:t>
            </a:r>
            <a:r>
              <a:rPr lang="en-US" sz="1200" b="1" dirty="0" smtClean="0"/>
              <a:t>IT 2103 : Object-Oriented</a:t>
            </a:r>
            <a:r>
              <a:rPr lang="en-US" sz="1200" b="1" baseline="0" dirty="0" smtClean="0"/>
              <a:t> </a:t>
            </a:r>
            <a:r>
              <a:rPr lang="en-US" sz="1200" b="1" baseline="0" dirty="0" smtClean="0"/>
              <a:t>Programming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IT 2103: Object-Oriented Programming</a:t>
            </a:r>
          </a:p>
          <a:p>
            <a:pPr algn="ctr"/>
            <a:endParaRPr lang="en-US" sz="3200" b="1" dirty="0">
              <a:solidFill>
                <a:srgbClr val="FF0000"/>
              </a:solidFill>
            </a:endParaRPr>
          </a:p>
          <a:p>
            <a:pPr algn="ctr"/>
            <a:r>
              <a:rPr lang="en-US" sz="3200" b="1" smtClean="0">
                <a:solidFill>
                  <a:srgbClr val="FF0000"/>
                </a:solidFill>
              </a:rPr>
              <a:t>Lecture 1</a:t>
            </a:r>
            <a:endParaRPr lang="en-IN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743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1" y="1310614"/>
            <a:ext cx="3691136" cy="5142722"/>
          </a:xfrm>
        </p:spPr>
        <p:txBody>
          <a:bodyPr>
            <a:noAutofit/>
          </a:bodyPr>
          <a:lstStyle/>
          <a:p>
            <a:r>
              <a:rPr lang="en-US" sz="1200" dirty="0" smtClean="0"/>
              <a:t>class Point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/>
              <a:t>	</a:t>
            </a:r>
            <a:r>
              <a:rPr lang="en-US" sz="1200" b="1" dirty="0" smtClean="0">
                <a:solidFill>
                  <a:srgbClr val="FF0000"/>
                </a:solidFill>
              </a:rPr>
              <a:t>private	double	x;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</a:rPr>
              <a:t>private	double	y;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</a:rPr>
              <a:t>public	double	</a:t>
            </a:r>
            <a:r>
              <a:rPr lang="en-US" sz="1200" b="1" dirty="0" err="1" smtClean="0">
                <a:solidFill>
                  <a:srgbClr val="002060"/>
                </a:solidFill>
              </a:rPr>
              <a:t>getX</a:t>
            </a:r>
            <a:r>
              <a:rPr lang="en-US" sz="1200" b="1" dirty="0" smtClean="0">
                <a:solidFill>
                  <a:srgbClr val="002060"/>
                </a:solidFill>
              </a:rPr>
              <a:t>()</a:t>
            </a:r>
          </a:p>
          <a:p>
            <a:r>
              <a:rPr lang="en-US" sz="1200" b="1" dirty="0">
                <a:solidFill>
                  <a:srgbClr val="002060"/>
                </a:solidFill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</a:rPr>
              <a:t>{</a:t>
            </a:r>
          </a:p>
          <a:p>
            <a:r>
              <a:rPr lang="en-US" sz="1200" b="1" dirty="0" smtClean="0">
                <a:solidFill>
                  <a:srgbClr val="002060"/>
                </a:solidFill>
              </a:rPr>
              <a:t>		return 	x;</a:t>
            </a:r>
          </a:p>
          <a:p>
            <a:r>
              <a:rPr lang="en-US" sz="1200" b="1" dirty="0">
                <a:solidFill>
                  <a:srgbClr val="002060"/>
                </a:solidFill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</a:rPr>
              <a:t>}</a:t>
            </a:r>
          </a:p>
          <a:p>
            <a:r>
              <a:rPr lang="en-US" sz="1200" b="1" dirty="0">
                <a:solidFill>
                  <a:srgbClr val="002060"/>
                </a:solidFill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</a:rPr>
              <a:t>public	double	</a:t>
            </a:r>
            <a:r>
              <a:rPr lang="en-US" sz="1200" b="1" dirty="0" err="1" smtClean="0">
                <a:solidFill>
                  <a:srgbClr val="002060"/>
                </a:solidFill>
              </a:rPr>
              <a:t>getY</a:t>
            </a:r>
            <a:r>
              <a:rPr lang="en-US" sz="1200" b="1" dirty="0" smtClean="0">
                <a:solidFill>
                  <a:srgbClr val="002060"/>
                </a:solidFill>
              </a:rPr>
              <a:t>()</a:t>
            </a:r>
          </a:p>
          <a:p>
            <a:r>
              <a:rPr lang="en-US" sz="1200" b="1" dirty="0">
                <a:solidFill>
                  <a:srgbClr val="002060"/>
                </a:solidFill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</a:rPr>
              <a:t>{</a:t>
            </a:r>
          </a:p>
          <a:p>
            <a:r>
              <a:rPr lang="en-US" sz="1200" b="1" dirty="0">
                <a:solidFill>
                  <a:srgbClr val="002060"/>
                </a:solidFill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</a:rPr>
              <a:t>	return 	y;</a:t>
            </a:r>
          </a:p>
          <a:p>
            <a:r>
              <a:rPr lang="en-US" sz="1200" b="1" dirty="0">
                <a:solidFill>
                  <a:srgbClr val="002060"/>
                </a:solidFill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</a:rPr>
              <a:t>}</a:t>
            </a:r>
          </a:p>
          <a:p>
            <a:r>
              <a:rPr lang="en-US" sz="1200" b="1" dirty="0">
                <a:solidFill>
                  <a:srgbClr val="002060"/>
                </a:solidFill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</a:rPr>
              <a:t>public	void	</a:t>
            </a:r>
            <a:r>
              <a:rPr lang="en-US" sz="1200" b="1" dirty="0" err="1" smtClean="0">
                <a:solidFill>
                  <a:srgbClr val="002060"/>
                </a:solidFill>
              </a:rPr>
              <a:t>setX</a:t>
            </a:r>
            <a:r>
              <a:rPr lang="en-US" sz="1200" b="1" dirty="0" smtClean="0">
                <a:solidFill>
                  <a:srgbClr val="002060"/>
                </a:solidFill>
              </a:rPr>
              <a:t>(double value)</a:t>
            </a:r>
          </a:p>
          <a:p>
            <a:r>
              <a:rPr lang="en-US" sz="1200" b="1" dirty="0">
                <a:solidFill>
                  <a:srgbClr val="002060"/>
                </a:solidFill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</a:rPr>
              <a:t>{</a:t>
            </a:r>
          </a:p>
          <a:p>
            <a:r>
              <a:rPr lang="en-US" sz="1200" b="1" dirty="0">
                <a:solidFill>
                  <a:srgbClr val="002060"/>
                </a:solidFill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</a:rPr>
              <a:t>	x = value;</a:t>
            </a:r>
          </a:p>
          <a:p>
            <a:r>
              <a:rPr lang="en-US" sz="1200" b="1" dirty="0">
                <a:solidFill>
                  <a:srgbClr val="002060"/>
                </a:solidFill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</a:rPr>
              <a:t>}</a:t>
            </a:r>
          </a:p>
          <a:p>
            <a:r>
              <a:rPr lang="en-US" sz="1200" b="1" dirty="0">
                <a:solidFill>
                  <a:srgbClr val="002060"/>
                </a:solidFill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</a:rPr>
              <a:t>public	void	</a:t>
            </a:r>
            <a:r>
              <a:rPr lang="en-US" sz="1200" b="1" dirty="0" err="1" smtClean="0">
                <a:solidFill>
                  <a:srgbClr val="002060"/>
                </a:solidFill>
              </a:rPr>
              <a:t>setY</a:t>
            </a:r>
            <a:r>
              <a:rPr lang="en-US" sz="1200" b="1" dirty="0" smtClean="0">
                <a:solidFill>
                  <a:srgbClr val="002060"/>
                </a:solidFill>
              </a:rPr>
              <a:t>(double value)</a:t>
            </a:r>
          </a:p>
          <a:p>
            <a:r>
              <a:rPr lang="en-US" sz="1200" b="1" dirty="0">
                <a:solidFill>
                  <a:srgbClr val="002060"/>
                </a:solidFill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</a:rPr>
              <a:t>{</a:t>
            </a:r>
          </a:p>
          <a:p>
            <a:r>
              <a:rPr lang="en-US" sz="1200" b="1" dirty="0">
                <a:solidFill>
                  <a:srgbClr val="002060"/>
                </a:solidFill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</a:rPr>
              <a:t>	y = value;</a:t>
            </a:r>
          </a:p>
          <a:p>
            <a:r>
              <a:rPr lang="en-US" sz="1200" b="1" dirty="0">
                <a:solidFill>
                  <a:srgbClr val="002060"/>
                </a:solidFill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</a:rPr>
              <a:t>}</a:t>
            </a:r>
          </a:p>
          <a:p>
            <a:r>
              <a:rPr lang="en-US" sz="1200" dirty="0" smtClean="0"/>
              <a:t>}// End of class</a:t>
            </a:r>
            <a:br>
              <a:rPr lang="en-US" sz="1200" dirty="0" smtClean="0"/>
            </a:br>
            <a:endParaRPr lang="en-US" sz="1200" dirty="0" smtClean="0"/>
          </a:p>
          <a:p>
            <a:r>
              <a:rPr lang="en-US" sz="1200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Class Example : Point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649197" y="3183359"/>
            <a:ext cx="4171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p1  =  new Point();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011292" y="3621151"/>
            <a:ext cx="3449139" cy="1017876"/>
            <a:chOff x="5076056" y="5157192"/>
            <a:chExt cx="2771368" cy="1017876"/>
          </a:xfrm>
        </p:grpSpPr>
        <p:sp>
          <p:nvSpPr>
            <p:cNvPr id="33" name="TextBox 32"/>
            <p:cNvSpPr txBox="1"/>
            <p:nvPr/>
          </p:nvSpPr>
          <p:spPr>
            <a:xfrm>
              <a:off x="5076056" y="5713403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latin typeface="Arial Black" panose="020B0A04020102020204" pitchFamily="34" charset="0"/>
                </a:rPr>
                <a:t>p1 </a:t>
              </a:r>
              <a:endParaRPr lang="en-US" sz="2400" b="1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34" name="Straight Arrow Connector 33"/>
            <p:cNvCxnSpPr>
              <a:stCxn id="33" idx="3"/>
            </p:cNvCxnSpPr>
            <p:nvPr/>
          </p:nvCxnSpPr>
          <p:spPr>
            <a:xfrm>
              <a:off x="5773683" y="5944236"/>
              <a:ext cx="670525" cy="115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6444207" y="5641395"/>
              <a:ext cx="697627" cy="5336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36673" y="5157192"/>
              <a:ext cx="9250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latin typeface="Arial Black" panose="020B0A04020102020204" pitchFamily="34" charset="0"/>
                </a:rPr>
                <a:t>:Point</a:t>
              </a:r>
              <a:endParaRPr lang="en-US" sz="2400" b="1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149797" y="5641395"/>
              <a:ext cx="697627" cy="5336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649197" y="4948337"/>
            <a:ext cx="4171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p2  =  new Point();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430365" y="1392902"/>
            <a:ext cx="2223012" cy="1690259"/>
            <a:chOff x="5430365" y="1392902"/>
            <a:chExt cx="2223012" cy="1690259"/>
          </a:xfrm>
        </p:grpSpPr>
        <p:sp>
          <p:nvSpPr>
            <p:cNvPr id="19" name="Rectangle 18"/>
            <p:cNvSpPr/>
            <p:nvPr/>
          </p:nvSpPr>
          <p:spPr>
            <a:xfrm>
              <a:off x="5430365" y="1392902"/>
              <a:ext cx="2223012" cy="5499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Point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30365" y="1947302"/>
              <a:ext cx="2223012" cy="3867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x: double</a:t>
              </a:r>
            </a:p>
            <a:p>
              <a:pPr marL="285750" indent="-285750">
                <a:buFontTx/>
                <a:buChar char="-"/>
              </a:pPr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y: double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30365" y="2337994"/>
              <a:ext cx="2223012" cy="7451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n-US" sz="12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getX</a:t>
              </a:r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 : double</a:t>
              </a:r>
            </a:p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n-US" sz="12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getY</a:t>
              </a:r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(): double</a:t>
              </a:r>
            </a:p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n-US" sz="12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setX</a:t>
              </a:r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12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value:double</a:t>
              </a:r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):void</a:t>
              </a:r>
            </a:p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n-US" sz="12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setY</a:t>
              </a:r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12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value:double</a:t>
              </a:r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):void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024130" y="5285246"/>
            <a:ext cx="3436301" cy="1017876"/>
            <a:chOff x="5076056" y="5157192"/>
            <a:chExt cx="2771368" cy="1017876"/>
          </a:xfrm>
        </p:grpSpPr>
        <p:sp>
          <p:nvSpPr>
            <p:cNvPr id="23" name="TextBox 22"/>
            <p:cNvSpPr txBox="1"/>
            <p:nvPr/>
          </p:nvSpPr>
          <p:spPr>
            <a:xfrm>
              <a:off x="5076056" y="5713403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latin typeface="Arial Black" panose="020B0A04020102020204" pitchFamily="34" charset="0"/>
                </a:rPr>
                <a:t>p2 </a:t>
              </a:r>
              <a:endParaRPr lang="en-US" sz="2400" b="1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24" name="Straight Arrow Connector 23"/>
            <p:cNvCxnSpPr>
              <a:stCxn id="23" idx="3"/>
            </p:cNvCxnSpPr>
            <p:nvPr/>
          </p:nvCxnSpPr>
          <p:spPr>
            <a:xfrm>
              <a:off x="5773683" y="5944236"/>
              <a:ext cx="670525" cy="115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6444207" y="5641395"/>
              <a:ext cx="697627" cy="5336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36673" y="5157192"/>
              <a:ext cx="92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latin typeface="Arial Black" panose="020B0A04020102020204" pitchFamily="34" charset="0"/>
                </a:rPr>
                <a:t>:Point</a:t>
              </a:r>
              <a:endParaRPr lang="en-US" sz="2400" b="1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49797" y="5641395"/>
              <a:ext cx="697627" cy="5336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546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What is an Object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Graphical View of an Object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Object Examples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What is a Class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Object </a:t>
            </a:r>
            <a:r>
              <a:rPr lang="en-US" sz="3200" dirty="0" err="1" smtClean="0"/>
              <a:t>vs</a:t>
            </a:r>
            <a:r>
              <a:rPr lang="en-US" sz="3200" dirty="0" smtClean="0"/>
              <a:t> Class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Class Examples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36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493837"/>
            <a:ext cx="9036496" cy="4887491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Object </a:t>
            </a:r>
            <a:r>
              <a:rPr lang="en-US" sz="2800" b="1" dirty="0"/>
              <a:t>Means Combination of Data </a:t>
            </a:r>
            <a:r>
              <a:rPr lang="en-US" sz="2800" b="1" dirty="0">
                <a:solidFill>
                  <a:srgbClr val="FF0000"/>
                </a:solidFill>
              </a:rPr>
              <a:t>(Attributes)</a:t>
            </a:r>
            <a:r>
              <a:rPr lang="en-US" sz="2800" b="1" dirty="0"/>
              <a:t> and Logic </a:t>
            </a:r>
            <a:r>
              <a:rPr lang="en-US" sz="2800" b="1" dirty="0" smtClean="0">
                <a:solidFill>
                  <a:srgbClr val="FF0000"/>
                </a:solidFill>
              </a:rPr>
              <a:t>(Algorithm, Behavior</a:t>
            </a:r>
            <a:r>
              <a:rPr lang="en-US" sz="2800" b="1" dirty="0">
                <a:solidFill>
                  <a:srgbClr val="FF0000"/>
                </a:solidFill>
              </a:rPr>
              <a:t>, Functions, </a:t>
            </a:r>
            <a:r>
              <a:rPr lang="en-US" sz="2800" b="1" dirty="0" smtClean="0">
                <a:solidFill>
                  <a:srgbClr val="FF0000"/>
                </a:solidFill>
              </a:rPr>
              <a:t>Operations</a:t>
            </a:r>
            <a:r>
              <a:rPr lang="en-US" sz="2800" b="1" dirty="0">
                <a:solidFill>
                  <a:srgbClr val="FF0000"/>
                </a:solidFill>
              </a:rPr>
              <a:t>)</a:t>
            </a:r>
            <a:r>
              <a:rPr lang="en-US" sz="2800" b="1" dirty="0"/>
              <a:t> of some real world </a:t>
            </a:r>
            <a:r>
              <a:rPr lang="en-US" sz="2800" b="1" dirty="0" smtClean="0"/>
              <a:t>entity. For example Student, Box, Account, Time 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Every </a:t>
            </a:r>
            <a:r>
              <a:rPr lang="en-US" sz="2800" b="1" dirty="0" smtClean="0"/>
              <a:t>real-world object </a:t>
            </a:r>
            <a:r>
              <a:rPr lang="en-US" sz="2800" b="1" dirty="0"/>
              <a:t>has two </a:t>
            </a:r>
            <a:r>
              <a:rPr lang="en-US" sz="2800" b="1" dirty="0" smtClean="0"/>
              <a:t>characteristics </a:t>
            </a:r>
            <a:r>
              <a:rPr lang="en-US" sz="2800" b="1" dirty="0"/>
              <a:t>:</a:t>
            </a:r>
          </a:p>
          <a:p>
            <a:pPr marL="857250" lvl="1" indent="-4572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800" b="1" dirty="0" smtClean="0"/>
              <a:t>Data-Part/State </a:t>
            </a:r>
            <a:r>
              <a:rPr lang="en-US" sz="2400" b="1" dirty="0" smtClean="0"/>
              <a:t>[Also known as attributes </a:t>
            </a:r>
            <a:r>
              <a:rPr lang="en-US" sz="2400" b="1" dirty="0"/>
              <a:t>or </a:t>
            </a:r>
            <a:r>
              <a:rPr lang="en-US" sz="2400" b="1" dirty="0" smtClean="0"/>
              <a:t>properties]</a:t>
            </a:r>
          </a:p>
          <a:p>
            <a:pPr marL="857250" lvl="1" indent="-4572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800" b="1" dirty="0" smtClean="0"/>
              <a:t>Behavior </a:t>
            </a:r>
            <a:r>
              <a:rPr lang="en-US" sz="2400" b="1" dirty="0" smtClean="0"/>
              <a:t>[Also known as operations / Algorithmic / Logic Part]</a:t>
            </a:r>
            <a:endParaRPr lang="en-US" sz="2400" b="1" dirty="0"/>
          </a:p>
          <a:p>
            <a:pPr marL="457200" indent="-4572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Software Object is conceptually similar to a every real-world object. </a:t>
            </a:r>
          </a:p>
          <a:p>
            <a:pPr marL="457200" indent="-4572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What is Object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1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Object: Graphical View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48064" y="4870064"/>
            <a:ext cx="288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Software Object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083412" y="1798643"/>
            <a:ext cx="2880320" cy="2851659"/>
            <a:chOff x="5083412" y="1798644"/>
            <a:chExt cx="2880320" cy="2448272"/>
          </a:xfrm>
        </p:grpSpPr>
        <p:sp>
          <p:nvSpPr>
            <p:cNvPr id="10" name="Oval 9"/>
            <p:cNvSpPr/>
            <p:nvPr/>
          </p:nvSpPr>
          <p:spPr>
            <a:xfrm>
              <a:off x="6084168" y="2564904"/>
              <a:ext cx="914400" cy="914400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083412" y="1798644"/>
              <a:ext cx="2880320" cy="24482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/>
          <p:cNvCxnSpPr>
            <a:endCxn id="10" idx="2"/>
          </p:cNvCxnSpPr>
          <p:nvPr/>
        </p:nvCxnSpPr>
        <p:spPr>
          <a:xfrm>
            <a:off x="4211960" y="2996952"/>
            <a:ext cx="1872208" cy="22673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41328" y="2742019"/>
            <a:ext cx="2846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State/Data </a:t>
            </a:r>
          </a:p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904741" y="3376083"/>
            <a:ext cx="2171315" cy="70098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902" y="4188638"/>
            <a:ext cx="5226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Operations/Logic/Algorithmic Part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3116" y="1426103"/>
            <a:ext cx="5080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 Keeps State/Data Part and </a:t>
            </a:r>
          </a:p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Behavior/Logic Part Together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75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493837"/>
            <a:ext cx="9036496" cy="1359099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Box Object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State/Data Part : length, width, height, Color [Attributes/Instance Fields]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Behavior Part: computing area, computing volume [</a:t>
            </a:r>
            <a:r>
              <a:rPr lang="en-US" sz="1900" dirty="0" smtClean="0"/>
              <a:t>Operations, Methods</a:t>
            </a:r>
            <a:r>
              <a:rPr lang="en-US" sz="2000" dirty="0" smtClean="0"/>
              <a:t>]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Object Examples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35748" y="2852937"/>
            <a:ext cx="8252676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Dog Object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State/Data Part : name, breed, </a:t>
            </a:r>
            <a:r>
              <a:rPr lang="en-US" sz="2000" dirty="0"/>
              <a:t>color [</a:t>
            </a:r>
            <a:r>
              <a:rPr lang="en-US" sz="2000" dirty="0" smtClean="0"/>
              <a:t>Attributes / Instance Fields]</a:t>
            </a: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Behavior Part : barking, fetching, </a:t>
            </a:r>
            <a:r>
              <a:rPr lang="en-US" sz="2000" dirty="0"/>
              <a:t>wagging </a:t>
            </a:r>
            <a:r>
              <a:rPr lang="en-US" sz="2000" dirty="0" smtClean="0"/>
              <a:t>[Operations</a:t>
            </a:r>
            <a:r>
              <a:rPr lang="en-US" sz="2000" dirty="0"/>
              <a:t>, Methods</a:t>
            </a:r>
            <a:r>
              <a:rPr lang="en-US" sz="2000" dirty="0" smtClean="0"/>
              <a:t>]</a:t>
            </a:r>
            <a:endParaRPr lang="en-US" sz="20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07504" y="4221088"/>
            <a:ext cx="8928992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Account Object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State/Data Part : account number, account holder name, balance, type of account [Attributes/ Instance Fields]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withdrawing an amount, depositing an amount, checking balance of a account </a:t>
            </a:r>
            <a:r>
              <a:rPr lang="en-US" sz="2000" dirty="0"/>
              <a:t>[ Behavior, Operations, Methods]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560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Object Examples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82565" y="1484784"/>
            <a:ext cx="8712968" cy="2353806"/>
            <a:chOff x="179512" y="1718622"/>
            <a:chExt cx="8304956" cy="2353806"/>
          </a:xfrm>
        </p:grpSpPr>
        <p:grpSp>
          <p:nvGrpSpPr>
            <p:cNvPr id="6" name="Group 5"/>
            <p:cNvGrpSpPr/>
            <p:nvPr/>
          </p:nvGrpSpPr>
          <p:grpSpPr>
            <a:xfrm>
              <a:off x="5604148" y="2139036"/>
              <a:ext cx="2880320" cy="1933391"/>
              <a:chOff x="683568" y="2564904"/>
              <a:chExt cx="2880320" cy="2952328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1331640" y="3225287"/>
                <a:ext cx="1584176" cy="157186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length,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width, height,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color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83568" y="2564904"/>
                <a:ext cx="2880320" cy="29523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281093" y="2665425"/>
                <a:ext cx="1657698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computing area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224779" y="4754621"/>
                <a:ext cx="1942327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computing volume</a:t>
                </a:r>
                <a:endParaRPr lang="en-US" dirty="0"/>
              </a:p>
            </p:txBody>
          </p:sp>
        </p:grpSp>
        <p:sp>
          <p:nvSpPr>
            <p:cNvPr id="2" name="Cube 1"/>
            <p:cNvSpPr/>
            <p:nvPr/>
          </p:nvSpPr>
          <p:spPr>
            <a:xfrm>
              <a:off x="395536" y="2336959"/>
              <a:ext cx="1800200" cy="1735469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2843808" y="2446052"/>
              <a:ext cx="2611016" cy="1224136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9512" y="1718622"/>
              <a:ext cx="2514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Box as a Real World Object</a:t>
              </a:r>
              <a:endParaRPr lang="en-US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36118" y="1811181"/>
              <a:ext cx="2546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Box as a Software Object</a:t>
              </a:r>
              <a:endParaRPr lang="en-US" b="1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87575" y="3973973"/>
            <a:ext cx="8601953" cy="2506179"/>
            <a:chOff x="287575" y="3973973"/>
            <a:chExt cx="8601953" cy="2506179"/>
          </a:xfrm>
        </p:grpSpPr>
        <p:grpSp>
          <p:nvGrpSpPr>
            <p:cNvPr id="21" name="Group 20"/>
            <p:cNvGrpSpPr/>
            <p:nvPr/>
          </p:nvGrpSpPr>
          <p:grpSpPr>
            <a:xfrm>
              <a:off x="5825605" y="4347994"/>
              <a:ext cx="3063923" cy="2132158"/>
              <a:chOff x="3705059" y="3140968"/>
              <a:chExt cx="3063923" cy="2952328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3745059" y="3140968"/>
                <a:ext cx="3023923" cy="2952328"/>
                <a:chOff x="683567" y="2564904"/>
                <a:chExt cx="3023923" cy="2952328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1535821" y="3453190"/>
                  <a:ext cx="1433401" cy="123423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name, breed,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color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683567" y="2564904"/>
                  <a:ext cx="3023923" cy="295232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1809931" y="2911088"/>
                  <a:ext cx="8851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barking</a:t>
                  </a:r>
                  <a:endParaRPr lang="en-US" dirty="0"/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5011856" y="5317386"/>
                <a:ext cx="941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fetching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705059" y="4484566"/>
                <a:ext cx="961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wagging</a:t>
                </a:r>
                <a:endParaRPr lang="en-US" dirty="0"/>
              </a:p>
            </p:txBody>
          </p:sp>
        </p:grpSp>
        <p:pic>
          <p:nvPicPr>
            <p:cNvPr id="1026" name="Picture 2" descr="http://www.rippedsheets.com/studio/images/dog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4575152"/>
              <a:ext cx="222885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287575" y="4163328"/>
              <a:ext cx="26385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Dog as a Real World Object</a:t>
              </a:r>
              <a:endParaRPr lang="en-US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65355" y="3973973"/>
              <a:ext cx="2638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Dog as a Software Object</a:t>
              </a:r>
              <a:endParaRPr lang="en-US" b="1" dirty="0"/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2918572" y="4802176"/>
              <a:ext cx="2739292" cy="1224136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764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493837"/>
            <a:ext cx="9036496" cy="50315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Objects are grouped in classes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A class is a collections </a:t>
            </a:r>
            <a:r>
              <a:rPr lang="en-US" sz="3200" dirty="0"/>
              <a:t>of objects having similar behavior and </a:t>
            </a:r>
            <a:r>
              <a:rPr lang="en-US" sz="3200" dirty="0" smtClean="0"/>
              <a:t>attributes</a:t>
            </a:r>
            <a:endParaRPr lang="en-US" sz="32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An object </a:t>
            </a:r>
            <a:r>
              <a:rPr lang="en-US" sz="3200" dirty="0"/>
              <a:t>is simply </a:t>
            </a:r>
            <a:r>
              <a:rPr lang="en-US" sz="3200" dirty="0" smtClean="0"/>
              <a:t>a single </a:t>
            </a:r>
            <a:r>
              <a:rPr lang="en-US" sz="3200" dirty="0"/>
              <a:t>instance of class.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Objects can not be instantiated (or created) without defining a class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Classes are defined whereas objects are created</a:t>
            </a:r>
            <a:r>
              <a:rPr lang="en-US" sz="3200" dirty="0" smtClean="0"/>
              <a:t>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In order to create an object, you have to first define the class of that object 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What is Class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20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6859488" cy="4525963"/>
          </a:xfrm>
        </p:spPr>
        <p:txBody>
          <a:bodyPr>
            <a:noAutofit/>
          </a:bodyPr>
          <a:lstStyle/>
          <a:p>
            <a:r>
              <a:rPr lang="en-US" sz="1600" dirty="0" smtClean="0"/>
              <a:t>class Box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/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private	double	length;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private	double	width;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private	double	height;</a:t>
            </a:r>
          </a:p>
          <a:p>
            <a:r>
              <a:rPr lang="en-US" sz="1600" dirty="0"/>
              <a:t>	</a:t>
            </a:r>
            <a:r>
              <a:rPr lang="en-US" sz="1600" b="1" dirty="0" smtClean="0">
                <a:solidFill>
                  <a:srgbClr val="002060"/>
                </a:solidFill>
              </a:rPr>
              <a:t>public	double	area()</a:t>
            </a:r>
          </a:p>
          <a:p>
            <a:r>
              <a:rPr lang="en-US" sz="1600" b="1" dirty="0">
                <a:solidFill>
                  <a:srgbClr val="002060"/>
                </a:solidFill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</a:rPr>
              <a:t>{</a:t>
            </a:r>
          </a:p>
          <a:p>
            <a:r>
              <a:rPr lang="en-US" sz="1600" b="1" dirty="0">
                <a:solidFill>
                  <a:srgbClr val="002060"/>
                </a:solidFill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</a:rPr>
              <a:t>	return 2* (length * width + width * height + height * length);</a:t>
            </a:r>
          </a:p>
          <a:p>
            <a:r>
              <a:rPr lang="en-US" sz="1600" b="1" dirty="0">
                <a:solidFill>
                  <a:srgbClr val="002060"/>
                </a:solidFill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</a:rPr>
              <a:t>}</a:t>
            </a:r>
          </a:p>
          <a:p>
            <a:r>
              <a:rPr lang="en-US" sz="1600" b="1" dirty="0">
                <a:solidFill>
                  <a:srgbClr val="002060"/>
                </a:solidFill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</a:rPr>
              <a:t>public	double	volume()</a:t>
            </a:r>
          </a:p>
          <a:p>
            <a:r>
              <a:rPr lang="en-US" sz="1600" b="1" dirty="0">
                <a:solidFill>
                  <a:srgbClr val="002060"/>
                </a:solidFill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</a:rPr>
              <a:t>{</a:t>
            </a:r>
          </a:p>
          <a:p>
            <a:r>
              <a:rPr lang="en-US" sz="1600" b="1" dirty="0">
                <a:solidFill>
                  <a:srgbClr val="002060"/>
                </a:solidFill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</a:rPr>
              <a:t>	return length * width * height;</a:t>
            </a:r>
          </a:p>
          <a:p>
            <a:r>
              <a:rPr lang="en-US" sz="1600" b="1" dirty="0">
                <a:solidFill>
                  <a:srgbClr val="002060"/>
                </a:solidFill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</a:rPr>
              <a:t>}</a:t>
            </a:r>
          </a:p>
          <a:p>
            <a:r>
              <a:rPr lang="en-US" sz="1600" dirty="0" smtClean="0"/>
              <a:t>}// End of class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Class Example : Box Class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7544" y="2132856"/>
            <a:ext cx="6264696" cy="86409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6768244" y="2116872"/>
            <a:ext cx="720080" cy="8640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87128" y="2364254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Instance Fields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84096" y="3052346"/>
            <a:ext cx="6513316" cy="232087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7020750" y="3052346"/>
            <a:ext cx="720080" cy="23208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40830" y="4028115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Methods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658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496" y="1340768"/>
            <a:ext cx="5347320" cy="3262354"/>
          </a:xfrm>
        </p:spPr>
        <p:txBody>
          <a:bodyPr>
            <a:noAutofit/>
          </a:bodyPr>
          <a:lstStyle/>
          <a:p>
            <a:r>
              <a:rPr lang="en-US" sz="1200" dirty="0" smtClean="0"/>
              <a:t>class Box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/>
              <a:t>	</a:t>
            </a:r>
            <a:r>
              <a:rPr lang="en-US" sz="1200" b="1" dirty="0" smtClean="0">
                <a:solidFill>
                  <a:srgbClr val="FF0000"/>
                </a:solidFill>
              </a:rPr>
              <a:t>private	double	length;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</a:rPr>
              <a:t>private	double	width;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</a:rPr>
              <a:t>private	double	height;</a:t>
            </a:r>
          </a:p>
          <a:p>
            <a:r>
              <a:rPr lang="en-US" sz="1200" dirty="0"/>
              <a:t>	</a:t>
            </a:r>
            <a:r>
              <a:rPr lang="en-US" sz="1200" b="1" dirty="0" smtClean="0">
                <a:solidFill>
                  <a:srgbClr val="002060"/>
                </a:solidFill>
              </a:rPr>
              <a:t>public	double	area()</a:t>
            </a:r>
          </a:p>
          <a:p>
            <a:r>
              <a:rPr lang="en-US" sz="1200" b="1" dirty="0">
                <a:solidFill>
                  <a:srgbClr val="002060"/>
                </a:solidFill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</a:rPr>
              <a:t>{</a:t>
            </a:r>
          </a:p>
          <a:p>
            <a:r>
              <a:rPr lang="en-US" sz="1200" b="1" dirty="0">
                <a:solidFill>
                  <a:srgbClr val="002060"/>
                </a:solidFill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</a:rPr>
              <a:t>	return 2* (length * width + width * height + height * length);</a:t>
            </a:r>
          </a:p>
          <a:p>
            <a:r>
              <a:rPr lang="en-US" sz="1200" b="1" dirty="0">
                <a:solidFill>
                  <a:srgbClr val="002060"/>
                </a:solidFill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</a:rPr>
              <a:t>}</a:t>
            </a:r>
          </a:p>
          <a:p>
            <a:r>
              <a:rPr lang="en-US" sz="1200" b="1" dirty="0">
                <a:solidFill>
                  <a:srgbClr val="002060"/>
                </a:solidFill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</a:rPr>
              <a:t>public	double	volume()</a:t>
            </a:r>
          </a:p>
          <a:p>
            <a:r>
              <a:rPr lang="en-US" sz="1200" b="1" dirty="0">
                <a:solidFill>
                  <a:srgbClr val="002060"/>
                </a:solidFill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</a:rPr>
              <a:t>{</a:t>
            </a:r>
          </a:p>
          <a:p>
            <a:r>
              <a:rPr lang="en-US" sz="1200" b="1" dirty="0">
                <a:solidFill>
                  <a:srgbClr val="002060"/>
                </a:solidFill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</a:rPr>
              <a:t>	return length * width * height;</a:t>
            </a:r>
          </a:p>
          <a:p>
            <a:r>
              <a:rPr lang="en-US" sz="1200" b="1" dirty="0">
                <a:solidFill>
                  <a:srgbClr val="002060"/>
                </a:solidFill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</a:rPr>
              <a:t>}</a:t>
            </a:r>
          </a:p>
          <a:p>
            <a:r>
              <a:rPr lang="en-US" sz="1200" dirty="0" smtClean="0"/>
              <a:t>}// End of class</a:t>
            </a:r>
            <a:br>
              <a:rPr lang="en-US" sz="1200" dirty="0" smtClean="0"/>
            </a:br>
            <a:endParaRPr lang="en-US" sz="1200" dirty="0" smtClean="0"/>
          </a:p>
          <a:p>
            <a:r>
              <a:rPr lang="en-US" sz="1200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Class Example : Box Class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0754" y="4776307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Box b1  =  new Box();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499992" y="4220096"/>
            <a:ext cx="3465620" cy="1017876"/>
            <a:chOff x="5076056" y="5157192"/>
            <a:chExt cx="3465620" cy="1017876"/>
          </a:xfrm>
        </p:grpSpPr>
        <p:sp>
          <p:nvSpPr>
            <p:cNvPr id="11" name="TextBox 10"/>
            <p:cNvSpPr txBox="1"/>
            <p:nvPr/>
          </p:nvSpPr>
          <p:spPr>
            <a:xfrm>
              <a:off x="5076056" y="5713403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latin typeface="Arial Black" panose="020B0A04020102020204" pitchFamily="34" charset="0"/>
                </a:rPr>
                <a:t>b1 </a:t>
              </a:r>
              <a:endParaRPr lang="en-US" sz="2400" b="1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13" name="Straight Arrow Connector 12"/>
            <p:cNvCxnSpPr>
              <a:stCxn id="11" idx="3"/>
            </p:cNvCxnSpPr>
            <p:nvPr/>
          </p:nvCxnSpPr>
          <p:spPr>
            <a:xfrm>
              <a:off x="5773683" y="5944236"/>
              <a:ext cx="670525" cy="115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6444207" y="5641395"/>
              <a:ext cx="697627" cy="5336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length</a:t>
              </a:r>
              <a:endPara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31498" y="5157192"/>
              <a:ext cx="925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latin typeface="Arial Black" panose="020B0A04020102020204" pitchFamily="34" charset="0"/>
                </a:rPr>
                <a:t>:Box</a:t>
              </a:r>
              <a:endParaRPr lang="en-US" sz="2400" b="1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49797" y="5641395"/>
              <a:ext cx="697627" cy="5336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width</a:t>
              </a:r>
              <a:endPara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844049" y="5641395"/>
              <a:ext cx="697627" cy="5336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height</a:t>
              </a:r>
              <a:endPara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20754" y="5826911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Box b2  =  new Box();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499992" y="5270700"/>
            <a:ext cx="3465620" cy="1017876"/>
            <a:chOff x="5076056" y="5157192"/>
            <a:chExt cx="3465620" cy="1017876"/>
          </a:xfrm>
        </p:grpSpPr>
        <p:sp>
          <p:nvSpPr>
            <p:cNvPr id="25" name="TextBox 24"/>
            <p:cNvSpPr txBox="1"/>
            <p:nvPr/>
          </p:nvSpPr>
          <p:spPr>
            <a:xfrm>
              <a:off x="5076056" y="5713403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latin typeface="Arial Black" panose="020B0A04020102020204" pitchFamily="34" charset="0"/>
                </a:rPr>
                <a:t>b2 </a:t>
              </a:r>
              <a:endParaRPr lang="en-US" sz="2400" b="1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26" name="Straight Arrow Connector 25"/>
            <p:cNvCxnSpPr>
              <a:stCxn id="25" idx="3"/>
            </p:cNvCxnSpPr>
            <p:nvPr/>
          </p:nvCxnSpPr>
          <p:spPr>
            <a:xfrm>
              <a:off x="5773683" y="5944236"/>
              <a:ext cx="670525" cy="115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6444207" y="5641395"/>
              <a:ext cx="697627" cy="5336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length</a:t>
              </a:r>
              <a:endPara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031498" y="5157192"/>
              <a:ext cx="925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latin typeface="Arial Black" panose="020B0A04020102020204" pitchFamily="34" charset="0"/>
                </a:rPr>
                <a:t>:Box</a:t>
              </a:r>
              <a:endParaRPr lang="en-US" sz="2400" b="1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149797" y="5641395"/>
              <a:ext cx="697627" cy="5336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width</a:t>
              </a:r>
              <a:endPara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844049" y="5641395"/>
              <a:ext cx="697627" cy="5336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height</a:t>
              </a:r>
              <a:endPara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62227" y="1525667"/>
            <a:ext cx="2223012" cy="1833145"/>
            <a:chOff x="6804248" y="1628800"/>
            <a:chExt cx="1800200" cy="1440160"/>
          </a:xfrm>
        </p:grpSpPr>
        <p:sp>
          <p:nvSpPr>
            <p:cNvPr id="4" name="Rectangle 3"/>
            <p:cNvSpPr/>
            <p:nvPr/>
          </p:nvSpPr>
          <p:spPr>
            <a:xfrm>
              <a:off x="6804248" y="1628800"/>
              <a:ext cx="180020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Box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804248" y="2064348"/>
              <a:ext cx="1800200" cy="585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Tx/>
                <a:buChar char="-"/>
              </a:pPr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length: double</a:t>
              </a:r>
            </a:p>
            <a:p>
              <a:pPr marL="285750" indent="-285750" algn="ctr">
                <a:buFontTx/>
                <a:buChar char="-"/>
              </a:pPr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width: double</a:t>
              </a:r>
            </a:p>
            <a:p>
              <a:pPr marL="285750" indent="-285750" algn="ctr">
                <a:buFontTx/>
                <a:buChar char="-"/>
              </a:pPr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Height: double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804248" y="2664043"/>
              <a:ext cx="1800200" cy="4049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+area() : double</a:t>
              </a:r>
            </a:p>
            <a:p>
              <a:pPr algn="ctr"/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+volume(): double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Right Brace 5"/>
          <p:cNvSpPr/>
          <p:nvPr/>
        </p:nvSpPr>
        <p:spPr>
          <a:xfrm>
            <a:off x="7731116" y="1525667"/>
            <a:ext cx="153252" cy="5499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00028" y="1615973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Name</a:t>
            </a:r>
            <a:endParaRPr lang="en-US" dirty="0"/>
          </a:p>
        </p:txBody>
      </p:sp>
      <p:sp>
        <p:nvSpPr>
          <p:cNvPr id="33" name="Right Brace 32"/>
          <p:cNvSpPr/>
          <p:nvPr/>
        </p:nvSpPr>
        <p:spPr>
          <a:xfrm>
            <a:off x="7740352" y="2132904"/>
            <a:ext cx="127681" cy="7104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925599" y="2311880"/>
            <a:ext cx="111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5" name="Right Brace 34"/>
          <p:cNvSpPr/>
          <p:nvPr/>
        </p:nvSpPr>
        <p:spPr>
          <a:xfrm>
            <a:off x="7745568" y="2886771"/>
            <a:ext cx="114801" cy="4720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958522" y="2924944"/>
            <a:ext cx="1085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  <p:bldP spid="6" grpId="0" animBg="1"/>
      <p:bldP spid="7" grpId="0"/>
      <p:bldP spid="33" grpId="0" animBg="1"/>
      <p:bldP spid="34" grpId="0"/>
      <p:bldP spid="35" grpId="0" animBg="1"/>
      <p:bldP spid="36" grpId="0"/>
    </p:bldLst>
  </p:timing>
</p:sld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751</TotalTime>
  <Words>464</Words>
  <Application>Microsoft Office PowerPoint</Application>
  <PresentationFormat>On-screen Show (4:3)</PresentationFormat>
  <Paragraphs>150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Courier New</vt:lpstr>
      <vt:lpstr>AAOC ZC222-L1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Dr. Pankaj Vyas [MU - Jaipur]</cp:lastModifiedBy>
  <cp:revision>156</cp:revision>
  <cp:lastPrinted>2014-01-11T02:25:52Z</cp:lastPrinted>
  <dcterms:created xsi:type="dcterms:W3CDTF">2014-01-11T00:18:07Z</dcterms:created>
  <dcterms:modified xsi:type="dcterms:W3CDTF">2020-08-26T05:45:43Z</dcterms:modified>
</cp:coreProperties>
</file>