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13" r:id="rId2"/>
    <p:sldId id="430" r:id="rId3"/>
    <p:sldId id="431" r:id="rId4"/>
    <p:sldId id="432" r:id="rId5"/>
    <p:sldId id="434" r:id="rId6"/>
    <p:sldId id="436" r:id="rId7"/>
    <p:sldId id="438" r:id="rId8"/>
    <p:sldId id="439" r:id="rId9"/>
    <p:sldId id="440" r:id="rId10"/>
    <p:sldId id="441" r:id="rId11"/>
    <p:sldId id="442" r:id="rId12"/>
    <p:sldId id="429" r:id="rId13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73" d="100"/>
          <a:sy n="73" d="100"/>
        </p:scale>
        <p:origin x="11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 IT 2103 : Object-Oriented</a:t>
            </a:r>
            <a:r>
              <a:rPr lang="en-US" sz="1200" b="1" baseline="0" dirty="0" smtClean="0"/>
              <a:t> Programming 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Accessing Class Members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400" dirty="0" smtClean="0"/>
              <a:t>Accessing Instance Fields of a Class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400" dirty="0" smtClean="0"/>
              <a:t>Invoking Methods of a Class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400" dirty="0" smtClean="0"/>
              <a:t>Implicit </a:t>
            </a:r>
            <a:r>
              <a:rPr lang="en-US" sz="2400" dirty="0" err="1" smtClean="0"/>
              <a:t>vs</a:t>
            </a:r>
            <a:r>
              <a:rPr lang="en-US" sz="2400" dirty="0" smtClean="0"/>
              <a:t> Explicit Parameters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400" dirty="0" smtClean="0"/>
              <a:t>Use of ‘this’ reference pointer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40768"/>
            <a:ext cx="8229600" cy="1863155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‘this’ is a Java Keyword which always points to the object invoking the method (i.e. implicit parameter 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‘this’ pointer helps to differentiates the local-variables from instance fields especially when they have same name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Use of this pointer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23728" y="2924944"/>
            <a:ext cx="418443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class AB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private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a;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// Constructor Method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AB(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a;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this.b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b;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pPr>
              <a:spcBef>
                <a:spcPts val="0"/>
              </a:spcBef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}//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End of class AB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716016" y="3564234"/>
            <a:ext cx="2448272" cy="1130425"/>
            <a:chOff x="4716016" y="3564234"/>
            <a:chExt cx="2448272" cy="1130425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5364088" y="3789040"/>
              <a:ext cx="1800200" cy="90561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ight Brace 9"/>
            <p:cNvSpPr/>
            <p:nvPr/>
          </p:nvSpPr>
          <p:spPr>
            <a:xfrm>
              <a:off x="4716016" y="3564234"/>
              <a:ext cx="792088" cy="677615"/>
            </a:xfrm>
            <a:prstGeom prst="rightBrace">
              <a:avLst>
                <a:gd name="adj1" fmla="val 28860"/>
                <a:gd name="adj2" fmla="val 50000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5508104" y="3635971"/>
              <a:ext cx="1656184" cy="26089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7175621" y="3050376"/>
            <a:ext cx="1746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Instance Fields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and constructor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Arguments have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Same name 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209377" y="5378664"/>
            <a:ext cx="306839" cy="22501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61802" y="4615968"/>
            <a:ext cx="19725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this.a</a:t>
            </a:r>
            <a:r>
              <a:rPr lang="en-US" b="1" dirty="0" smtClean="0">
                <a:solidFill>
                  <a:srgbClr val="FF0000"/>
                </a:solidFill>
              </a:rPr>
              <a:t> refers to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instance-field ‘a’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this.b</a:t>
            </a: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en-US" b="1" dirty="0">
                <a:solidFill>
                  <a:srgbClr val="FF0000"/>
                </a:solidFill>
              </a:rPr>
              <a:t>refers to </a:t>
            </a:r>
          </a:p>
          <a:p>
            <a:r>
              <a:rPr lang="en-US" b="1" dirty="0">
                <a:solidFill>
                  <a:srgbClr val="FF0000"/>
                </a:solidFill>
              </a:rPr>
              <a:t>instance-field </a:t>
            </a:r>
            <a:r>
              <a:rPr lang="en-US" b="1" dirty="0" smtClean="0">
                <a:solidFill>
                  <a:srgbClr val="FF0000"/>
                </a:solidFill>
              </a:rPr>
              <a:t>‘b’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Right Brace 20"/>
          <p:cNvSpPr/>
          <p:nvPr/>
        </p:nvSpPr>
        <p:spPr>
          <a:xfrm>
            <a:off x="5417289" y="5264869"/>
            <a:ext cx="792088" cy="677615"/>
          </a:xfrm>
          <a:prstGeom prst="rightBrace">
            <a:avLst>
              <a:gd name="adj1" fmla="val 28860"/>
              <a:gd name="adj2" fmla="val 50000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8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/>
      <p:bldP spid="19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this pointer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616" y="1314048"/>
            <a:ext cx="763284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// File Name : Demo.java</a:t>
            </a:r>
          </a:p>
          <a:p>
            <a:pPr>
              <a:spcBef>
                <a:spcPts val="0"/>
              </a:spcBef>
            </a:pPr>
            <a:r>
              <a:rPr lang="en-US" dirty="0"/>
              <a:t>class AB</a:t>
            </a:r>
          </a:p>
          <a:p>
            <a:pPr>
              <a:spcBef>
                <a:spcPts val="0"/>
              </a:spcBef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</a:pPr>
            <a:r>
              <a:rPr lang="en-US" dirty="0"/>
              <a:t>	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a;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b</a:t>
            </a:r>
            <a:r>
              <a:rPr lang="en-US" dirty="0"/>
              <a:t>;  // Instance Fields</a:t>
            </a:r>
          </a:p>
          <a:p>
            <a:pPr>
              <a:spcBef>
                <a:spcPts val="0"/>
              </a:spcBef>
            </a:pPr>
            <a:r>
              <a:rPr lang="en-US" dirty="0"/>
              <a:t>	// Constructor Method</a:t>
            </a:r>
          </a:p>
          <a:p>
            <a:pPr>
              <a:spcBef>
                <a:spcPts val="0"/>
              </a:spcBef>
            </a:pPr>
            <a:r>
              <a:rPr lang="en-US" dirty="0"/>
              <a:t>	AB(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</a:t>
            </a:r>
          </a:p>
          <a:p>
            <a:pPr>
              <a:spcBef>
                <a:spcPts val="0"/>
              </a:spcBef>
            </a:pPr>
            <a:r>
              <a:rPr lang="en-US" dirty="0"/>
              <a:t>	{</a:t>
            </a:r>
          </a:p>
          <a:p>
            <a:pPr>
              <a:spcBef>
                <a:spcPts val="0"/>
              </a:spcBef>
            </a:pPr>
            <a:r>
              <a:rPr lang="en-US" dirty="0"/>
              <a:t>		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this.a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x;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// a = x;</a:t>
            </a:r>
            <a:endParaRPr lang="en-US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this.b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// b =y;</a:t>
            </a:r>
            <a:endParaRPr lang="en-US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this.display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// you can write simple ‘display()’ also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/>
              <a:t>	}// End of Method</a:t>
            </a:r>
          </a:p>
          <a:p>
            <a:pPr>
              <a:spcBef>
                <a:spcPts val="0"/>
              </a:spcBef>
            </a:pPr>
            <a:r>
              <a:rPr lang="en-US" dirty="0"/>
              <a:t>	// Method to display instance field values</a:t>
            </a:r>
          </a:p>
          <a:p>
            <a:pPr>
              <a:spcBef>
                <a:spcPts val="0"/>
              </a:spcBef>
            </a:pPr>
            <a:r>
              <a:rPr lang="en-US" dirty="0"/>
              <a:t>	public void display()	</a:t>
            </a:r>
          </a:p>
          <a:p>
            <a:pPr>
              <a:spcBef>
                <a:spcPts val="0"/>
              </a:spcBef>
            </a:pPr>
            <a:r>
              <a:rPr lang="en-US" dirty="0"/>
              <a:t>	{</a:t>
            </a:r>
          </a:p>
          <a:p>
            <a:pPr>
              <a:spcBef>
                <a:spcPts val="0"/>
              </a:spcBef>
            </a:pPr>
            <a:r>
              <a:rPr lang="en-US" dirty="0"/>
              <a:t>		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 a=  “+ 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this.a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 b = “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this.b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dirty="0"/>
              <a:t>	}// End of Method</a:t>
            </a:r>
          </a:p>
          <a:p>
            <a:pPr>
              <a:spcBef>
                <a:spcPts val="0"/>
              </a:spcBef>
            </a:pPr>
            <a:r>
              <a:rPr lang="en-US" dirty="0"/>
              <a:t>}// End of class AB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71328" y="3534504"/>
            <a:ext cx="1493806" cy="914400"/>
            <a:chOff x="1571328" y="3534504"/>
            <a:chExt cx="1493806" cy="914400"/>
          </a:xfrm>
        </p:grpSpPr>
        <p:sp>
          <p:nvSpPr>
            <p:cNvPr id="6" name="Right Arrow 5"/>
            <p:cNvSpPr/>
            <p:nvPr/>
          </p:nvSpPr>
          <p:spPr>
            <a:xfrm>
              <a:off x="1571328" y="3649090"/>
              <a:ext cx="1173680" cy="6852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765670" y="3534504"/>
              <a:ext cx="299464" cy="914400"/>
            </a:xfrm>
            <a:prstGeom prst="leftBrace">
              <a:avLst>
                <a:gd name="adj1" fmla="val 68143"/>
                <a:gd name="adj2" fmla="val 50000"/>
              </a:avLst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4" y="3537022"/>
            <a:ext cx="1571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Refer to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Instance-fields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via ‘this’ 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 rot="10800000">
            <a:off x="6732240" y="5301208"/>
            <a:ext cx="864096" cy="914400"/>
            <a:chOff x="1571328" y="3534504"/>
            <a:chExt cx="1493806" cy="914400"/>
          </a:xfrm>
        </p:grpSpPr>
        <p:sp>
          <p:nvSpPr>
            <p:cNvPr id="12" name="Right Arrow 11"/>
            <p:cNvSpPr/>
            <p:nvPr/>
          </p:nvSpPr>
          <p:spPr>
            <a:xfrm>
              <a:off x="1571328" y="3649090"/>
              <a:ext cx="1173680" cy="6852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 Brace 12"/>
            <p:cNvSpPr/>
            <p:nvPr/>
          </p:nvSpPr>
          <p:spPr>
            <a:xfrm>
              <a:off x="2765670" y="3534504"/>
              <a:ext cx="299464" cy="914400"/>
            </a:xfrm>
            <a:prstGeom prst="leftBrace">
              <a:avLst>
                <a:gd name="adj1" fmla="val 68143"/>
                <a:gd name="adj2" fmla="val 50000"/>
              </a:avLst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81256" y="5313982"/>
            <a:ext cx="1571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Refer to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Instance-fields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via ‘this’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7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IN" sz="80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68760"/>
            <a:ext cx="2683024" cy="4950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What is the Problem?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74148" y="1307951"/>
            <a:ext cx="56698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XYZ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	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x;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	double	y;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// Constructor Method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XYZ(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a, double b)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x=a; y = b;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Constructor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// Method to Read the Value of  x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	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getX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return x;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 // End of Method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//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Method to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value of y 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public	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getY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return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y;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class XYZ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// Driver Class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Test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static void main(String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	</a:t>
            </a:r>
            <a:r>
              <a:rPr lang="en-US" sz="12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How to Access the Instance Fields and Methods of XYZ Here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 // End of Method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class Test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275855" y="5877272"/>
            <a:ext cx="938333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6030" y="5605789"/>
            <a:ext cx="30267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Mechanism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3059832" y="1739005"/>
            <a:ext cx="1451592" cy="328562"/>
          </a:xfrm>
          <a:prstGeom prst="leftBrace">
            <a:avLst>
              <a:gd name="adj1" fmla="val 25000"/>
              <a:gd name="adj2" fmla="val 50000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47664" y="1700808"/>
            <a:ext cx="1562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 Fields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>
            <a:off x="3059832" y="2233768"/>
            <a:ext cx="1451592" cy="763183"/>
          </a:xfrm>
          <a:prstGeom prst="leftBrace">
            <a:avLst>
              <a:gd name="adj1" fmla="val 25000"/>
              <a:gd name="adj2" fmla="val 50000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42584" y="2276872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Constructor </a:t>
            </a:r>
          </a:p>
          <a:p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7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59688" cy="4959499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Within (Inside the class) the class every instance field (even if it is private) and every object method is directly accessible.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Outside the class only those Instance Fields and Object methods are accessible which are not private.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Outside the class the </a:t>
            </a:r>
            <a:r>
              <a:rPr lang="en-US" dirty="0"/>
              <a:t>Instance Fields and Object methods are </a:t>
            </a:r>
            <a:r>
              <a:rPr lang="en-US" dirty="0" smtClean="0"/>
              <a:t>accessed using object-references of that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Syntax for Accessing Non-private Instance Fields Outside the class</a:t>
            </a:r>
          </a:p>
          <a:p>
            <a:pPr marL="0" indent="0"/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&lt;object-reference-name&gt;.&lt;instance-field-name&gt;</a:t>
            </a: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Syntax for Accessing </a:t>
            </a:r>
            <a:r>
              <a:rPr lang="en-US" dirty="0" smtClean="0"/>
              <a:t>Non-private </a:t>
            </a:r>
            <a:r>
              <a:rPr lang="en-US" dirty="0"/>
              <a:t>Object Methods Outside the class</a:t>
            </a:r>
          </a:p>
          <a:p>
            <a:pPr marL="0" indent="0" algn="ctr"/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object-reference-name</a:t>
            </a:r>
            <a:r>
              <a:rPr lang="en-US" dirty="0" smtClean="0">
                <a:solidFill>
                  <a:srgbClr val="FF0000"/>
                </a:solidFill>
              </a:rPr>
              <a:t>&gt;.object-method-name();</a:t>
            </a:r>
          </a:p>
          <a:p>
            <a:pPr marL="0" indent="0" algn="ctr"/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object-reference-name&gt;.</a:t>
            </a:r>
            <a:r>
              <a:rPr lang="en-US" dirty="0" smtClean="0">
                <a:solidFill>
                  <a:srgbClr val="FF0000"/>
                </a:solidFill>
              </a:rPr>
              <a:t>object-method-name(parameters);</a:t>
            </a: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Accessing Object Methods and Fields of a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5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355442"/>
            <a:ext cx="367240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// Fie Name : Demo.java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XYZ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	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x;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	double	y;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// Constructor Method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XYZ(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a, double b)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x=a;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y = b;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Constructor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// Method to Read the Value of  x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	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getX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return x;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 // End of Method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//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Method to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value of y 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public	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getY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return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y;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 // End of Method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}// End of class XYZ</a:t>
            </a:r>
          </a:p>
        </p:txBody>
      </p:sp>
      <p:sp>
        <p:nvSpPr>
          <p:cNvPr id="5" name="Rectangle 4"/>
          <p:cNvSpPr/>
          <p:nvPr/>
        </p:nvSpPr>
        <p:spPr>
          <a:xfrm>
            <a:off x="4716016" y="1355442"/>
            <a:ext cx="4572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// Driver Class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Test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public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static void main(String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How to Access Instance Fields and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Methods of XYZ class in Test class ?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Step 1 : Create an Instance of class XYZ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XYZ  x1 = 	new XYZ(10, 10);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Step 2: Access via instance reference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  = 	x1.getX();</a:t>
            </a:r>
          </a:p>
          <a:p>
            <a:endParaRPr 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b  =	x1.getY();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// End of Method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Test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666728" y="5444626"/>
            <a:ext cx="2818656" cy="989729"/>
            <a:chOff x="4355976" y="4816532"/>
            <a:chExt cx="2818656" cy="989729"/>
          </a:xfrm>
        </p:grpSpPr>
        <p:sp>
          <p:nvSpPr>
            <p:cNvPr id="2" name="TextBox 1"/>
            <p:cNvSpPr txBox="1"/>
            <p:nvPr/>
          </p:nvSpPr>
          <p:spPr>
            <a:xfrm>
              <a:off x="4355976" y="5157192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x1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6"/>
            <p:cNvCxnSpPr>
              <a:stCxn id="2" idx="3"/>
            </p:cNvCxnSpPr>
            <p:nvPr/>
          </p:nvCxnSpPr>
          <p:spPr>
            <a:xfrm>
              <a:off x="4811550" y="5357247"/>
              <a:ext cx="9845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796136" y="5163418"/>
              <a:ext cx="689248" cy="393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85384" y="5165199"/>
              <a:ext cx="689248" cy="393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01504" y="546671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97588" y="546770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96136" y="4816532"/>
              <a:ext cx="13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:XYZ</a:t>
              </a:r>
              <a:endParaRPr lang="en-US" b="1" dirty="0"/>
            </a:p>
          </p:txBody>
        </p:sp>
      </p:grpSp>
      <p:sp>
        <p:nvSpPr>
          <p:cNvPr id="14" name="Right Brace 13"/>
          <p:cNvSpPr/>
          <p:nvPr/>
        </p:nvSpPr>
        <p:spPr>
          <a:xfrm>
            <a:off x="7380312" y="3870475"/>
            <a:ext cx="589156" cy="710654"/>
          </a:xfrm>
          <a:prstGeom prst="rightBrace">
            <a:avLst>
              <a:gd name="adj1" fmla="val 35274"/>
              <a:gd name="adj2" fmla="val 50000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7422634" y="4688843"/>
            <a:ext cx="122353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04248" y="5445224"/>
            <a:ext cx="2331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getX</a:t>
            </a:r>
            <a:r>
              <a:rPr lang="en-US" dirty="0" smtClean="0"/>
              <a:t>() and </a:t>
            </a:r>
            <a:r>
              <a:rPr lang="en-US" dirty="0" err="1" smtClean="0"/>
              <a:t>getY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Methods are </a:t>
            </a:r>
          </a:p>
          <a:p>
            <a:r>
              <a:rPr lang="en-US" dirty="0" smtClean="0"/>
              <a:t>accessed</a:t>
            </a:r>
          </a:p>
          <a:p>
            <a:r>
              <a:rPr lang="en-US" dirty="0" smtClean="0"/>
              <a:t>via object-reference x1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2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496" y="1384315"/>
            <a:ext cx="486003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 Name : Demo.java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class XYZ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	private 	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x; 	// private instance field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y;	//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package-private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instance field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protected	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z; 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//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protected instance field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public	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c; 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//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public instance field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// Constructor Method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XYZ(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C,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x = A;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y = B;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z = C;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c = D;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}// End of Constructor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// Method to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getSum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of instance fields	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getSum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return x + y + z + c;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// Method displays the instance field values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public void	display()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("x = " +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x);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("y = " +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y);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("z = " +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z);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("c = " +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c);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XYZ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88024" y="1384315"/>
            <a:ext cx="42484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// Driver class Test</a:t>
            </a:r>
          </a:p>
          <a:p>
            <a:r>
              <a:rPr lang="en-US" sz="1200" b="1" dirty="0"/>
              <a:t>class Test</a:t>
            </a:r>
          </a:p>
          <a:p>
            <a:r>
              <a:rPr lang="en-US" sz="1200" b="1" dirty="0"/>
              <a:t>{</a:t>
            </a:r>
          </a:p>
          <a:p>
            <a:r>
              <a:rPr lang="en-US" sz="1200" b="1" dirty="0"/>
              <a:t>	public static void main(String[] </a:t>
            </a:r>
            <a:r>
              <a:rPr lang="en-US" sz="1200" b="1" dirty="0" err="1"/>
              <a:t>args</a:t>
            </a:r>
            <a:r>
              <a:rPr lang="en-US" sz="1200" b="1" dirty="0"/>
              <a:t>)</a:t>
            </a:r>
          </a:p>
          <a:p>
            <a:r>
              <a:rPr lang="en-US" sz="1200" b="1" dirty="0"/>
              <a:t>	{</a:t>
            </a:r>
          </a:p>
          <a:p>
            <a:r>
              <a:rPr lang="en-US" sz="1200" b="1" dirty="0"/>
              <a:t>		</a:t>
            </a:r>
            <a:r>
              <a:rPr lang="en-US" sz="1400" b="1" dirty="0">
                <a:solidFill>
                  <a:srgbClr val="FF0000"/>
                </a:solidFill>
              </a:rPr>
              <a:t>XYZ x1 =new XYZ(6,7, 10, 23);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</a:t>
            </a:r>
            <a:r>
              <a:rPr lang="en-US" sz="1400" b="1" dirty="0" smtClean="0">
                <a:solidFill>
                  <a:srgbClr val="FF0000"/>
                </a:solidFill>
              </a:rPr>
              <a:t>// </a:t>
            </a:r>
            <a:r>
              <a:rPr lang="en-US" sz="1400" b="1" dirty="0">
                <a:solidFill>
                  <a:srgbClr val="FF0000"/>
                </a:solidFill>
              </a:rPr>
              <a:t>x1.x = 13;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x1.y = </a:t>
            </a:r>
            <a:r>
              <a:rPr lang="en-US" sz="1400" b="1" dirty="0" smtClean="0">
                <a:solidFill>
                  <a:srgbClr val="FF0000"/>
                </a:solidFill>
              </a:rPr>
              <a:t>20;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		x1.z = </a:t>
            </a:r>
            <a:r>
              <a:rPr lang="en-US" sz="1400" b="1" dirty="0" smtClean="0">
                <a:solidFill>
                  <a:srgbClr val="FF0000"/>
                </a:solidFill>
              </a:rPr>
              <a:t>40;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		x1.c = </a:t>
            </a:r>
            <a:r>
              <a:rPr lang="en-US" sz="1400" b="1" dirty="0" smtClean="0">
                <a:solidFill>
                  <a:srgbClr val="FF0000"/>
                </a:solidFill>
              </a:rPr>
              <a:t>60</a:t>
            </a:r>
            <a:r>
              <a:rPr lang="en-US" sz="14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</a:t>
            </a:r>
          </a:p>
          <a:p>
            <a:r>
              <a:rPr lang="en-US" sz="1200" b="1" dirty="0"/>
              <a:t>	}// End of Method</a:t>
            </a:r>
          </a:p>
          <a:p>
            <a:r>
              <a:rPr lang="en-US" sz="1200" b="1" dirty="0"/>
              <a:t>}// End of class Test 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976963" y="4002017"/>
            <a:ext cx="2691381" cy="1005019"/>
            <a:chOff x="4895528" y="4002017"/>
            <a:chExt cx="2691381" cy="1005019"/>
          </a:xfrm>
        </p:grpSpPr>
        <p:sp>
          <p:nvSpPr>
            <p:cNvPr id="25" name="TextBox 24"/>
            <p:cNvSpPr txBox="1"/>
            <p:nvPr/>
          </p:nvSpPr>
          <p:spPr>
            <a:xfrm>
              <a:off x="5963458" y="461621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72200" y="463441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23986" y="4637704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38593" y="4634417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895528" y="4002017"/>
              <a:ext cx="2691381" cy="732554"/>
              <a:chOff x="4895528" y="4002017"/>
              <a:chExt cx="2691381" cy="73255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895528" y="4365104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x1</a:t>
                </a:r>
                <a:endParaRPr lang="en-US" dirty="0"/>
              </a:p>
            </p:txBody>
          </p:sp>
          <p:cxnSp>
            <p:nvCxnSpPr>
              <p:cNvPr id="20" name="Straight Arrow Connector 19"/>
              <p:cNvCxnSpPr>
                <a:stCxn id="18" idx="3"/>
              </p:cNvCxnSpPr>
              <p:nvPr/>
            </p:nvCxnSpPr>
            <p:spPr>
              <a:xfrm>
                <a:off x="5296600" y="4549770"/>
                <a:ext cx="5715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5868144" y="4374396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300192" y="4374531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732240" y="4374531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154861" y="4374531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23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68143" y="4002017"/>
                <a:ext cx="1718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:XYZ</a:t>
                </a:r>
                <a:endParaRPr lang="en-US" dirty="0"/>
              </a:p>
            </p:txBody>
          </p:sp>
        </p:grpSp>
      </p:grpSp>
      <p:cxnSp>
        <p:nvCxnSpPr>
          <p:cNvPr id="34" name="Straight Arrow Connector 33"/>
          <p:cNvCxnSpPr/>
          <p:nvPr/>
        </p:nvCxnSpPr>
        <p:spPr>
          <a:xfrm>
            <a:off x="7656151" y="2672344"/>
            <a:ext cx="57606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32216" y="2672344"/>
            <a:ext cx="0" cy="231320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44893" y="5085184"/>
            <a:ext cx="2847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Erroneous Statement: as ‘x’ is private in class XYZ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927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496" y="1384315"/>
            <a:ext cx="486003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 Name : Demo.java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class XYZ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	private 	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x; 	// private instance field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y;	//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package-private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instance field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protected	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z; 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//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protected instance field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public	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c; 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//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public instance field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// Constructor Method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XYZ(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C,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x = A;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y = B;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z = C;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c = D;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}// End of Constructor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// Method to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getSum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of instance fields	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getSum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return x + y + z + c;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// Method displays the instance field values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public void	display()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("x = " +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x);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("y = " +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y);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("z = " +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z);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("c = " +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c);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XYZ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88024" y="1384315"/>
            <a:ext cx="42484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// Driver class Test</a:t>
            </a:r>
          </a:p>
          <a:p>
            <a:r>
              <a:rPr lang="en-US" sz="1200" b="1" dirty="0"/>
              <a:t>class Test</a:t>
            </a:r>
          </a:p>
          <a:p>
            <a:r>
              <a:rPr lang="en-US" sz="1200" b="1" dirty="0"/>
              <a:t>{</a:t>
            </a:r>
          </a:p>
          <a:p>
            <a:r>
              <a:rPr lang="en-US" sz="1200" b="1" dirty="0"/>
              <a:t>	public static void main(String[] </a:t>
            </a:r>
            <a:r>
              <a:rPr lang="en-US" sz="1200" b="1" dirty="0" err="1"/>
              <a:t>args</a:t>
            </a:r>
            <a:r>
              <a:rPr lang="en-US" sz="1200" b="1" dirty="0"/>
              <a:t>)</a:t>
            </a:r>
          </a:p>
          <a:p>
            <a:r>
              <a:rPr lang="en-US" sz="1200" b="1" dirty="0"/>
              <a:t>	{</a:t>
            </a:r>
          </a:p>
          <a:p>
            <a:r>
              <a:rPr lang="en-US" sz="1200" b="1" dirty="0"/>
              <a:t>		</a:t>
            </a:r>
            <a:r>
              <a:rPr lang="en-US" sz="1400" b="1" dirty="0">
                <a:solidFill>
                  <a:srgbClr val="FF0000"/>
                </a:solidFill>
              </a:rPr>
              <a:t>XYZ x1 =new XYZ(6,7, 10, 23);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</a:t>
            </a:r>
            <a:r>
              <a:rPr lang="en-US" sz="1400" b="1" dirty="0" smtClean="0">
                <a:solidFill>
                  <a:srgbClr val="FF0000"/>
                </a:solidFill>
              </a:rPr>
              <a:t>// </a:t>
            </a:r>
            <a:r>
              <a:rPr lang="en-US" sz="1400" b="1" dirty="0">
                <a:solidFill>
                  <a:srgbClr val="FF0000"/>
                </a:solidFill>
              </a:rPr>
              <a:t>x1.x = 13;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x1.y = </a:t>
            </a:r>
            <a:r>
              <a:rPr lang="en-US" sz="1400" b="1" dirty="0" smtClean="0">
                <a:solidFill>
                  <a:srgbClr val="FF0000"/>
                </a:solidFill>
              </a:rPr>
              <a:t>20;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		x1.z = </a:t>
            </a:r>
            <a:r>
              <a:rPr lang="en-US" sz="1400" b="1" dirty="0" smtClean="0">
                <a:solidFill>
                  <a:srgbClr val="FF0000"/>
                </a:solidFill>
              </a:rPr>
              <a:t>40;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		x1.c = </a:t>
            </a:r>
            <a:r>
              <a:rPr lang="en-US" sz="1400" b="1" dirty="0" smtClean="0">
                <a:solidFill>
                  <a:srgbClr val="FF0000"/>
                </a:solidFill>
              </a:rPr>
              <a:t>60</a:t>
            </a:r>
            <a:r>
              <a:rPr lang="en-US" sz="14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200" b="1" dirty="0" smtClean="0"/>
              <a:t>	}// End of Method</a:t>
            </a:r>
          </a:p>
          <a:p>
            <a:r>
              <a:rPr lang="en-US" sz="1200" b="1" dirty="0" smtClean="0"/>
              <a:t>}// </a:t>
            </a:r>
            <a:r>
              <a:rPr lang="en-US" sz="1200" b="1" dirty="0"/>
              <a:t>End of class Test 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976963" y="4002017"/>
            <a:ext cx="2691381" cy="1005019"/>
            <a:chOff x="4895528" y="4002017"/>
            <a:chExt cx="2691381" cy="1005019"/>
          </a:xfrm>
        </p:grpSpPr>
        <p:sp>
          <p:nvSpPr>
            <p:cNvPr id="25" name="TextBox 24"/>
            <p:cNvSpPr txBox="1"/>
            <p:nvPr/>
          </p:nvSpPr>
          <p:spPr>
            <a:xfrm>
              <a:off x="5963458" y="461621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72200" y="463441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23986" y="4637704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38593" y="4634417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895528" y="4002017"/>
              <a:ext cx="2691381" cy="732554"/>
              <a:chOff x="4895528" y="4002017"/>
              <a:chExt cx="2691381" cy="73255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895528" y="4365104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x1</a:t>
                </a:r>
                <a:endParaRPr lang="en-US" dirty="0"/>
              </a:p>
            </p:txBody>
          </p:sp>
          <p:cxnSp>
            <p:nvCxnSpPr>
              <p:cNvPr id="20" name="Straight Arrow Connector 19"/>
              <p:cNvCxnSpPr>
                <a:stCxn id="18" idx="3"/>
              </p:cNvCxnSpPr>
              <p:nvPr/>
            </p:nvCxnSpPr>
            <p:spPr>
              <a:xfrm>
                <a:off x="5296600" y="4549770"/>
                <a:ext cx="5715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5868144" y="4374396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300192" y="4374531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20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732240" y="4374531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40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154861" y="4374531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60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68143" y="4002017"/>
                <a:ext cx="1718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:XYZ</a:t>
                </a:r>
                <a:endParaRPr lang="en-US" dirty="0"/>
              </a:p>
            </p:txBody>
          </p:sp>
        </p:grpSp>
      </p:grpSp>
      <p:cxnSp>
        <p:nvCxnSpPr>
          <p:cNvPr id="34" name="Straight Arrow Connector 33"/>
          <p:cNvCxnSpPr/>
          <p:nvPr/>
        </p:nvCxnSpPr>
        <p:spPr>
          <a:xfrm>
            <a:off x="7656151" y="2672344"/>
            <a:ext cx="57606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32216" y="2672344"/>
            <a:ext cx="0" cy="231320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44893" y="5085184"/>
            <a:ext cx="2847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Erroneous Statement: as ‘x’ is private in class XYZ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480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496" y="1384315"/>
            <a:ext cx="486003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 Name : Demo.java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class XYZ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	private 	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x; 	// private instance field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y;	//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package-private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instance field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protected	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z; 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//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protected instance field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public	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c; 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//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public instance field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// Constructor Method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XYZ(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C,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x = A;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y = B;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z = C;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c = D;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}// End of Constructor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// Method to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getSum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of instance fields	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getSum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return x + y + z + c;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// Method displays the instance field values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public void	display()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("x = " +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x);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("y = " +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y);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("z = " +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z);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("c = " +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c);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XYZ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88024" y="1384315"/>
            <a:ext cx="42484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// Driver class Test</a:t>
            </a:r>
          </a:p>
          <a:p>
            <a:r>
              <a:rPr lang="en-US" sz="1200" b="1" dirty="0"/>
              <a:t>class Test</a:t>
            </a:r>
          </a:p>
          <a:p>
            <a:r>
              <a:rPr lang="en-US" sz="1200" b="1" dirty="0"/>
              <a:t>{</a:t>
            </a:r>
          </a:p>
          <a:p>
            <a:r>
              <a:rPr lang="en-US" sz="1200" b="1" dirty="0"/>
              <a:t>	public static void main(String[] </a:t>
            </a:r>
            <a:r>
              <a:rPr lang="en-US" sz="1200" b="1" dirty="0" err="1"/>
              <a:t>args</a:t>
            </a:r>
            <a:r>
              <a:rPr lang="en-US" sz="1200" b="1" dirty="0"/>
              <a:t>)</a:t>
            </a:r>
          </a:p>
          <a:p>
            <a:r>
              <a:rPr lang="en-US" sz="1200" b="1" dirty="0"/>
              <a:t>	{</a:t>
            </a:r>
          </a:p>
          <a:p>
            <a:r>
              <a:rPr lang="en-US" sz="1200" b="1" dirty="0"/>
              <a:t>		</a:t>
            </a:r>
            <a:r>
              <a:rPr lang="en-US" sz="1400" b="1" dirty="0">
                <a:solidFill>
                  <a:srgbClr val="FF0000"/>
                </a:solidFill>
              </a:rPr>
              <a:t>XYZ x1 =new XYZ(6,7, 10, 23);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</a:t>
            </a:r>
            <a:r>
              <a:rPr lang="en-US" sz="1400" b="1" dirty="0" smtClean="0">
                <a:solidFill>
                  <a:srgbClr val="FF0000"/>
                </a:solidFill>
              </a:rPr>
              <a:t>// </a:t>
            </a:r>
            <a:r>
              <a:rPr lang="en-US" sz="1400" b="1" dirty="0">
                <a:solidFill>
                  <a:srgbClr val="FF0000"/>
                </a:solidFill>
              </a:rPr>
              <a:t>x1.x = 13;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x1.y = </a:t>
            </a:r>
            <a:r>
              <a:rPr lang="en-US" sz="1400" b="1" dirty="0" smtClean="0">
                <a:solidFill>
                  <a:srgbClr val="FF0000"/>
                </a:solidFill>
              </a:rPr>
              <a:t>20;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		x1.z = </a:t>
            </a:r>
            <a:r>
              <a:rPr lang="en-US" sz="1400" b="1" dirty="0" smtClean="0">
                <a:solidFill>
                  <a:srgbClr val="FF0000"/>
                </a:solidFill>
              </a:rPr>
              <a:t>40;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		x1.c = </a:t>
            </a:r>
            <a:r>
              <a:rPr lang="en-US" sz="1400" b="1" dirty="0" smtClean="0">
                <a:solidFill>
                  <a:srgbClr val="FF0000"/>
                </a:solidFill>
              </a:rPr>
              <a:t>60</a:t>
            </a:r>
            <a:r>
              <a:rPr lang="en-US" sz="14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x1.display();</a:t>
            </a:r>
          </a:p>
          <a:p>
            <a:r>
              <a:rPr lang="en-US" sz="1200" b="1" dirty="0"/>
              <a:t>	}// End of Method</a:t>
            </a:r>
          </a:p>
          <a:p>
            <a:r>
              <a:rPr lang="en-US" sz="1200" b="1" dirty="0"/>
              <a:t>}// End of class Test 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976963" y="4002017"/>
            <a:ext cx="2691381" cy="1005019"/>
            <a:chOff x="4895528" y="4002017"/>
            <a:chExt cx="2691381" cy="1005019"/>
          </a:xfrm>
        </p:grpSpPr>
        <p:sp>
          <p:nvSpPr>
            <p:cNvPr id="33" name="TextBox 32"/>
            <p:cNvSpPr txBox="1"/>
            <p:nvPr/>
          </p:nvSpPr>
          <p:spPr>
            <a:xfrm>
              <a:off x="5963458" y="461621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72200" y="463441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23986" y="4637704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38593" y="4634417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895528" y="4002017"/>
              <a:ext cx="2691381" cy="732554"/>
              <a:chOff x="4895528" y="4002017"/>
              <a:chExt cx="2691381" cy="732554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895528" y="4365104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x1</a:t>
                </a:r>
                <a:endParaRPr lang="en-US" dirty="0"/>
              </a:p>
            </p:txBody>
          </p:sp>
          <p:cxnSp>
            <p:nvCxnSpPr>
              <p:cNvPr id="42" name="Straight Arrow Connector 41"/>
              <p:cNvCxnSpPr>
                <a:stCxn id="41" idx="3"/>
              </p:cNvCxnSpPr>
              <p:nvPr/>
            </p:nvCxnSpPr>
            <p:spPr>
              <a:xfrm>
                <a:off x="5296600" y="4549770"/>
                <a:ext cx="5715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5868144" y="4374396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300192" y="4374531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20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32240" y="4374531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40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154861" y="4374531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60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868143" y="4002017"/>
                <a:ext cx="1718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:XYZ</a:t>
                </a:r>
                <a:endParaRPr lang="en-US" dirty="0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5796136" y="5157192"/>
            <a:ext cx="14264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F:\&gt;java Test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x = 6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y = 20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z = 40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c = 60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940262" y="5277843"/>
            <a:ext cx="512058" cy="1202787"/>
          </a:xfrm>
          <a:prstGeom prst="rightBrace">
            <a:avLst>
              <a:gd name="adj1" fmla="val 35317"/>
              <a:gd name="adj2" fmla="val 49049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61253" y="5694570"/>
            <a:ext cx="96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OPTPUT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43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22952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Any object in memory referenced by a  object-reference-variable ‘r’ is the implicit parameter to any method which is invoked via ‘r’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Explicit parameters are the part of method signature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Implicit </a:t>
            </a:r>
            <a:r>
              <a:rPr lang="en-US" dirty="0" err="1" smtClean="0"/>
              <a:t>vs</a:t>
            </a:r>
            <a:r>
              <a:rPr lang="en-US" dirty="0" smtClean="0"/>
              <a:t> Explicit Method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074" y="3501008"/>
            <a:ext cx="44989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XYZ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………………</a:t>
            </a:r>
          </a:p>
          <a:p>
            <a:r>
              <a:rPr lang="en-US" dirty="0"/>
              <a:t>	</a:t>
            </a:r>
            <a:r>
              <a:rPr lang="en-US" dirty="0" smtClean="0"/>
              <a:t>public 	void	</a:t>
            </a:r>
            <a:r>
              <a:rPr lang="en-US" dirty="0" err="1" smtClean="0"/>
              <a:t>doS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 )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…….</a:t>
            </a:r>
          </a:p>
          <a:p>
            <a:r>
              <a:rPr lang="en-US" dirty="0"/>
              <a:t>	</a:t>
            </a:r>
            <a:r>
              <a:rPr lang="en-US" dirty="0" smtClean="0"/>
              <a:t>} // End of Method</a:t>
            </a:r>
          </a:p>
          <a:p>
            <a:r>
              <a:rPr lang="en-US" dirty="0" smtClean="0"/>
              <a:t>}// End of class XYZ 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16200000">
            <a:off x="5568492" y="3753036"/>
            <a:ext cx="360040" cy="1008112"/>
          </a:xfrm>
          <a:prstGeom prst="rightBrace">
            <a:avLst>
              <a:gd name="adj1" fmla="val 39752"/>
              <a:gd name="adj2" fmla="val 50000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8024" y="3644433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Explicit Parameters for </a:t>
            </a:r>
            <a:r>
              <a:rPr lang="en-US" b="1" dirty="0" err="1" smtClean="0">
                <a:solidFill>
                  <a:srgbClr val="FF0000"/>
                </a:solidFill>
              </a:rPr>
              <a:t>doS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3207" y="4938556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Driver Code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XYZ 	x1 = new XYZ();</a:t>
            </a:r>
          </a:p>
          <a:p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1.doS(4,6);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364088" y="5949280"/>
            <a:ext cx="648072" cy="189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9872" y="6165304"/>
            <a:ext cx="286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‘x1’ is implicit parameter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81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 animBg="1"/>
      <p:bldP spid="6" grpId="0"/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4264085" cy="418673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/>
              <a:t>// File Name : Demo.java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class AB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</a:t>
            </a:r>
            <a:r>
              <a:rPr lang="en-US" sz="1600" dirty="0" smtClean="0"/>
              <a:t>private </a:t>
            </a:r>
            <a:r>
              <a:rPr lang="en-US" sz="1600" dirty="0" err="1" smtClean="0"/>
              <a:t>int</a:t>
            </a:r>
            <a:r>
              <a:rPr lang="en-US" sz="1600" dirty="0" smtClean="0"/>
              <a:t> a, b;  // Instance Fields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</a:t>
            </a:r>
            <a:r>
              <a:rPr lang="en-US" sz="1600" dirty="0" smtClean="0"/>
              <a:t>// Constructor Method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</a:t>
            </a:r>
            <a:r>
              <a:rPr lang="en-US" sz="1600" dirty="0" smtClean="0"/>
              <a:t>AB(</a:t>
            </a:r>
            <a:r>
              <a:rPr lang="en-US" sz="1600" dirty="0" err="1" smtClean="0"/>
              <a:t>int</a:t>
            </a:r>
            <a:r>
              <a:rPr lang="en-US" sz="1600" dirty="0" smtClean="0"/>
              <a:t> x, </a:t>
            </a:r>
            <a:r>
              <a:rPr lang="en-US" sz="1600" dirty="0" err="1" smtClean="0"/>
              <a:t>int</a:t>
            </a:r>
            <a:r>
              <a:rPr lang="en-US" sz="1600" dirty="0" smtClean="0"/>
              <a:t> y)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</a:t>
            </a:r>
            <a:r>
              <a:rPr lang="en-US" sz="1600" dirty="0" smtClean="0"/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</a:t>
            </a:r>
            <a:r>
              <a:rPr lang="en-US" sz="1600" dirty="0" smtClean="0"/>
              <a:t>	a = x; b = y;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</a:t>
            </a:r>
            <a:r>
              <a:rPr lang="en-US" sz="1600" dirty="0" smtClean="0"/>
              <a:t>}// End of Method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</a:t>
            </a:r>
            <a:r>
              <a:rPr lang="en-US" sz="1600" dirty="0" smtClean="0"/>
              <a:t>// Method to display instance field values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</a:t>
            </a:r>
            <a:r>
              <a:rPr lang="en-US" sz="1600" dirty="0" smtClean="0"/>
              <a:t>public void display()	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</a:t>
            </a:r>
            <a:r>
              <a:rPr lang="en-US" sz="1600" dirty="0" smtClean="0"/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(“ a=  “+ a);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(“ b = “ +b);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</a:t>
            </a:r>
            <a:r>
              <a:rPr lang="en-US" sz="1600" dirty="0" smtClean="0"/>
              <a:t>}// End of Method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}// End of class AB</a:t>
            </a:r>
          </a:p>
          <a:p>
            <a:pPr>
              <a:spcBef>
                <a:spcPts val="0"/>
              </a:spcBef>
            </a:pP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Implicit Parameter Examples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68885" y="1493837"/>
            <a:ext cx="4555232" cy="41867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dirty="0" smtClean="0"/>
              <a:t>// Driver Code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class Test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</a:t>
            </a:r>
            <a:r>
              <a:rPr lang="en-US" sz="1600" dirty="0" smtClean="0"/>
              <a:t>public static void main(String </a:t>
            </a:r>
            <a:r>
              <a:rPr lang="en-US" sz="1600" dirty="0" err="1" smtClean="0"/>
              <a:t>args</a:t>
            </a:r>
            <a:r>
              <a:rPr lang="en-US" sz="1600" dirty="0" smtClean="0"/>
              <a:t>[])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</a:t>
            </a:r>
            <a:r>
              <a:rPr lang="en-US" sz="1600" dirty="0" smtClean="0"/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</a:t>
            </a:r>
            <a:r>
              <a:rPr lang="en-US" sz="1600" dirty="0" smtClean="0"/>
              <a:t>	AB	a1  =	new   AB( 4 , 8);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/>
              <a:t>AB	</a:t>
            </a:r>
            <a:r>
              <a:rPr lang="en-US" sz="1600" dirty="0" smtClean="0"/>
              <a:t>a2  </a:t>
            </a:r>
            <a:r>
              <a:rPr lang="en-US" sz="1600" dirty="0"/>
              <a:t>=	new   AB( </a:t>
            </a:r>
            <a:r>
              <a:rPr lang="en-US" sz="1600" dirty="0" smtClean="0"/>
              <a:t>3 </a:t>
            </a:r>
            <a:r>
              <a:rPr lang="en-US" sz="1600" dirty="0"/>
              <a:t>, </a:t>
            </a:r>
            <a:r>
              <a:rPr lang="en-US" sz="1600" dirty="0" smtClean="0"/>
              <a:t>5);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		AB</a:t>
            </a:r>
            <a:r>
              <a:rPr lang="en-US" sz="1600" dirty="0"/>
              <a:t>	</a:t>
            </a:r>
            <a:r>
              <a:rPr lang="en-US" sz="1600" dirty="0" smtClean="0"/>
              <a:t>a3  </a:t>
            </a:r>
            <a:r>
              <a:rPr lang="en-US" sz="1600" dirty="0"/>
              <a:t>=	new   AB( </a:t>
            </a:r>
            <a:r>
              <a:rPr lang="en-US" sz="1600" dirty="0" smtClean="0"/>
              <a:t>7 </a:t>
            </a:r>
            <a:r>
              <a:rPr lang="en-US" sz="1600" dirty="0"/>
              <a:t>, </a:t>
            </a:r>
            <a:r>
              <a:rPr lang="en-US" sz="1600" dirty="0" smtClean="0"/>
              <a:t>21);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</a:t>
            </a:r>
            <a:r>
              <a:rPr lang="en-US" sz="1600" dirty="0" smtClean="0"/>
              <a:t>	AB</a:t>
            </a:r>
            <a:r>
              <a:rPr lang="en-US" sz="1600"/>
              <a:t>	</a:t>
            </a:r>
            <a:r>
              <a:rPr lang="en-US" sz="1600" smtClean="0"/>
              <a:t>a4  </a:t>
            </a:r>
            <a:r>
              <a:rPr lang="en-US" sz="1600" dirty="0"/>
              <a:t>=	new   AB( </a:t>
            </a:r>
            <a:r>
              <a:rPr lang="en-US" sz="1600" dirty="0" smtClean="0"/>
              <a:t>2 </a:t>
            </a:r>
            <a:r>
              <a:rPr lang="en-US" sz="1600" dirty="0"/>
              <a:t>, </a:t>
            </a:r>
            <a:r>
              <a:rPr lang="en-US" sz="1600" dirty="0" smtClean="0"/>
              <a:t>9);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 smtClean="0"/>
              <a:t>		</a:t>
            </a:r>
            <a:r>
              <a:rPr lang="en-US" sz="1800" b="1" dirty="0" smtClean="0">
                <a:solidFill>
                  <a:srgbClr val="FF0000"/>
                </a:solidFill>
              </a:rPr>
              <a:t>a1.display();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</a:rPr>
              <a:t>	</a:t>
            </a:r>
            <a:r>
              <a:rPr lang="en-US" sz="1800" b="1" dirty="0" smtClean="0">
                <a:solidFill>
                  <a:srgbClr val="FF0000"/>
                </a:solidFill>
              </a:rPr>
              <a:t>	a2.display</a:t>
            </a:r>
            <a:r>
              <a:rPr lang="en-US" sz="1800" b="1" dirty="0">
                <a:solidFill>
                  <a:srgbClr val="FF0000"/>
                </a:solidFill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		a3.display</a:t>
            </a:r>
            <a:r>
              <a:rPr lang="en-US" sz="1800" b="1" dirty="0">
                <a:solidFill>
                  <a:srgbClr val="FF0000"/>
                </a:solidFill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</a:rPr>
              <a:t>		a4.display();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</a:t>
            </a: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sz="1600" dirty="0"/>
              <a:t>	</a:t>
            </a:r>
            <a:r>
              <a:rPr lang="en-US" sz="1600" dirty="0" smtClean="0"/>
              <a:t>}// End of Method</a:t>
            </a:r>
            <a:endParaRPr lang="en-US" sz="1600" dirty="0"/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sz="1600" dirty="0" smtClean="0"/>
              <a:t>}// End of class Test</a:t>
            </a:r>
          </a:p>
          <a:p>
            <a:pPr>
              <a:spcBef>
                <a:spcPts val="0"/>
              </a:spcBef>
            </a:pP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5879013"/>
            <a:ext cx="6568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states of the objects referenced by variables ‘a1’ .. ‘a4’ are the default parameters for the display() method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ight Brace 11"/>
          <p:cNvSpPr/>
          <p:nvPr/>
        </p:nvSpPr>
        <p:spPr>
          <a:xfrm rot="10800000">
            <a:off x="4441320" y="3717030"/>
            <a:ext cx="1224136" cy="1008113"/>
          </a:xfrm>
          <a:prstGeom prst="rightBrace">
            <a:avLst>
              <a:gd name="adj1" fmla="val 29478"/>
              <a:gd name="adj2" fmla="val 50000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>
            <a:off x="4441320" y="4221086"/>
            <a:ext cx="0" cy="165792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50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2109</TotalTime>
  <Words>485</Words>
  <Application>Microsoft Office PowerPoint</Application>
  <PresentationFormat>On-screen Show (4:3)</PresentationFormat>
  <Paragraphs>375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Wingdings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Dr. Pankaj Vyas [MU - Jaipur]</cp:lastModifiedBy>
  <cp:revision>332</cp:revision>
  <cp:lastPrinted>2014-01-11T02:25:52Z</cp:lastPrinted>
  <dcterms:created xsi:type="dcterms:W3CDTF">2014-01-11T00:18:07Z</dcterms:created>
  <dcterms:modified xsi:type="dcterms:W3CDTF">2020-09-24T08:32:11Z</dcterms:modified>
</cp:coreProperties>
</file>