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44" r:id="rId3"/>
    <p:sldId id="430" r:id="rId4"/>
    <p:sldId id="431" r:id="rId5"/>
    <p:sldId id="432" r:id="rId6"/>
    <p:sldId id="433" r:id="rId7"/>
    <p:sldId id="435" r:id="rId8"/>
    <p:sldId id="436" r:id="rId9"/>
    <p:sldId id="438" r:id="rId10"/>
    <p:sldId id="440" r:id="rId11"/>
    <p:sldId id="441" r:id="rId12"/>
    <p:sldId id="442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58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Object-Oriented</a:t>
            </a:r>
            <a:r>
              <a:rPr lang="en-US" sz="1200" b="1" baseline="0" dirty="0" smtClean="0"/>
              <a:t> Programming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What are Mutable and Immutable Objects?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Accessor and  </a:t>
            </a:r>
            <a:r>
              <a:rPr lang="en-US" sz="3200" dirty="0" err="1" smtClean="0"/>
              <a:t>Mutator</a:t>
            </a:r>
            <a:r>
              <a:rPr lang="en-US" sz="3200" dirty="0" smtClean="0"/>
              <a:t> Methods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How to make a class Mutable 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857250" lvl="1" indent="-4572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03150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1600" b="1" dirty="0"/>
              <a:t>c</a:t>
            </a:r>
            <a:r>
              <a:rPr lang="en-US" sz="1600" b="1" dirty="0" smtClean="0"/>
              <a:t>lass Student</a:t>
            </a:r>
          </a:p>
          <a:p>
            <a:pPr>
              <a:spcBef>
                <a:spcPts val="0"/>
              </a:spcBef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String	name;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String	</a:t>
            </a:r>
            <a:r>
              <a:rPr lang="en-US" sz="1600" b="1" dirty="0" err="1" smtClean="0"/>
              <a:t>idno</a:t>
            </a:r>
            <a:r>
              <a:rPr lang="en-US" sz="1600" b="1" dirty="0" smtClean="0"/>
              <a:t>;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</a:t>
            </a:r>
            <a:r>
              <a:rPr lang="en-US" sz="1600" b="1" dirty="0" err="1" smtClean="0"/>
              <a:t>boolean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isMale</a:t>
            </a:r>
            <a:r>
              <a:rPr lang="en-US" sz="1600" b="1" dirty="0" smtClean="0"/>
              <a:t>;</a:t>
            </a:r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r>
              <a:rPr lang="en-US" sz="1600" b="1" dirty="0" smtClean="0"/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// </a:t>
            </a:r>
            <a:r>
              <a:rPr lang="en-US" sz="1700" b="1" dirty="0" err="1" smtClean="0">
                <a:solidFill>
                  <a:srgbClr val="FF0000"/>
                </a:solidFill>
              </a:rPr>
              <a:t>Mutator</a:t>
            </a:r>
            <a:r>
              <a:rPr lang="en-US" sz="1700" b="1" dirty="0" smtClean="0">
                <a:solidFill>
                  <a:srgbClr val="FF0000"/>
                </a:solidFill>
              </a:rPr>
              <a:t> Method for name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public		void		</a:t>
            </a:r>
            <a:r>
              <a:rPr lang="en-US" sz="1700" b="1" dirty="0" err="1" smtClean="0">
                <a:solidFill>
                  <a:srgbClr val="FF0000"/>
                </a:solidFill>
              </a:rPr>
              <a:t>setName</a:t>
            </a:r>
            <a:r>
              <a:rPr lang="en-US" sz="1700" b="1" dirty="0" smtClean="0">
                <a:solidFill>
                  <a:srgbClr val="FF0000"/>
                </a:solidFill>
              </a:rPr>
              <a:t>(String name)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	this.name = name;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// </a:t>
            </a:r>
            <a:r>
              <a:rPr lang="en-US" sz="1700" b="1" dirty="0" err="1" smtClean="0">
                <a:solidFill>
                  <a:srgbClr val="FF0000"/>
                </a:solidFill>
              </a:rPr>
              <a:t>Mutator</a:t>
            </a:r>
            <a:r>
              <a:rPr lang="en-US" sz="1700" b="1" dirty="0" smtClean="0">
                <a:solidFill>
                  <a:srgbClr val="FF0000"/>
                </a:solidFill>
              </a:rPr>
              <a:t> </a:t>
            </a:r>
            <a:r>
              <a:rPr lang="en-US" sz="1700" b="1" dirty="0">
                <a:solidFill>
                  <a:srgbClr val="FF0000"/>
                </a:solidFill>
              </a:rPr>
              <a:t>Method for </a:t>
            </a:r>
            <a:r>
              <a:rPr lang="en-US" sz="1700" b="1" dirty="0" err="1" smtClean="0">
                <a:solidFill>
                  <a:srgbClr val="FF0000"/>
                </a:solidFill>
              </a:rPr>
              <a:t>idno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public	</a:t>
            </a:r>
            <a:r>
              <a:rPr lang="en-US" sz="1700" b="1" dirty="0" smtClean="0">
                <a:solidFill>
                  <a:srgbClr val="FF0000"/>
                </a:solidFill>
              </a:rPr>
              <a:t>	void</a:t>
            </a: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setIdno</a:t>
            </a:r>
            <a:r>
              <a:rPr lang="en-US" sz="1700" b="1" dirty="0" smtClean="0">
                <a:solidFill>
                  <a:srgbClr val="FF0000"/>
                </a:solidFill>
              </a:rPr>
              <a:t>(String </a:t>
            </a:r>
            <a:r>
              <a:rPr lang="en-US" sz="1700" b="1" dirty="0" err="1" smtClean="0">
                <a:solidFill>
                  <a:srgbClr val="FF0000"/>
                </a:solidFill>
              </a:rPr>
              <a:t>idno</a:t>
            </a:r>
            <a:r>
              <a:rPr lang="en-US" sz="1700" b="1" dirty="0" smtClean="0">
                <a:solidFill>
                  <a:srgbClr val="FF0000"/>
                </a:solidFill>
              </a:rPr>
              <a:t>)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this.idno</a:t>
            </a:r>
            <a:r>
              <a:rPr lang="en-US" sz="1700" b="1" dirty="0" smtClean="0">
                <a:solidFill>
                  <a:srgbClr val="FF0000"/>
                </a:solidFill>
              </a:rPr>
              <a:t> = </a:t>
            </a:r>
            <a:r>
              <a:rPr lang="en-US" sz="1700" b="1" dirty="0" err="1" smtClean="0">
                <a:solidFill>
                  <a:srgbClr val="FF0000"/>
                </a:solidFill>
              </a:rPr>
              <a:t>idno</a:t>
            </a:r>
            <a:r>
              <a:rPr lang="en-US" sz="1700" b="1" dirty="0" smtClean="0">
                <a:solidFill>
                  <a:srgbClr val="FF0000"/>
                </a:solidFill>
              </a:rPr>
              <a:t>;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}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// </a:t>
            </a:r>
            <a:r>
              <a:rPr lang="en-US" sz="1700" b="1" dirty="0" err="1" smtClean="0">
                <a:solidFill>
                  <a:srgbClr val="FF0000"/>
                </a:solidFill>
              </a:rPr>
              <a:t>mutator</a:t>
            </a:r>
            <a:r>
              <a:rPr lang="en-US" sz="1700" b="1" dirty="0" smtClean="0">
                <a:solidFill>
                  <a:srgbClr val="FF0000"/>
                </a:solidFill>
              </a:rPr>
              <a:t> </a:t>
            </a:r>
            <a:r>
              <a:rPr lang="en-US" sz="1700" b="1" dirty="0">
                <a:solidFill>
                  <a:srgbClr val="FF0000"/>
                </a:solidFill>
              </a:rPr>
              <a:t>Method for </a:t>
            </a:r>
            <a:r>
              <a:rPr lang="en-US" sz="1700" b="1" dirty="0" err="1" smtClean="0">
                <a:solidFill>
                  <a:srgbClr val="FF0000"/>
                </a:solidFill>
              </a:rPr>
              <a:t>isMale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public	</a:t>
            </a: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void</a:t>
            </a: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setIsMale</a:t>
            </a:r>
            <a:r>
              <a:rPr lang="en-US" sz="1700" b="1" dirty="0" smtClean="0">
                <a:solidFill>
                  <a:srgbClr val="FF0000"/>
                </a:solidFill>
              </a:rPr>
              <a:t>(</a:t>
            </a:r>
            <a:r>
              <a:rPr lang="en-US" sz="1700" b="1" dirty="0" err="1" smtClean="0">
                <a:solidFill>
                  <a:srgbClr val="FF0000"/>
                </a:solidFill>
              </a:rPr>
              <a:t>boolean</a:t>
            </a:r>
            <a:r>
              <a:rPr lang="en-US" sz="1700" b="1" dirty="0" smtClean="0">
                <a:solidFill>
                  <a:srgbClr val="FF0000"/>
                </a:solidFill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</a:rPr>
              <a:t>isMale</a:t>
            </a:r>
            <a:r>
              <a:rPr lang="en-US" sz="1700" b="1" dirty="0" smtClean="0">
                <a:solidFill>
                  <a:srgbClr val="FF0000"/>
                </a:solidFill>
              </a:rPr>
              <a:t>)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this.isMale</a:t>
            </a:r>
            <a:r>
              <a:rPr lang="en-US" sz="1700" b="1" dirty="0" smtClean="0">
                <a:solidFill>
                  <a:srgbClr val="FF0000"/>
                </a:solidFill>
              </a:rPr>
              <a:t> = </a:t>
            </a:r>
            <a:r>
              <a:rPr lang="en-US" sz="1700" b="1" dirty="0" err="1" smtClean="0">
                <a:solidFill>
                  <a:srgbClr val="FF0000"/>
                </a:solidFill>
              </a:rPr>
              <a:t>isMale</a:t>
            </a:r>
            <a:r>
              <a:rPr lang="en-US" sz="1700" b="1" dirty="0" smtClean="0">
                <a:solidFill>
                  <a:srgbClr val="FF0000"/>
                </a:solidFill>
              </a:rPr>
              <a:t>;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………..</a:t>
            </a:r>
          </a:p>
          <a:p>
            <a:pPr>
              <a:spcBef>
                <a:spcPts val="0"/>
              </a:spcBef>
            </a:pPr>
            <a:r>
              <a:rPr lang="en-US" sz="1600" b="1" dirty="0" smtClean="0"/>
              <a:t>}// End of class Student</a:t>
            </a: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87480" cy="1143000"/>
          </a:xfrm>
        </p:spPr>
        <p:txBody>
          <a:bodyPr/>
          <a:lstStyle/>
          <a:p>
            <a:r>
              <a:rPr lang="en-US" dirty="0" err="1" smtClean="0"/>
              <a:t>Mutator</a:t>
            </a:r>
            <a:r>
              <a:rPr lang="en-US" dirty="0" smtClean="0"/>
              <a:t> Methods : 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38343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Make the instance fields private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Supply only </a:t>
            </a:r>
            <a:r>
              <a:rPr lang="en-US" sz="3200" dirty="0" err="1" smtClean="0"/>
              <a:t>Accessor</a:t>
            </a:r>
            <a:r>
              <a:rPr lang="en-US" sz="3200" dirty="0" smtClean="0"/>
              <a:t> Methods in the class for getting/reading the values of instance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Do not supply any </a:t>
            </a:r>
            <a:r>
              <a:rPr lang="en-US" sz="3200" dirty="0" err="1" smtClean="0"/>
              <a:t>mutator</a:t>
            </a:r>
            <a:r>
              <a:rPr lang="en-US" sz="3200" dirty="0" smtClean="0"/>
              <a:t> method inside the 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to Make a class Immutable?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4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Immutable class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406381"/>
            <a:ext cx="47525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class Circle</a:t>
            </a:r>
          </a:p>
          <a:p>
            <a:r>
              <a:rPr lang="en-US" sz="1400" b="1" dirty="0"/>
              <a:t>{</a:t>
            </a:r>
          </a:p>
          <a:p>
            <a:r>
              <a:rPr lang="en-US" sz="1400" b="1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private	double	radius;</a:t>
            </a:r>
          </a:p>
          <a:p>
            <a:r>
              <a:rPr lang="en-US" sz="1400" b="1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// Constructor Method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Circle(double radius)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this.radius</a:t>
            </a:r>
            <a:r>
              <a:rPr lang="en-US" sz="1400" b="1" dirty="0">
                <a:solidFill>
                  <a:srgbClr val="FF0000"/>
                </a:solidFill>
              </a:rPr>
              <a:t> = radius;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}</a:t>
            </a:r>
          </a:p>
          <a:p>
            <a:r>
              <a:rPr lang="en-US" sz="1400" b="1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err="1">
                <a:solidFill>
                  <a:srgbClr val="FF0000"/>
                </a:solidFill>
              </a:rPr>
              <a:t>Accessor</a:t>
            </a:r>
            <a:r>
              <a:rPr lang="en-US" sz="1400" b="1" dirty="0">
                <a:solidFill>
                  <a:srgbClr val="FF0000"/>
                </a:solidFill>
              </a:rPr>
              <a:t> Method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public	double	</a:t>
            </a:r>
            <a:r>
              <a:rPr lang="en-US" sz="1400" b="1" dirty="0" err="1">
                <a:solidFill>
                  <a:srgbClr val="FF0000"/>
                </a:solidFill>
              </a:rPr>
              <a:t>getRadius</a:t>
            </a:r>
            <a:r>
              <a:rPr lang="en-US" sz="14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return </a:t>
            </a:r>
            <a:r>
              <a:rPr lang="en-US" sz="1400" b="1" dirty="0" err="1">
                <a:solidFill>
                  <a:srgbClr val="FF0000"/>
                </a:solidFill>
              </a:rPr>
              <a:t>this.radius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}// End of Method</a:t>
            </a:r>
          </a:p>
          <a:p>
            <a:r>
              <a:rPr lang="en-US" sz="1400" b="1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// Method to compute area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public	double	area()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return 3.1456 * radius * radius;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}// End of Method</a:t>
            </a:r>
          </a:p>
          <a:p>
            <a:r>
              <a:rPr lang="en-US" sz="1400" b="1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// Method to Perimeter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public	double	perimeter()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return 2 * 3.1456 * radius;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}// End of Method</a:t>
            </a:r>
          </a:p>
          <a:p>
            <a:r>
              <a:rPr lang="en-US" sz="1400" b="1" dirty="0"/>
              <a:t>}// End of class Circle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79912" y="1916832"/>
            <a:ext cx="23042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84168" y="1802788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1: Instance Fields private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767078" y="3356992"/>
            <a:ext cx="2317089" cy="936104"/>
          </a:xfrm>
          <a:prstGeom prst="rightBrace">
            <a:avLst>
              <a:gd name="adj1" fmla="val 26455"/>
              <a:gd name="adj2" fmla="val 53908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2160" y="3640378"/>
            <a:ext cx="313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2: Only </a:t>
            </a:r>
            <a:r>
              <a:rPr lang="en-US" b="1" dirty="0" err="1" smtClean="0">
                <a:solidFill>
                  <a:srgbClr val="FF0000"/>
                </a:solidFill>
              </a:rPr>
              <a:t>Accessor</a:t>
            </a:r>
            <a:r>
              <a:rPr lang="en-US" b="1" dirty="0" smtClean="0">
                <a:solidFill>
                  <a:srgbClr val="FF0000"/>
                </a:solidFill>
              </a:rPr>
              <a:t>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7" y="5205616"/>
            <a:ext cx="285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3: No </a:t>
            </a:r>
            <a:r>
              <a:rPr lang="en-US" b="1" dirty="0" err="1" smtClean="0">
                <a:solidFill>
                  <a:srgbClr val="FF0000"/>
                </a:solidFill>
              </a:rPr>
              <a:t>Mutaor</a:t>
            </a:r>
            <a:r>
              <a:rPr lang="en-US" b="1" dirty="0" smtClean="0">
                <a:solidFill>
                  <a:srgbClr val="FF0000"/>
                </a:solidFill>
              </a:rPr>
              <a:t> Method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15672" cy="8683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State </a:t>
            </a:r>
            <a:r>
              <a:rPr lang="en-US" dirty="0" smtClean="0">
                <a:sym typeface="Wingdings" panose="05000000000000000000" pitchFamily="2" charset="2"/>
              </a:rPr>
              <a:t> Attribute/Instance Values of an Object at a Particular Time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/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State of an Object?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497" y="2163763"/>
            <a:ext cx="50559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Box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private	double	length, width, height;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Box(double l, double w, double h)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length =l; width = w; height = h;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public	double </a:t>
            </a:r>
            <a:r>
              <a:rPr lang="en-I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getLength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{ return length; }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public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double </a:t>
            </a:r>
            <a:r>
              <a:rPr lang="en-I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  {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width;  }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public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double </a:t>
            </a:r>
            <a:r>
              <a:rPr lang="en-I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 {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height;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public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setLength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(double L)  { length = L;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public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(double W)  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width = W; 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public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(double H)  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height = H;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class Box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3780" y="2405743"/>
            <a:ext cx="3747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Box   b    = new  Box(10,6,8);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16337" y="34290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10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2800" y="343117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7713617" y="34290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0953" y="34290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1200" y="3659777"/>
            <a:ext cx="6332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16337" y="2967335"/>
            <a:ext cx="163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:Box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9590" y="3988415"/>
            <a:ext cx="385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State { length =10, width =6, height=8}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2083" y="4594111"/>
            <a:ext cx="35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 smtClean="0">
                <a:solidFill>
                  <a:srgbClr val="FF0000"/>
                </a:solidFill>
              </a:rPr>
              <a:t>b.setLength</a:t>
            </a:r>
            <a:r>
              <a:rPr lang="en-IN" sz="2000" b="1" dirty="0" smtClean="0">
                <a:solidFill>
                  <a:srgbClr val="FF0000"/>
                </a:solidFill>
              </a:rPr>
              <a:t>(3); </a:t>
            </a:r>
            <a:r>
              <a:rPr lang="en-IN" sz="2000" b="1" dirty="0" err="1" smtClean="0">
                <a:solidFill>
                  <a:srgbClr val="FF0000"/>
                </a:solidFill>
              </a:rPr>
              <a:t>b.setWidth</a:t>
            </a:r>
            <a:r>
              <a:rPr lang="en-IN" sz="2000" b="1" dirty="0" smtClean="0">
                <a:solidFill>
                  <a:srgbClr val="FF0000"/>
                </a:solidFill>
              </a:rPr>
              <a:t>(20);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8920" y="5414665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3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5383" y="5416842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20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96200" y="5414665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3536" y="541466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73783" y="5645442"/>
            <a:ext cx="6332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98920" y="4953000"/>
            <a:ext cx="163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:Box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6157" y="6300237"/>
            <a:ext cx="385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State { length =3, width =20, height=8}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 animBg="1"/>
      <p:bldP spid="7" grpId="0" animBg="1"/>
      <p:bldP spid="8" grpId="0" animBg="1"/>
      <p:bldP spid="9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15672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Mutable Object </a:t>
            </a:r>
            <a:r>
              <a:rPr lang="en-US" dirty="0" smtClean="0">
                <a:sym typeface="Wingdings" panose="05000000000000000000" pitchFamily="2" charset="2"/>
              </a:rPr>
              <a:t> Object whose state (attribute values) can be changed after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Immutable Object  Object </a:t>
            </a:r>
            <a:r>
              <a:rPr lang="en-US" dirty="0">
                <a:sym typeface="Wingdings" panose="05000000000000000000" pitchFamily="2" charset="2"/>
              </a:rPr>
              <a:t>whose state (attribute values) can </a:t>
            </a:r>
            <a:r>
              <a:rPr lang="en-US" dirty="0" smtClean="0">
                <a:sym typeface="Wingdings" panose="05000000000000000000" pitchFamily="2" charset="2"/>
              </a:rPr>
              <a:t>not be </a:t>
            </a:r>
            <a:r>
              <a:rPr lang="en-US" dirty="0">
                <a:sym typeface="Wingdings" panose="05000000000000000000" pitchFamily="2" charset="2"/>
              </a:rPr>
              <a:t>changed after </a:t>
            </a:r>
            <a:r>
              <a:rPr lang="en-US" dirty="0" smtClean="0">
                <a:sym typeface="Wingdings" panose="05000000000000000000" pitchFamily="2" charset="2"/>
              </a:rPr>
              <a:t>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Immutable Objects read only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Immutable Objects can be freely shared among various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Mutable and Immutable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err="1" smtClean="0"/>
              <a:t>Accessor</a:t>
            </a:r>
            <a:r>
              <a:rPr lang="en-US" dirty="0"/>
              <a:t> </a:t>
            </a:r>
            <a:r>
              <a:rPr lang="en-US" dirty="0" smtClean="0"/>
              <a:t>Method accesses/gets/reads the values of object’s attributes especially when their Access Modifier is private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Each Object Field / Instance Field / Attribute can have its own </a:t>
            </a:r>
            <a:r>
              <a:rPr lang="en-US" dirty="0" err="1" smtClean="0"/>
              <a:t>accessor</a:t>
            </a:r>
            <a:r>
              <a:rPr lang="en-US" dirty="0" smtClean="0"/>
              <a:t> Method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General Preferred Form</a:t>
            </a:r>
          </a:p>
          <a:p>
            <a:pPr marL="0" indent="0" algn="just"/>
            <a:r>
              <a:rPr lang="en-US" dirty="0" smtClean="0"/>
              <a:t>	public &lt;return-type&gt; get&lt;Instance-Field-Name&gt;()</a:t>
            </a:r>
          </a:p>
          <a:p>
            <a:pPr marL="0" indent="0" algn="just"/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 algn="just"/>
            <a:r>
              <a:rPr lang="en-US" dirty="0"/>
              <a:t>	</a:t>
            </a:r>
            <a:r>
              <a:rPr lang="en-US" dirty="0" smtClean="0"/>
              <a:t>	return this.&lt;</a:t>
            </a:r>
            <a:r>
              <a:rPr lang="en-US" dirty="0"/>
              <a:t>Instance-Field-Name</a:t>
            </a:r>
            <a:r>
              <a:rPr lang="en-US" dirty="0" smtClean="0"/>
              <a:t>&gt;;</a:t>
            </a:r>
          </a:p>
          <a:p>
            <a:pPr marL="0" indent="0" algn="just"/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 algn="just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Accessor</a:t>
            </a:r>
            <a:r>
              <a:rPr lang="en-US" dirty="0" smtClean="0"/>
              <a:t> Methods?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75432" y="3679324"/>
            <a:ext cx="1008112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1679488" y="4111372"/>
            <a:ext cx="300224" cy="171164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5731054"/>
            <a:ext cx="503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Generally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Methods have public scope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endCxn id="10" idx="0"/>
          </p:cNvCxnSpPr>
          <p:nvPr/>
        </p:nvCxnSpPr>
        <p:spPr>
          <a:xfrm>
            <a:off x="3203848" y="4005064"/>
            <a:ext cx="3995936" cy="163622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5568" y="564129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the instance-field for which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is supplied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2817476"/>
            <a:ext cx="269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Accessor</a:t>
            </a:r>
            <a:r>
              <a:rPr lang="en-US" dirty="0" smtClean="0">
                <a:solidFill>
                  <a:srgbClr val="FF0000"/>
                </a:solidFill>
              </a:rPr>
              <a:t>-Method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6200000">
            <a:off x="5752118" y="1565405"/>
            <a:ext cx="494933" cy="3769569"/>
          </a:xfrm>
          <a:prstGeom prst="rightBrace">
            <a:avLst>
              <a:gd name="adj1" fmla="val 5214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/>
      <p:bldP spid="10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40768"/>
            <a:ext cx="8659688" cy="5184576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In Java, the instance-fields are generally named in lower-case letters (For Example ‘name’ ,’age’ , ‘sex’ etc.)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To name an </a:t>
            </a:r>
            <a:r>
              <a:rPr lang="en-US" sz="2200" dirty="0" err="1" smtClean="0"/>
              <a:t>accessor</a:t>
            </a:r>
            <a:r>
              <a:rPr lang="en-US" sz="2200" dirty="0" smtClean="0"/>
              <a:t>  method for any field, insert any of the words ‘get’ / ‘read’ before ‘instance-field’ name by making the first letter of the ‘instance-field’ name as capital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For Example, if the instance-field is ‘name’ then its corresponding </a:t>
            </a:r>
            <a:r>
              <a:rPr lang="en-US" sz="2200" dirty="0" err="1" smtClean="0"/>
              <a:t>accessor</a:t>
            </a:r>
            <a:r>
              <a:rPr lang="en-US" sz="2200" dirty="0" smtClean="0"/>
              <a:t> method name can be </a:t>
            </a:r>
            <a:r>
              <a:rPr lang="en-US" sz="2200" dirty="0" err="1" smtClean="0"/>
              <a:t>getName</a:t>
            </a:r>
            <a:r>
              <a:rPr lang="en-US" sz="2200" dirty="0" smtClean="0"/>
              <a:t>()  / </a:t>
            </a:r>
            <a:r>
              <a:rPr lang="en-US" sz="2200" dirty="0" err="1" smtClean="0"/>
              <a:t>readName</a:t>
            </a:r>
            <a:r>
              <a:rPr lang="en-US" sz="2200" dirty="0" smtClean="0"/>
              <a:t>()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For Example, if the instance-field is </a:t>
            </a:r>
            <a:r>
              <a:rPr lang="en-US" sz="2200" dirty="0" smtClean="0"/>
              <a:t>‘age’ </a:t>
            </a:r>
            <a:r>
              <a:rPr lang="en-US" sz="2200" dirty="0"/>
              <a:t>then its corresponding </a:t>
            </a:r>
            <a:r>
              <a:rPr lang="en-US" sz="2200" dirty="0" err="1"/>
              <a:t>accessor</a:t>
            </a:r>
            <a:r>
              <a:rPr lang="en-US" sz="2200" dirty="0"/>
              <a:t> method name </a:t>
            </a:r>
            <a:r>
              <a:rPr lang="en-US" sz="2200" dirty="0" smtClean="0"/>
              <a:t>can be </a:t>
            </a:r>
            <a:r>
              <a:rPr lang="en-US" sz="2200" dirty="0" err="1" smtClean="0"/>
              <a:t>getAge</a:t>
            </a:r>
            <a:r>
              <a:rPr lang="en-US" sz="2200" dirty="0" smtClean="0"/>
              <a:t>() / </a:t>
            </a:r>
            <a:r>
              <a:rPr lang="en-US" sz="2200" dirty="0" err="1" smtClean="0"/>
              <a:t>readAge</a:t>
            </a:r>
            <a:r>
              <a:rPr lang="en-US" sz="2200" dirty="0" smtClean="0"/>
              <a:t>()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For Example, if the instance-field is </a:t>
            </a:r>
            <a:r>
              <a:rPr lang="en-US" sz="2200" dirty="0" smtClean="0"/>
              <a:t>‘address’ </a:t>
            </a:r>
            <a:r>
              <a:rPr lang="en-US" sz="2200" dirty="0"/>
              <a:t>then its corresponding </a:t>
            </a:r>
            <a:r>
              <a:rPr lang="en-US" sz="2200" dirty="0" err="1"/>
              <a:t>accessor</a:t>
            </a:r>
            <a:r>
              <a:rPr lang="en-US" sz="2200" dirty="0"/>
              <a:t> method name </a:t>
            </a:r>
            <a:r>
              <a:rPr lang="en-US" sz="2200" dirty="0" smtClean="0"/>
              <a:t>can be </a:t>
            </a:r>
            <a:r>
              <a:rPr lang="en-US" sz="2200" dirty="0" err="1" smtClean="0"/>
              <a:t>getAddress</a:t>
            </a:r>
            <a:r>
              <a:rPr lang="en-US" sz="2200" dirty="0" smtClean="0"/>
              <a:t>() / </a:t>
            </a:r>
            <a:r>
              <a:rPr lang="en-US" sz="2200" dirty="0" err="1" smtClean="0"/>
              <a:t>readAddress</a:t>
            </a:r>
            <a:r>
              <a:rPr lang="en-US" sz="2200" dirty="0" smtClean="0"/>
              <a:t>()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‘get’ is used as a preferred word for </a:t>
            </a:r>
            <a:r>
              <a:rPr lang="en-US" sz="2200" dirty="0" err="1" smtClean="0"/>
              <a:t>accessor</a:t>
            </a:r>
            <a:r>
              <a:rPr lang="en-US" sz="2200" dirty="0" smtClean="0"/>
              <a:t> methods in the examples shown in the succeeding slides </a:t>
            </a:r>
            <a:endParaRPr lang="en-US" sz="2200" dirty="0"/>
          </a:p>
          <a:p>
            <a:pPr marL="0" indent="0" algn="just"/>
            <a:endParaRPr lang="en-US" sz="2200" dirty="0"/>
          </a:p>
          <a:p>
            <a:pPr marL="0" indent="0" algn="just"/>
            <a:endParaRPr lang="en-US" sz="2200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to Name an </a:t>
            </a:r>
            <a:r>
              <a:rPr lang="en-US" dirty="0" err="1" smtClean="0"/>
              <a:t>Accessor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3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03150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1600" b="1" dirty="0"/>
              <a:t>c</a:t>
            </a:r>
            <a:r>
              <a:rPr lang="en-US" sz="1600" b="1" dirty="0" smtClean="0"/>
              <a:t>lass Box</a:t>
            </a:r>
          </a:p>
          <a:p>
            <a:pPr>
              <a:spcBef>
                <a:spcPts val="0"/>
              </a:spcBef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double	length;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double	width;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double	height;</a:t>
            </a:r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r>
              <a:rPr lang="en-US" sz="1600" b="1" dirty="0" smtClean="0"/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// </a:t>
            </a:r>
            <a:r>
              <a:rPr lang="en-US" sz="1700" b="1" dirty="0" err="1" smtClean="0">
                <a:solidFill>
                  <a:srgbClr val="FF0000"/>
                </a:solidFill>
              </a:rPr>
              <a:t>Accessor</a:t>
            </a:r>
            <a:r>
              <a:rPr lang="en-US" sz="1700" b="1" dirty="0" smtClean="0">
                <a:solidFill>
                  <a:srgbClr val="FF0000"/>
                </a:solidFill>
              </a:rPr>
              <a:t> Method for length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public		double		</a:t>
            </a:r>
            <a:r>
              <a:rPr lang="en-US" sz="1700" b="1" dirty="0" err="1" smtClean="0">
                <a:solidFill>
                  <a:srgbClr val="FF0000"/>
                </a:solidFill>
              </a:rPr>
              <a:t>getLength</a:t>
            </a:r>
            <a:r>
              <a:rPr lang="en-US" sz="1700" b="1" dirty="0" smtClean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	return </a:t>
            </a:r>
            <a:r>
              <a:rPr lang="en-US" sz="1700" b="1" dirty="0" err="1" smtClean="0">
                <a:solidFill>
                  <a:srgbClr val="FF0000"/>
                </a:solidFill>
              </a:rPr>
              <a:t>this.length</a:t>
            </a:r>
            <a:r>
              <a:rPr lang="en-US" sz="1700" b="1" dirty="0" smtClean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// </a:t>
            </a:r>
            <a:r>
              <a:rPr lang="en-US" sz="1700" b="1" dirty="0" err="1">
                <a:solidFill>
                  <a:srgbClr val="FF0000"/>
                </a:solidFill>
              </a:rPr>
              <a:t>Accessor</a:t>
            </a:r>
            <a:r>
              <a:rPr lang="en-US" sz="1700" b="1" dirty="0">
                <a:solidFill>
                  <a:srgbClr val="FF0000"/>
                </a:solidFill>
              </a:rPr>
              <a:t> Method for </a:t>
            </a:r>
            <a:r>
              <a:rPr lang="en-US" sz="1700" b="1" dirty="0" smtClean="0">
                <a:solidFill>
                  <a:srgbClr val="FF0000"/>
                </a:solidFill>
              </a:rPr>
              <a:t>width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public	</a:t>
            </a:r>
            <a:r>
              <a:rPr lang="en-US" sz="1700" b="1" dirty="0" smtClean="0">
                <a:solidFill>
                  <a:srgbClr val="FF0000"/>
                </a:solidFill>
              </a:rPr>
              <a:t>	double</a:t>
            </a: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getWidth</a:t>
            </a:r>
            <a:r>
              <a:rPr lang="en-US" sz="1700" b="1" dirty="0" smtClean="0">
                <a:solidFill>
                  <a:srgbClr val="FF0000"/>
                </a:solidFill>
              </a:rPr>
              <a:t>()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	return </a:t>
            </a:r>
            <a:r>
              <a:rPr lang="en-US" sz="1700" b="1" dirty="0" err="1" smtClean="0">
                <a:solidFill>
                  <a:srgbClr val="FF0000"/>
                </a:solidFill>
              </a:rPr>
              <a:t>this.width</a:t>
            </a:r>
            <a:r>
              <a:rPr lang="en-US" sz="1700" b="1" dirty="0" smtClean="0">
                <a:solidFill>
                  <a:srgbClr val="FF0000"/>
                </a:solidFill>
              </a:rPr>
              <a:t>;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}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// </a:t>
            </a:r>
            <a:r>
              <a:rPr lang="en-US" sz="1700" b="1" dirty="0" err="1">
                <a:solidFill>
                  <a:srgbClr val="FF0000"/>
                </a:solidFill>
              </a:rPr>
              <a:t>Accessor</a:t>
            </a:r>
            <a:r>
              <a:rPr lang="en-US" sz="1700" b="1" dirty="0">
                <a:solidFill>
                  <a:srgbClr val="FF0000"/>
                </a:solidFill>
              </a:rPr>
              <a:t> Method for </a:t>
            </a:r>
            <a:r>
              <a:rPr lang="en-US" sz="1700" b="1" dirty="0" smtClean="0">
                <a:solidFill>
                  <a:srgbClr val="FF0000"/>
                </a:solidFill>
              </a:rPr>
              <a:t>height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public	</a:t>
            </a:r>
            <a:r>
              <a:rPr lang="en-US" sz="1700" b="1" dirty="0">
                <a:solidFill>
                  <a:srgbClr val="FF0000"/>
                </a:solidFill>
              </a:rPr>
              <a:t>	double		</a:t>
            </a:r>
            <a:r>
              <a:rPr lang="en-US" sz="1700" b="1" dirty="0" err="1" smtClean="0">
                <a:solidFill>
                  <a:srgbClr val="FF0000"/>
                </a:solidFill>
              </a:rPr>
              <a:t>getHeight</a:t>
            </a:r>
            <a:r>
              <a:rPr lang="en-US" sz="1700" b="1" dirty="0" smtClean="0">
                <a:solidFill>
                  <a:srgbClr val="FF0000"/>
                </a:solidFill>
              </a:rPr>
              <a:t>()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	return </a:t>
            </a:r>
            <a:r>
              <a:rPr lang="en-US" sz="1700" b="1" dirty="0" err="1" smtClean="0">
                <a:solidFill>
                  <a:srgbClr val="FF0000"/>
                </a:solidFill>
              </a:rPr>
              <a:t>this.height</a:t>
            </a:r>
            <a:r>
              <a:rPr lang="en-US" sz="1700" b="1" dirty="0" smtClean="0">
                <a:solidFill>
                  <a:srgbClr val="FF0000"/>
                </a:solidFill>
              </a:rPr>
              <a:t>;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………..</a:t>
            </a:r>
          </a:p>
          <a:p>
            <a:pPr>
              <a:spcBef>
                <a:spcPts val="0"/>
              </a:spcBef>
            </a:pPr>
            <a:r>
              <a:rPr lang="en-US" sz="1600" b="1" dirty="0" smtClean="0"/>
              <a:t>}// End of class Box</a:t>
            </a: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87480" cy="1143000"/>
          </a:xfrm>
        </p:spPr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 : 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1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03150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1600" b="1" dirty="0"/>
              <a:t>c</a:t>
            </a:r>
            <a:r>
              <a:rPr lang="en-US" sz="1600" b="1" dirty="0" smtClean="0"/>
              <a:t>lass Student</a:t>
            </a:r>
          </a:p>
          <a:p>
            <a:pPr>
              <a:spcBef>
                <a:spcPts val="0"/>
              </a:spcBef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String	name;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String	</a:t>
            </a:r>
            <a:r>
              <a:rPr lang="en-US" sz="1600" b="1" dirty="0" err="1" smtClean="0"/>
              <a:t>idno</a:t>
            </a:r>
            <a:r>
              <a:rPr lang="en-US" sz="1600" b="1" dirty="0" smtClean="0"/>
              <a:t>;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</a:t>
            </a:r>
            <a:r>
              <a:rPr lang="en-US" sz="1600" b="1" dirty="0" err="1" smtClean="0"/>
              <a:t>boolean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isMale</a:t>
            </a:r>
            <a:r>
              <a:rPr lang="en-US" sz="1600" b="1" dirty="0" smtClean="0"/>
              <a:t>;</a:t>
            </a:r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r>
              <a:rPr lang="en-US" sz="1600" b="1" dirty="0" smtClean="0"/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// </a:t>
            </a:r>
            <a:r>
              <a:rPr lang="en-US" sz="1700" b="1" dirty="0" err="1" smtClean="0">
                <a:solidFill>
                  <a:srgbClr val="FF0000"/>
                </a:solidFill>
              </a:rPr>
              <a:t>Accessor</a:t>
            </a:r>
            <a:r>
              <a:rPr lang="en-US" sz="1700" b="1" dirty="0" smtClean="0">
                <a:solidFill>
                  <a:srgbClr val="FF0000"/>
                </a:solidFill>
              </a:rPr>
              <a:t> Method for name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public		String		</a:t>
            </a:r>
            <a:r>
              <a:rPr lang="en-US" sz="1700" b="1" dirty="0" err="1" smtClean="0">
                <a:solidFill>
                  <a:srgbClr val="FF0000"/>
                </a:solidFill>
              </a:rPr>
              <a:t>getName</a:t>
            </a:r>
            <a:r>
              <a:rPr lang="en-US" sz="1700" b="1" dirty="0" smtClean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	return this.name;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// </a:t>
            </a:r>
            <a:r>
              <a:rPr lang="en-US" sz="1700" b="1" dirty="0" err="1">
                <a:solidFill>
                  <a:srgbClr val="FF0000"/>
                </a:solidFill>
              </a:rPr>
              <a:t>Accessor</a:t>
            </a:r>
            <a:r>
              <a:rPr lang="en-US" sz="1700" b="1" dirty="0">
                <a:solidFill>
                  <a:srgbClr val="FF0000"/>
                </a:solidFill>
              </a:rPr>
              <a:t> Method for </a:t>
            </a:r>
            <a:r>
              <a:rPr lang="en-US" sz="1700" b="1" dirty="0" err="1" smtClean="0">
                <a:solidFill>
                  <a:srgbClr val="FF0000"/>
                </a:solidFill>
              </a:rPr>
              <a:t>idno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public	</a:t>
            </a:r>
            <a:r>
              <a:rPr lang="en-US" sz="1700" b="1" dirty="0" smtClean="0">
                <a:solidFill>
                  <a:srgbClr val="FF0000"/>
                </a:solidFill>
              </a:rPr>
              <a:t>	String</a:t>
            </a: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getIdno</a:t>
            </a:r>
            <a:r>
              <a:rPr lang="en-US" sz="1700" b="1" dirty="0" smtClean="0">
                <a:solidFill>
                  <a:srgbClr val="FF0000"/>
                </a:solidFill>
              </a:rPr>
              <a:t>()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	return </a:t>
            </a:r>
            <a:r>
              <a:rPr lang="en-US" sz="1700" b="1" dirty="0" err="1" smtClean="0">
                <a:solidFill>
                  <a:srgbClr val="FF0000"/>
                </a:solidFill>
              </a:rPr>
              <a:t>this.idno</a:t>
            </a:r>
            <a:r>
              <a:rPr lang="en-US" sz="1700" b="1" dirty="0" smtClean="0">
                <a:solidFill>
                  <a:srgbClr val="FF0000"/>
                </a:solidFill>
              </a:rPr>
              <a:t>;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}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// </a:t>
            </a:r>
            <a:r>
              <a:rPr lang="en-US" sz="1700" b="1" dirty="0" err="1">
                <a:solidFill>
                  <a:srgbClr val="FF0000"/>
                </a:solidFill>
              </a:rPr>
              <a:t>Accessor</a:t>
            </a:r>
            <a:r>
              <a:rPr lang="en-US" sz="1700" b="1" dirty="0">
                <a:solidFill>
                  <a:srgbClr val="FF0000"/>
                </a:solidFill>
              </a:rPr>
              <a:t> Method for </a:t>
            </a:r>
            <a:r>
              <a:rPr lang="en-US" sz="1700" b="1" dirty="0" err="1" smtClean="0">
                <a:solidFill>
                  <a:srgbClr val="FF0000"/>
                </a:solidFill>
              </a:rPr>
              <a:t>isMale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public	</a:t>
            </a: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err="1" smtClean="0">
                <a:solidFill>
                  <a:srgbClr val="FF0000"/>
                </a:solidFill>
              </a:rPr>
              <a:t>boolean</a:t>
            </a: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getIsMale</a:t>
            </a:r>
            <a:r>
              <a:rPr lang="en-US" sz="1700" b="1" dirty="0" smtClean="0">
                <a:solidFill>
                  <a:srgbClr val="FF0000"/>
                </a:solidFill>
              </a:rPr>
              <a:t>()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	return </a:t>
            </a:r>
            <a:r>
              <a:rPr lang="en-US" sz="1700" b="1" dirty="0" err="1" smtClean="0">
                <a:solidFill>
                  <a:srgbClr val="FF0000"/>
                </a:solidFill>
              </a:rPr>
              <a:t>this.isMale</a:t>
            </a:r>
            <a:r>
              <a:rPr lang="en-US" sz="1700" b="1" dirty="0" smtClean="0">
                <a:solidFill>
                  <a:srgbClr val="FF0000"/>
                </a:solidFill>
              </a:rPr>
              <a:t>;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………..</a:t>
            </a:r>
          </a:p>
          <a:p>
            <a:pPr>
              <a:spcBef>
                <a:spcPts val="0"/>
              </a:spcBef>
            </a:pPr>
            <a:r>
              <a:rPr lang="en-US" sz="1600" b="1" dirty="0" smtClean="0"/>
              <a:t>}// End of class Student</a:t>
            </a: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87480" cy="1143000"/>
          </a:xfrm>
        </p:spPr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 : 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8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15672" cy="503150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err="1" smtClean="0"/>
              <a:t>Mutator</a:t>
            </a:r>
            <a:r>
              <a:rPr lang="en-US" sz="2600" dirty="0" smtClean="0"/>
              <a:t> Methods change the state of an object by changing their attribute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err="1" smtClean="0"/>
              <a:t>Mutator</a:t>
            </a:r>
            <a:r>
              <a:rPr lang="en-US" sz="2600" dirty="0" smtClean="0"/>
              <a:t> Methods should have return type as ‘void’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To name a </a:t>
            </a:r>
            <a:r>
              <a:rPr lang="en-US" sz="2600" dirty="0" err="1" smtClean="0"/>
              <a:t>mutator</a:t>
            </a:r>
            <a:r>
              <a:rPr lang="en-US" sz="2600" dirty="0" smtClean="0"/>
              <a:t> for an instance field, simply insert a ‘set’ [or any other suitable word such as ‘write’ or ‘update’] before the instance field by making the first letter of the instance field name to upper case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For example for an instance field named ‘x’, the </a:t>
            </a:r>
            <a:r>
              <a:rPr lang="en-US" sz="2600" dirty="0" err="1" smtClean="0"/>
              <a:t>mutator</a:t>
            </a:r>
            <a:r>
              <a:rPr lang="en-US" sz="2600" dirty="0" smtClean="0"/>
              <a:t> method should be</a:t>
            </a:r>
          </a:p>
          <a:p>
            <a:pPr marL="1257300" lvl="3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public void </a:t>
            </a:r>
            <a:r>
              <a:rPr lang="en-US" sz="2600" dirty="0" err="1" smtClean="0">
                <a:solidFill>
                  <a:srgbClr val="FF0000"/>
                </a:solidFill>
              </a:rPr>
              <a:t>setX</a:t>
            </a:r>
            <a:r>
              <a:rPr lang="en-US" sz="2600" dirty="0" smtClean="0">
                <a:solidFill>
                  <a:srgbClr val="FF0000"/>
                </a:solidFill>
              </a:rPr>
              <a:t>(type a)</a:t>
            </a:r>
          </a:p>
          <a:p>
            <a:pPr marL="1257300" lvl="3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{</a:t>
            </a:r>
          </a:p>
          <a:p>
            <a:pPr marL="1257300" lvl="3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this.x</a:t>
            </a:r>
            <a:r>
              <a:rPr lang="en-US" sz="2600" dirty="0" smtClean="0">
                <a:solidFill>
                  <a:srgbClr val="FF0000"/>
                </a:solidFill>
              </a:rPr>
              <a:t> = a)</a:t>
            </a:r>
          </a:p>
          <a:p>
            <a:pPr marL="1257300" lvl="3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Arguments to a </a:t>
            </a:r>
            <a:r>
              <a:rPr lang="en-US" dirty="0" err="1" smtClean="0"/>
              <a:t>mutator</a:t>
            </a:r>
            <a:r>
              <a:rPr lang="en-US" dirty="0" smtClean="0"/>
              <a:t> method should be the type of instance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Mutator</a:t>
            </a:r>
            <a:r>
              <a:rPr lang="en-US" dirty="0" smtClean="0"/>
              <a:t>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21829"/>
            <a:ext cx="8229600" cy="503150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1600" b="1" dirty="0"/>
              <a:t>c</a:t>
            </a:r>
            <a:r>
              <a:rPr lang="en-US" sz="1600" b="1" dirty="0" smtClean="0"/>
              <a:t>lass Box</a:t>
            </a:r>
          </a:p>
          <a:p>
            <a:pPr>
              <a:spcBef>
                <a:spcPts val="0"/>
              </a:spcBef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double	length;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double	width;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private	double	height;</a:t>
            </a:r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r>
              <a:rPr lang="en-US" sz="1600" b="1" dirty="0" smtClean="0"/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// </a:t>
            </a:r>
            <a:r>
              <a:rPr lang="en-US" sz="1700" b="1" dirty="0" err="1" smtClean="0">
                <a:solidFill>
                  <a:srgbClr val="FF0000"/>
                </a:solidFill>
              </a:rPr>
              <a:t>Mutator</a:t>
            </a:r>
            <a:r>
              <a:rPr lang="en-US" sz="1700" b="1" dirty="0" smtClean="0">
                <a:solidFill>
                  <a:srgbClr val="FF0000"/>
                </a:solidFill>
              </a:rPr>
              <a:t> Method for length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public		void		</a:t>
            </a:r>
            <a:r>
              <a:rPr lang="en-US" sz="1700" b="1" dirty="0" err="1" smtClean="0">
                <a:solidFill>
                  <a:srgbClr val="FF0000"/>
                </a:solidFill>
              </a:rPr>
              <a:t>setLength</a:t>
            </a:r>
            <a:r>
              <a:rPr lang="en-US" sz="1700" b="1" dirty="0" smtClean="0">
                <a:solidFill>
                  <a:srgbClr val="FF0000"/>
                </a:solidFill>
              </a:rPr>
              <a:t>(double length)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	</a:t>
            </a:r>
            <a:r>
              <a:rPr lang="en-US" sz="1700" b="1" dirty="0" err="1" smtClean="0">
                <a:solidFill>
                  <a:srgbClr val="FF0000"/>
                </a:solidFill>
              </a:rPr>
              <a:t>this.length</a:t>
            </a:r>
            <a:r>
              <a:rPr lang="en-US" sz="1700" b="1" dirty="0" smtClean="0">
                <a:solidFill>
                  <a:srgbClr val="FF0000"/>
                </a:solidFill>
              </a:rPr>
              <a:t> = length;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// </a:t>
            </a:r>
            <a:r>
              <a:rPr lang="en-US" sz="1700" b="1" dirty="0" err="1" smtClean="0">
                <a:solidFill>
                  <a:srgbClr val="FF0000"/>
                </a:solidFill>
              </a:rPr>
              <a:t>Mutator</a:t>
            </a:r>
            <a:r>
              <a:rPr lang="en-US" sz="1700" b="1" dirty="0" smtClean="0">
                <a:solidFill>
                  <a:srgbClr val="FF0000"/>
                </a:solidFill>
              </a:rPr>
              <a:t> </a:t>
            </a:r>
            <a:r>
              <a:rPr lang="en-US" sz="1700" b="1" dirty="0">
                <a:solidFill>
                  <a:srgbClr val="FF0000"/>
                </a:solidFill>
              </a:rPr>
              <a:t>Method for </a:t>
            </a:r>
            <a:r>
              <a:rPr lang="en-US" sz="1700" b="1" dirty="0" smtClean="0">
                <a:solidFill>
                  <a:srgbClr val="FF0000"/>
                </a:solidFill>
              </a:rPr>
              <a:t>width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public	</a:t>
            </a:r>
            <a:r>
              <a:rPr lang="en-US" sz="1700" b="1" dirty="0" smtClean="0">
                <a:solidFill>
                  <a:srgbClr val="FF0000"/>
                </a:solidFill>
              </a:rPr>
              <a:t>	void</a:t>
            </a: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setWidth</a:t>
            </a:r>
            <a:r>
              <a:rPr lang="en-US" sz="1700" b="1" dirty="0" smtClean="0">
                <a:solidFill>
                  <a:srgbClr val="FF0000"/>
                </a:solidFill>
              </a:rPr>
              <a:t>(double width)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this.width</a:t>
            </a:r>
            <a:r>
              <a:rPr lang="en-US" sz="1700" b="1" dirty="0" smtClean="0">
                <a:solidFill>
                  <a:srgbClr val="FF0000"/>
                </a:solidFill>
              </a:rPr>
              <a:t> = width;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}</a:t>
            </a:r>
          </a:p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srgbClr val="FF0000"/>
                </a:solidFill>
              </a:rPr>
              <a:t>	// </a:t>
            </a:r>
            <a:r>
              <a:rPr lang="en-US" sz="1700" b="1" dirty="0" err="1" smtClean="0">
                <a:solidFill>
                  <a:srgbClr val="FF0000"/>
                </a:solidFill>
              </a:rPr>
              <a:t>Mutator</a:t>
            </a:r>
            <a:r>
              <a:rPr lang="en-US" sz="1700" b="1" dirty="0" smtClean="0">
                <a:solidFill>
                  <a:srgbClr val="FF0000"/>
                </a:solidFill>
              </a:rPr>
              <a:t> </a:t>
            </a:r>
            <a:r>
              <a:rPr lang="en-US" sz="1700" b="1" dirty="0">
                <a:solidFill>
                  <a:srgbClr val="FF0000"/>
                </a:solidFill>
              </a:rPr>
              <a:t>Method for </a:t>
            </a:r>
            <a:r>
              <a:rPr lang="en-US" sz="1700" b="1" dirty="0" smtClean="0">
                <a:solidFill>
                  <a:srgbClr val="FF0000"/>
                </a:solidFill>
              </a:rPr>
              <a:t>height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public	</a:t>
            </a: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void</a:t>
            </a: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setHeight</a:t>
            </a:r>
            <a:r>
              <a:rPr lang="en-US" sz="1700" b="1" dirty="0" smtClean="0">
                <a:solidFill>
                  <a:srgbClr val="FF0000"/>
                </a:solidFill>
              </a:rPr>
              <a:t>(double height)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	</a:t>
            </a:r>
            <a:r>
              <a:rPr lang="en-US" sz="1700" b="1" dirty="0" err="1" smtClean="0">
                <a:solidFill>
                  <a:srgbClr val="FF0000"/>
                </a:solidFill>
              </a:rPr>
              <a:t>this.height</a:t>
            </a:r>
            <a:r>
              <a:rPr lang="en-US" sz="1700" b="1" dirty="0" smtClean="0">
                <a:solidFill>
                  <a:srgbClr val="FF0000"/>
                </a:solidFill>
              </a:rPr>
              <a:t> = height;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………..</a:t>
            </a:r>
          </a:p>
          <a:p>
            <a:pPr>
              <a:spcBef>
                <a:spcPts val="0"/>
              </a:spcBef>
            </a:pPr>
            <a:r>
              <a:rPr lang="en-US" sz="1600" b="1" dirty="0" smtClean="0"/>
              <a:t>}// End of class Box</a:t>
            </a: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87480" cy="1143000"/>
          </a:xfrm>
        </p:spPr>
        <p:txBody>
          <a:bodyPr/>
          <a:lstStyle/>
          <a:p>
            <a:r>
              <a:rPr lang="en-US" dirty="0" err="1" smtClean="0"/>
              <a:t>Mutator</a:t>
            </a:r>
            <a:r>
              <a:rPr lang="en-US" dirty="0" smtClean="0"/>
              <a:t> Methods : 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2209</TotalTime>
  <Words>538</Words>
  <Application>Microsoft Office PowerPoint</Application>
  <PresentationFormat>On-screen Show (4:3)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345</cp:revision>
  <cp:lastPrinted>2014-01-11T02:25:52Z</cp:lastPrinted>
  <dcterms:created xsi:type="dcterms:W3CDTF">2014-01-11T00:18:07Z</dcterms:created>
  <dcterms:modified xsi:type="dcterms:W3CDTF">2022-09-15T03:57:04Z</dcterms:modified>
</cp:coreProperties>
</file>