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4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util/Arrays.html#binarySearch(java.lang.Object[], java.lang.Object)" TargetMode="External"/><Relationship Id="rId3" Type="http://schemas.openxmlformats.org/officeDocument/2006/relationships/hyperlink" Target="http://java.sun.com/j2se/1.4.2/docs/api/java/util/Arrays.html#binarySearch(char[], char)" TargetMode="External"/><Relationship Id="rId7" Type="http://schemas.openxmlformats.org/officeDocument/2006/relationships/hyperlink" Target="http://java.sun.com/j2se/1.4.2/docs/api/java/util/Arrays.html#binarySearch(long[], long)" TargetMode="External"/><Relationship Id="rId12" Type="http://schemas.openxmlformats.org/officeDocument/2006/relationships/hyperlink" Target="http://java.sun.com/j2se/1.4.2/docs/api/java/util/Arrays.html#binarySearch(short[], short)" TargetMode="External"/><Relationship Id="rId2" Type="http://schemas.openxmlformats.org/officeDocument/2006/relationships/hyperlink" Target="http://java.sun.com/j2se/1.4.2/docs/api/java/util/Arrays.html#binarySearch(byte[], byt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binarySearch(int[], int)" TargetMode="External"/><Relationship Id="rId11" Type="http://schemas.openxmlformats.org/officeDocument/2006/relationships/hyperlink" Target="http://java.sun.com/j2se/1.4.2/docs/api/java/util/Comparator.html" TargetMode="External"/><Relationship Id="rId5" Type="http://schemas.openxmlformats.org/officeDocument/2006/relationships/hyperlink" Target="http://java.sun.com/j2se/1.4.2/docs/api/java/util/Arrays.html#binarySearch(float[], float)" TargetMode="External"/><Relationship Id="rId10" Type="http://schemas.openxmlformats.org/officeDocument/2006/relationships/hyperlink" Target="http://java.sun.com/j2se/1.4.2/docs/api/java/util/Arrays.html#binarySearch(java.lang.Object[], java.lang.Object, java.util.Comparator)" TargetMode="External"/><Relationship Id="rId4" Type="http://schemas.openxmlformats.org/officeDocument/2006/relationships/hyperlink" Target="http://java.sun.com/j2se/1.4.2/docs/api/java/util/Arrays.html#binarySearch(double[], double)" TargetMode="External"/><Relationship Id="rId9" Type="http://schemas.openxmlformats.org/officeDocument/2006/relationships/hyperlink" Target="http://java.sun.com/j2se/1.4.2/docs/api/java/lang/Object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util/Arrays.html#equals(long[], long[])" TargetMode="External"/><Relationship Id="rId3" Type="http://schemas.openxmlformats.org/officeDocument/2006/relationships/hyperlink" Target="http://java.sun.com/j2se/1.4.2/docs/api/java/util/Arrays.html#equals(byte[], byte[])" TargetMode="External"/><Relationship Id="rId7" Type="http://schemas.openxmlformats.org/officeDocument/2006/relationships/hyperlink" Target="http://java.sun.com/j2se/1.4.2/docs/api/java/util/Arrays.html#equals(int[], int[])" TargetMode="External"/><Relationship Id="rId2" Type="http://schemas.openxmlformats.org/officeDocument/2006/relationships/hyperlink" Target="http://java.sun.com/j2se/1.4.2/docs/api/java/util/Arrays.html#equals(boolean[], boolean[]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equals(float[], float[])" TargetMode="External"/><Relationship Id="rId11" Type="http://schemas.openxmlformats.org/officeDocument/2006/relationships/hyperlink" Target="http://java.sun.com/j2se/1.4.2/docs/api/java/util/Arrays.html#equals(short[], short[])" TargetMode="External"/><Relationship Id="rId5" Type="http://schemas.openxmlformats.org/officeDocument/2006/relationships/hyperlink" Target="http://java.sun.com/j2se/1.4.2/docs/api/java/util/Arrays.html#equals(double[], double[])" TargetMode="External"/><Relationship Id="rId10" Type="http://schemas.openxmlformats.org/officeDocument/2006/relationships/hyperlink" Target="http://java.sun.com/j2se/1.4.2/docs/api/java/lang/Object.html" TargetMode="External"/><Relationship Id="rId4" Type="http://schemas.openxmlformats.org/officeDocument/2006/relationships/hyperlink" Target="http://java.sun.com/j2se/1.4.2/docs/api/java/util/Arrays.html#equals(char[], char[])" TargetMode="External"/><Relationship Id="rId9" Type="http://schemas.openxmlformats.org/officeDocument/2006/relationships/hyperlink" Target="http://java.sun.com/j2se/1.4.2/docs/api/java/util/Arrays.html#equals(java.lang.Object[], java.lang.Object[])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util/Arrays.html#fill(double[], double)" TargetMode="External"/><Relationship Id="rId3" Type="http://schemas.openxmlformats.org/officeDocument/2006/relationships/hyperlink" Target="http://java.sun.com/j2se/1.4.2/docs/api/java/util/Arrays.html#fill(boolean[], int, int, boolean)" TargetMode="External"/><Relationship Id="rId7" Type="http://schemas.openxmlformats.org/officeDocument/2006/relationships/hyperlink" Target="http://java.sun.com/j2se/1.4.2/docs/api/java/util/Arrays.html#fill(char[], int, int, char)" TargetMode="External"/><Relationship Id="rId2" Type="http://schemas.openxmlformats.org/officeDocument/2006/relationships/hyperlink" Target="http://java.sun.com/j2se/1.4.2/docs/api/java/util/Arrays.html#fill(boolean[], boolean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fill(char[], char)" TargetMode="External"/><Relationship Id="rId5" Type="http://schemas.openxmlformats.org/officeDocument/2006/relationships/hyperlink" Target="http://java.sun.com/j2se/1.4.2/docs/api/java/util/Arrays.html#fill(byte[], int, int, byte)" TargetMode="External"/><Relationship Id="rId10" Type="http://schemas.openxmlformats.org/officeDocument/2006/relationships/hyperlink" Target="http://java.sun.com/j2se/1.4.2/docs/api/java/util/Arrays.html#fill(float[], float)" TargetMode="External"/><Relationship Id="rId4" Type="http://schemas.openxmlformats.org/officeDocument/2006/relationships/hyperlink" Target="http://java.sun.com/j2se/1.4.2/docs/api/java/util/Arrays.html#fill(byte[], byte)" TargetMode="External"/><Relationship Id="rId9" Type="http://schemas.openxmlformats.org/officeDocument/2006/relationships/hyperlink" Target="http://java.sun.com/j2se/1.4.2/docs/api/java/util/Arrays.html#fill(double[], int, int, double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lang/Object.html" TargetMode="External"/><Relationship Id="rId3" Type="http://schemas.openxmlformats.org/officeDocument/2006/relationships/hyperlink" Target="http://java.sun.com/j2se/1.4.2/docs/api/java/util/Arrays.html#fill(int[], int)" TargetMode="External"/><Relationship Id="rId7" Type="http://schemas.openxmlformats.org/officeDocument/2006/relationships/hyperlink" Target="http://java.sun.com/j2se/1.4.2/docs/api/java/util/Arrays.html#fill(java.lang.Object[], int, int, java.lang.Object)" TargetMode="External"/><Relationship Id="rId2" Type="http://schemas.openxmlformats.org/officeDocument/2006/relationships/hyperlink" Target="http://java.sun.com/j2se/1.4.2/docs/api/java/util/Arrays.html#fill(float[], int, int, float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fill(long[], long)" TargetMode="External"/><Relationship Id="rId11" Type="http://schemas.openxmlformats.org/officeDocument/2006/relationships/hyperlink" Target="http://java.sun.com/j2se/1.4.2/docs/api/java/util/Arrays.html#fill(short[], short)" TargetMode="External"/><Relationship Id="rId5" Type="http://schemas.openxmlformats.org/officeDocument/2006/relationships/hyperlink" Target="http://java.sun.com/j2se/1.4.2/docs/api/java/util/Arrays.html#fill(long[], int, int, long)" TargetMode="External"/><Relationship Id="rId10" Type="http://schemas.openxmlformats.org/officeDocument/2006/relationships/hyperlink" Target="http://java.sun.com/j2se/1.4.2/docs/api/java/util/Arrays.html#fill(short[], int, int, short)" TargetMode="External"/><Relationship Id="rId4" Type="http://schemas.openxmlformats.org/officeDocument/2006/relationships/hyperlink" Target="http://java.sun.com/j2se/1.4.2/docs/api/java/util/Arrays.html#fill(int[], int, int, int)" TargetMode="External"/><Relationship Id="rId9" Type="http://schemas.openxmlformats.org/officeDocument/2006/relationships/hyperlink" Target="http://java.sun.com/j2se/1.4.2/docs/api/java/util/Arrays.html#fill(java.lang.Object[], java.lang.Object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util/Arrays.html#sort(float[])" TargetMode="External"/><Relationship Id="rId3" Type="http://schemas.openxmlformats.org/officeDocument/2006/relationships/hyperlink" Target="http://java.sun.com/j2se/1.4.2/docs/api/java/util/Arrays.html#sort(byte[], int, int)" TargetMode="External"/><Relationship Id="rId7" Type="http://schemas.openxmlformats.org/officeDocument/2006/relationships/hyperlink" Target="http://java.sun.com/j2se/1.4.2/docs/api/java/util/Arrays.html#sort(double[], int, int)" TargetMode="External"/><Relationship Id="rId2" Type="http://schemas.openxmlformats.org/officeDocument/2006/relationships/hyperlink" Target="http://java.sun.com/j2se/1.4.2/docs/api/java/util/Arrays.html#sort(byte[]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sort(double[])" TargetMode="External"/><Relationship Id="rId11" Type="http://schemas.openxmlformats.org/officeDocument/2006/relationships/hyperlink" Target="http://java.sun.com/j2se/1.4.2/docs/api/java/util/Arrays.html#sort(int[], int, int)" TargetMode="External"/><Relationship Id="rId5" Type="http://schemas.openxmlformats.org/officeDocument/2006/relationships/hyperlink" Target="http://java.sun.com/j2se/1.4.2/docs/api/java/util/Arrays.html#sort(char[], int, int)" TargetMode="External"/><Relationship Id="rId10" Type="http://schemas.openxmlformats.org/officeDocument/2006/relationships/hyperlink" Target="http://java.sun.com/j2se/1.4.2/docs/api/java/util/Arrays.html#sort(int[])" TargetMode="External"/><Relationship Id="rId4" Type="http://schemas.openxmlformats.org/officeDocument/2006/relationships/hyperlink" Target="http://java.sun.com/j2se/1.4.2/docs/api/java/util/Arrays.html#sort(char[])" TargetMode="External"/><Relationship Id="rId9" Type="http://schemas.openxmlformats.org/officeDocument/2006/relationships/hyperlink" Target="http://java.sun.com/j2se/1.4.2/docs/api/java/util/Arrays.html#sort(float[], int, int)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se/1.4.2/docs/api/java/util/Arrays.html#sort(java.lang.Object[], int, int)" TargetMode="External"/><Relationship Id="rId3" Type="http://schemas.openxmlformats.org/officeDocument/2006/relationships/hyperlink" Target="http://java.sun.com/j2se/1.4.2/docs/api/java/util/Arrays.html#sort(long[], int, int)" TargetMode="External"/><Relationship Id="rId7" Type="http://schemas.openxmlformats.org/officeDocument/2006/relationships/hyperlink" Target="http://java.sun.com/j2se/1.4.2/docs/api/java/util/Comparator.html" TargetMode="External"/><Relationship Id="rId2" Type="http://schemas.openxmlformats.org/officeDocument/2006/relationships/hyperlink" Target="http://java.sun.com/j2se/1.4.2/docs/api/java/util/Arrays.html#sort(long[]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4.2/docs/api/java/util/Arrays.html#sort(java.lang.Object[], java.util.Comparator)" TargetMode="External"/><Relationship Id="rId11" Type="http://schemas.openxmlformats.org/officeDocument/2006/relationships/hyperlink" Target="http://java.sun.com/j2se/1.4.2/docs/api/java/util/Arrays.html#sort(short[], int, int)" TargetMode="External"/><Relationship Id="rId5" Type="http://schemas.openxmlformats.org/officeDocument/2006/relationships/hyperlink" Target="http://java.sun.com/j2se/1.4.2/docs/api/java/lang/Object.html" TargetMode="External"/><Relationship Id="rId10" Type="http://schemas.openxmlformats.org/officeDocument/2006/relationships/hyperlink" Target="http://java.sun.com/j2se/1.4.2/docs/api/java/util/Arrays.html#sort(short[])" TargetMode="External"/><Relationship Id="rId4" Type="http://schemas.openxmlformats.org/officeDocument/2006/relationships/hyperlink" Target="http://java.sun.com/j2se/1.4.2/docs/api/java/util/Arrays.html#sort(java.lang.Object[])" TargetMode="External"/><Relationship Id="rId9" Type="http://schemas.openxmlformats.org/officeDocument/2006/relationships/hyperlink" Target="http://java.sun.com/j2se/1.4.2/docs/api/java/util/Arrays.html#sort(java.lang.Object[], int, int, java.util.Comparator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Arrays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Example 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7688" y="1361008"/>
            <a:ext cx="6629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Arrays.binarySearch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(x,20));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Arrays.sort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for(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=0;i&lt;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x.length;i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System.out.print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(x[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]+"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();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3888" y="3621658"/>
            <a:ext cx="4572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Arrays.fill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(data1,12.56);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for(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=0;i&lt;data1.length;i++)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System.out.print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(data1[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]+"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();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5078288" y="1818208"/>
            <a:ext cx="990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11688" y="204680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Prints index of 20 in x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335088" y="2199208"/>
            <a:ext cx="28194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78288" y="2427808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Sorts elements of x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35288" y="2945333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Prints Elements of  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154488" y="3501008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Fills a single value 12.56 in all indexes of data1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401888" y="3821683"/>
            <a:ext cx="16764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468688" y="4507483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Prints Elements of  data1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583488" y="199600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011488" y="3316808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008000"/>
                </a:solidFill>
                <a:latin typeface="Arial" panose="020B0604020202020204" pitchFamily="34" charset="0"/>
              </a:rPr>
              <a:t>6 8 10 20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06288" y="5634608"/>
            <a:ext cx="716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008000"/>
                </a:solidFill>
                <a:latin typeface="Arial" panose="020B0604020202020204" pitchFamily="34" charset="0"/>
              </a:rPr>
              <a:t>12.56 12.56 12.56 12.56 12.56 12.56 12.56 12.56 12.56 12.56</a:t>
            </a:r>
          </a:p>
        </p:txBody>
      </p:sp>
    </p:spTree>
    <p:extLst>
      <p:ext uri="{BB962C8B-B14F-4D97-AF65-F5344CB8AC3E}">
        <p14:creationId xmlns:p14="http://schemas.microsoft.com/office/powerpoint/2010/main" val="38350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Example 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557685"/>
            <a:ext cx="6553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i="1" dirty="0" err="1">
                <a:solidFill>
                  <a:srgbClr val="FF5050"/>
                </a:solidFill>
              </a:rPr>
              <a:t>Arrays.fill</a:t>
            </a:r>
            <a:r>
              <a:rPr lang="en-US" sz="2000" b="1" i="1" dirty="0">
                <a:solidFill>
                  <a:srgbClr val="FF5050"/>
                </a:solidFill>
              </a:rPr>
              <a:t>(flags,2,5,true);</a:t>
            </a:r>
          </a:p>
          <a:p>
            <a:r>
              <a:rPr lang="en-US" sz="2000" b="1" i="1" dirty="0">
                <a:solidFill>
                  <a:schemeClr val="hlink"/>
                </a:solidFill>
              </a:rPr>
              <a:t>//</a:t>
            </a:r>
            <a:r>
              <a:rPr lang="en-US" sz="2000" b="1" i="1" dirty="0" err="1">
                <a:solidFill>
                  <a:schemeClr val="hlink"/>
                </a:solidFill>
              </a:rPr>
              <a:t>Arrays.fill</a:t>
            </a:r>
            <a:r>
              <a:rPr lang="en-US" sz="2000" b="1" i="1" dirty="0">
                <a:solidFill>
                  <a:schemeClr val="hlink"/>
                </a:solidFill>
              </a:rPr>
              <a:t>(flags,2,6,true);</a:t>
            </a:r>
          </a:p>
          <a:p>
            <a:r>
              <a:rPr lang="en-US" sz="2000" b="1" i="1" dirty="0">
                <a:solidFill>
                  <a:srgbClr val="FF5050"/>
                </a:solidFill>
              </a:rPr>
              <a:t>for(</a:t>
            </a:r>
            <a:r>
              <a:rPr lang="en-US" sz="2000" b="1" i="1" dirty="0" err="1">
                <a:solidFill>
                  <a:srgbClr val="FF5050"/>
                </a:solidFill>
              </a:rPr>
              <a:t>int</a:t>
            </a:r>
            <a:r>
              <a:rPr lang="en-US" sz="2000" b="1" i="1" dirty="0">
                <a:solidFill>
                  <a:srgbClr val="FF5050"/>
                </a:solidFill>
              </a:rPr>
              <a:t> </a:t>
            </a:r>
            <a:r>
              <a:rPr lang="en-US" sz="2000" b="1" i="1" dirty="0" err="1">
                <a:solidFill>
                  <a:srgbClr val="FF5050"/>
                </a:solidFill>
              </a:rPr>
              <a:t>i</a:t>
            </a:r>
            <a:r>
              <a:rPr lang="en-US" sz="2000" b="1" i="1" dirty="0">
                <a:solidFill>
                  <a:srgbClr val="FF5050"/>
                </a:solidFill>
              </a:rPr>
              <a:t>=0;i&lt;</a:t>
            </a:r>
            <a:r>
              <a:rPr lang="en-US" sz="2000" b="1" i="1" dirty="0" err="1">
                <a:solidFill>
                  <a:srgbClr val="FF5050"/>
                </a:solidFill>
              </a:rPr>
              <a:t>flags.length;i</a:t>
            </a:r>
            <a:r>
              <a:rPr lang="en-US" sz="2000" b="1" i="1" dirty="0">
                <a:solidFill>
                  <a:srgbClr val="FF5050"/>
                </a:solidFill>
              </a:rPr>
              <a:t>++)</a:t>
            </a:r>
          </a:p>
          <a:p>
            <a:r>
              <a:rPr lang="en-US" sz="2000" b="1" i="1" dirty="0" err="1">
                <a:solidFill>
                  <a:srgbClr val="FF5050"/>
                </a:solidFill>
              </a:rPr>
              <a:t>System.out.print</a:t>
            </a:r>
            <a:r>
              <a:rPr lang="en-US" sz="2000" b="1" i="1" dirty="0">
                <a:solidFill>
                  <a:srgbClr val="FF5050"/>
                </a:solidFill>
              </a:rPr>
              <a:t>(flags[</a:t>
            </a:r>
            <a:r>
              <a:rPr lang="en-US" sz="2000" b="1" i="1" dirty="0" err="1">
                <a:solidFill>
                  <a:srgbClr val="FF5050"/>
                </a:solidFill>
              </a:rPr>
              <a:t>i</a:t>
            </a:r>
            <a:r>
              <a:rPr lang="en-US" sz="2000" b="1" i="1" dirty="0">
                <a:solidFill>
                  <a:srgbClr val="FF5050"/>
                </a:solidFill>
              </a:rPr>
              <a:t>]+" ");</a:t>
            </a:r>
          </a:p>
          <a:p>
            <a:r>
              <a:rPr lang="en-US" sz="2000" b="1" i="1" dirty="0" err="1">
                <a:solidFill>
                  <a:srgbClr val="FF5050"/>
                </a:solidFill>
              </a:rPr>
              <a:t>System.out.println</a:t>
            </a:r>
            <a:r>
              <a:rPr lang="en-US" sz="2000" b="1" i="1" dirty="0">
                <a:solidFill>
                  <a:srgbClr val="FF5050"/>
                </a:solidFill>
              </a:rPr>
              <a:t>();</a:t>
            </a:r>
          </a:p>
          <a:p>
            <a:endParaRPr lang="en-US" sz="2000" b="1" i="1" dirty="0">
              <a:solidFill>
                <a:srgbClr val="FF5050"/>
              </a:solidFill>
            </a:endParaRPr>
          </a:p>
          <a:p>
            <a:r>
              <a:rPr lang="en-US" sz="2000" b="1" i="1" dirty="0" err="1">
                <a:solidFill>
                  <a:srgbClr val="FF5050"/>
                </a:solidFill>
              </a:rPr>
              <a:t>System.out.println</a:t>
            </a:r>
            <a:r>
              <a:rPr lang="en-US" sz="2000" b="1" i="1" dirty="0">
                <a:solidFill>
                  <a:srgbClr val="FF5050"/>
                </a:solidFill>
              </a:rPr>
              <a:t>(</a:t>
            </a:r>
            <a:r>
              <a:rPr lang="en-US" sz="2000" b="1" i="1" dirty="0" err="1">
                <a:solidFill>
                  <a:srgbClr val="FF5050"/>
                </a:solidFill>
              </a:rPr>
              <a:t>Arrays.equals</a:t>
            </a:r>
            <a:r>
              <a:rPr lang="en-US" sz="2000" b="1" i="1" dirty="0">
                <a:solidFill>
                  <a:srgbClr val="FF5050"/>
                </a:solidFill>
              </a:rPr>
              <a:t>(x,x1));</a:t>
            </a:r>
          </a:p>
          <a:p>
            <a:endParaRPr lang="en-US" sz="2000" b="1" i="1" dirty="0">
              <a:solidFill>
                <a:srgbClr val="FF5050"/>
              </a:solidFill>
            </a:endParaRPr>
          </a:p>
          <a:p>
            <a:r>
              <a:rPr lang="en-US" sz="2000" b="1" i="1" dirty="0" err="1">
                <a:solidFill>
                  <a:srgbClr val="FF5050"/>
                </a:solidFill>
              </a:rPr>
              <a:t>Arrays.sort</a:t>
            </a:r>
            <a:r>
              <a:rPr lang="en-US" sz="2000" b="1" i="1" dirty="0">
                <a:solidFill>
                  <a:srgbClr val="FF5050"/>
                </a:solidFill>
              </a:rPr>
              <a:t>(values);</a:t>
            </a:r>
          </a:p>
          <a:p>
            <a:endParaRPr lang="en-US" sz="2000" b="1" i="1" dirty="0">
              <a:solidFill>
                <a:srgbClr val="FF5050"/>
              </a:solidFill>
            </a:endParaRPr>
          </a:p>
          <a:p>
            <a:r>
              <a:rPr lang="en-US" sz="2000" b="1" i="1" dirty="0">
                <a:solidFill>
                  <a:srgbClr val="FF5050"/>
                </a:solidFill>
              </a:rPr>
              <a:t>for(</a:t>
            </a:r>
            <a:r>
              <a:rPr lang="en-US" sz="2000" b="1" i="1" dirty="0" err="1">
                <a:solidFill>
                  <a:srgbClr val="FF5050"/>
                </a:solidFill>
              </a:rPr>
              <a:t>int</a:t>
            </a:r>
            <a:r>
              <a:rPr lang="en-US" sz="2000" b="1" i="1" dirty="0">
                <a:solidFill>
                  <a:srgbClr val="FF5050"/>
                </a:solidFill>
              </a:rPr>
              <a:t> </a:t>
            </a:r>
            <a:r>
              <a:rPr lang="en-US" sz="2000" b="1" i="1" dirty="0" err="1">
                <a:solidFill>
                  <a:srgbClr val="FF5050"/>
                </a:solidFill>
              </a:rPr>
              <a:t>i</a:t>
            </a:r>
            <a:r>
              <a:rPr lang="en-US" sz="2000" b="1" i="1" dirty="0">
                <a:solidFill>
                  <a:srgbClr val="FF5050"/>
                </a:solidFill>
              </a:rPr>
              <a:t>=0;i&lt;</a:t>
            </a:r>
            <a:r>
              <a:rPr lang="en-US" sz="2000" b="1" i="1" dirty="0" err="1">
                <a:solidFill>
                  <a:srgbClr val="FF5050"/>
                </a:solidFill>
              </a:rPr>
              <a:t>values.length;i</a:t>
            </a:r>
            <a:r>
              <a:rPr lang="en-US" sz="2000" b="1" i="1" dirty="0">
                <a:solidFill>
                  <a:srgbClr val="FF5050"/>
                </a:solidFill>
              </a:rPr>
              <a:t>++)</a:t>
            </a:r>
          </a:p>
          <a:p>
            <a:r>
              <a:rPr lang="en-US" sz="2000" b="1" i="1" dirty="0" err="1">
                <a:solidFill>
                  <a:srgbClr val="FF5050"/>
                </a:solidFill>
              </a:rPr>
              <a:t>System.out.print</a:t>
            </a:r>
            <a:r>
              <a:rPr lang="en-US" sz="2000" b="1" i="1" dirty="0">
                <a:solidFill>
                  <a:srgbClr val="FF5050"/>
                </a:solidFill>
              </a:rPr>
              <a:t>(values[</a:t>
            </a:r>
            <a:r>
              <a:rPr lang="en-US" sz="2000" b="1" i="1" dirty="0" err="1">
                <a:solidFill>
                  <a:srgbClr val="FF5050"/>
                </a:solidFill>
              </a:rPr>
              <a:t>i</a:t>
            </a:r>
            <a:r>
              <a:rPr lang="en-US" sz="2000" b="1" i="1" dirty="0">
                <a:solidFill>
                  <a:srgbClr val="FF5050"/>
                </a:solidFill>
              </a:rPr>
              <a:t>]+" ");</a:t>
            </a:r>
          </a:p>
          <a:p>
            <a:r>
              <a:rPr lang="en-US" sz="2000" b="1" i="1" dirty="0" err="1">
                <a:solidFill>
                  <a:srgbClr val="FF5050"/>
                </a:solidFill>
              </a:rPr>
              <a:t>System.out.println</a:t>
            </a:r>
            <a:r>
              <a:rPr lang="en-US" sz="2000" b="1" i="1" dirty="0">
                <a:solidFill>
                  <a:srgbClr val="FF5050"/>
                </a:solidFill>
              </a:rPr>
              <a:t>();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4720" y="1782762"/>
            <a:ext cx="2163068" cy="5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81600" y="1268760"/>
            <a:ext cx="350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chemeClr val="accent2"/>
                </a:solidFill>
              </a:rPr>
              <a:t>Fills true value in boolean array flags from index 2 to 4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31840" y="2127968"/>
            <a:ext cx="2049760" cy="359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05400" y="2243485"/>
            <a:ext cx="3787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err="1" smtClean="0">
                <a:solidFill>
                  <a:schemeClr val="accent2"/>
                </a:solidFill>
              </a:rPr>
              <a:t>ArrayIndexOutofBoundsException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99992" y="3605560"/>
            <a:ext cx="792088" cy="183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92080" y="3462685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chemeClr val="accent2"/>
                </a:solidFill>
              </a:rPr>
              <a:t>Prints true or false whether x and x1 equals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28600" y="5688360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rgbClr val="FF5050"/>
                </a:solidFill>
              </a:rPr>
              <a:t>}</a:t>
            </a:r>
          </a:p>
          <a:p>
            <a:r>
              <a:rPr lang="en-US" sz="2000" b="1" i="1" dirty="0">
                <a:solidFill>
                  <a:srgbClr val="FF5050"/>
                </a:solidFill>
              </a:rPr>
              <a:t>} // End of class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149850" y="2919760"/>
            <a:ext cx="305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8000"/>
                </a:solidFill>
              </a:rPr>
              <a:t>false </a:t>
            </a:r>
            <a:r>
              <a:rPr lang="en-US" sz="2000" b="1" i="1" dirty="0" err="1">
                <a:solidFill>
                  <a:srgbClr val="008000"/>
                </a:solidFill>
              </a:rPr>
              <a:t>false</a:t>
            </a:r>
            <a:r>
              <a:rPr lang="en-US" sz="2000" b="1" i="1" dirty="0">
                <a:solidFill>
                  <a:srgbClr val="008000"/>
                </a:solidFill>
              </a:rPr>
              <a:t> true </a:t>
            </a:r>
            <a:r>
              <a:rPr lang="en-US" sz="2000" b="1" i="1" dirty="0" err="1">
                <a:solidFill>
                  <a:srgbClr val="008000"/>
                </a:solidFill>
              </a:rPr>
              <a:t>true</a:t>
            </a:r>
            <a:r>
              <a:rPr lang="en-US" sz="2000" b="1" i="1" dirty="0">
                <a:solidFill>
                  <a:srgbClr val="008000"/>
                </a:solidFill>
              </a:rPr>
              <a:t> </a:t>
            </a:r>
            <a:r>
              <a:rPr lang="en-US" sz="2000" b="1" i="1" dirty="0" err="1">
                <a:solidFill>
                  <a:srgbClr val="008000"/>
                </a:solidFill>
              </a:rPr>
              <a:t>true</a:t>
            </a:r>
            <a:endParaRPr lang="en-US" sz="2000" b="1" i="1" dirty="0">
              <a:solidFill>
                <a:srgbClr val="008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060950" y="520576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8000"/>
                </a:solidFill>
              </a:rPr>
              <a:t>10.45 12.67 23.56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429000" y="2297460"/>
            <a:ext cx="280988" cy="915516"/>
          </a:xfrm>
          <a:prstGeom prst="rightBrace">
            <a:avLst>
              <a:gd name="adj1" fmla="val 693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2" idx="1"/>
            <a:endCxn id="12" idx="1"/>
          </p:cNvCxnSpPr>
          <p:nvPr/>
        </p:nvCxnSpPr>
        <p:spPr>
          <a:xfrm>
            <a:off x="3709988" y="2755218"/>
            <a:ext cx="1439862" cy="362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411760" y="4240560"/>
            <a:ext cx="2880320" cy="109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292080" y="4181018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 smtClean="0">
                <a:solidFill>
                  <a:schemeClr val="accent2"/>
                </a:solidFill>
              </a:rPr>
              <a:t>Sorts the elements of arrays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419872" y="4581128"/>
            <a:ext cx="280988" cy="915516"/>
          </a:xfrm>
          <a:prstGeom prst="rightBrace">
            <a:avLst>
              <a:gd name="adj1" fmla="val 693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>
            <a:off x="3700860" y="5038886"/>
            <a:ext cx="1439862" cy="362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3" grpId="0"/>
      <p:bldP spid="2" grpId="0" animBg="1"/>
      <p:bldP spid="16" grpId="0" animBg="1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 : Examples</a:t>
            </a: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50800" y="3895402"/>
            <a:ext cx="4038600" cy="579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3" y="1432893"/>
            <a:ext cx="34051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i="1" dirty="0" err="1"/>
              <a:t>int</a:t>
            </a:r>
            <a:r>
              <a:rPr lang="en-US" b="1" i="1" dirty="0"/>
              <a:t> a[] = { 10,8,6};</a:t>
            </a:r>
          </a:p>
          <a:p>
            <a:pPr eaLnBrk="1" hangingPunct="1"/>
            <a:r>
              <a:rPr lang="en-US" b="1" i="1" dirty="0"/>
              <a:t>for(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i</a:t>
            </a:r>
            <a:r>
              <a:rPr lang="en-US" b="1" i="1" dirty="0"/>
              <a:t>=0;i&lt;</a:t>
            </a:r>
            <a:r>
              <a:rPr lang="en-US" b="1" i="1" dirty="0" err="1"/>
              <a:t>a.length;i</a:t>
            </a:r>
            <a:r>
              <a:rPr lang="en-US" b="1" i="1" dirty="0"/>
              <a:t>++)</a:t>
            </a:r>
          </a:p>
          <a:p>
            <a:pPr eaLnBrk="1" hangingPunct="1"/>
            <a:r>
              <a:rPr lang="en-US" b="1" i="1" dirty="0" err="1"/>
              <a:t>System.out.println</a:t>
            </a:r>
            <a:r>
              <a:rPr lang="en-US" b="1" i="1" dirty="0"/>
              <a:t>(a[</a:t>
            </a:r>
            <a:r>
              <a:rPr lang="en-US" b="1" i="1" dirty="0" err="1"/>
              <a:t>i</a:t>
            </a:r>
            <a:r>
              <a:rPr lang="en-US" b="1" i="1" dirty="0"/>
              <a:t>]);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2757413"/>
            <a:ext cx="3505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/>
              <a:t>int</a:t>
            </a:r>
            <a:r>
              <a:rPr lang="en-US" b="1" dirty="0"/>
              <a:t> a[3] = { 10,8,6};</a:t>
            </a:r>
          </a:p>
          <a:p>
            <a:pPr eaLnBrk="1" hangingPunct="1"/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=0;i&lt;</a:t>
            </a:r>
            <a:r>
              <a:rPr lang="en-US" b="1" dirty="0" err="1"/>
              <a:t>a.length;i</a:t>
            </a:r>
            <a:r>
              <a:rPr lang="en-US" b="1" dirty="0"/>
              <a:t>++)</a:t>
            </a:r>
          </a:p>
          <a:p>
            <a:pPr eaLnBrk="1" hangingPunct="1"/>
            <a:r>
              <a:rPr lang="en-US" b="1" dirty="0" err="1"/>
              <a:t>System.out.println</a:t>
            </a:r>
            <a:r>
              <a:rPr lang="en-US" b="1" dirty="0"/>
              <a:t>(a[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525" y="2492896"/>
            <a:ext cx="2200275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/>
              <a:t>']' expected</a:t>
            </a:r>
          </a:p>
          <a:p>
            <a:pPr eaLnBrk="1" hangingPunct="1"/>
            <a:r>
              <a:rPr lang="en-US" b="1" dirty="0" err="1"/>
              <a:t>int</a:t>
            </a:r>
            <a:r>
              <a:rPr lang="en-US" b="1" dirty="0"/>
              <a:t> a[3] = { 10,8,6};</a:t>
            </a:r>
          </a:p>
          <a:p>
            <a:pPr eaLnBrk="1" hangingPunct="1"/>
            <a:r>
              <a:rPr lang="en-US" b="1" dirty="0"/>
              <a:t>      ^</a:t>
            </a:r>
          </a:p>
          <a:p>
            <a:pPr eaLnBrk="1" hangingPunct="1"/>
            <a:r>
              <a:rPr lang="en-US" b="1" dirty="0"/>
              <a:t>1 error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76950" y="126876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/>
              <a:t>10</a:t>
            </a:r>
          </a:p>
          <a:p>
            <a:pPr eaLnBrk="1" hangingPunct="1"/>
            <a:r>
              <a:rPr lang="en-US" b="1"/>
              <a:t>8</a:t>
            </a:r>
          </a:p>
          <a:p>
            <a:pPr eaLnBrk="1" hangingPunct="1"/>
            <a:r>
              <a:rPr lang="en-US" b="1"/>
              <a:t>6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3825" y="3865240"/>
            <a:ext cx="39147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i="1" dirty="0">
                <a:solidFill>
                  <a:srgbClr val="FF5050"/>
                </a:solidFill>
              </a:rPr>
              <a:t>//</a:t>
            </a:r>
            <a:r>
              <a:rPr lang="en-US" b="1" i="1" dirty="0" err="1">
                <a:solidFill>
                  <a:srgbClr val="FF5050"/>
                </a:solidFill>
              </a:rPr>
              <a:t>int</a:t>
            </a:r>
            <a:r>
              <a:rPr lang="en-US" b="1" i="1" dirty="0">
                <a:solidFill>
                  <a:srgbClr val="FF5050"/>
                </a:solidFill>
              </a:rPr>
              <a:t> table[][]={0,0,0,1,1,1};</a:t>
            </a:r>
          </a:p>
          <a:p>
            <a:pPr eaLnBrk="1" hangingPunct="1"/>
            <a:r>
              <a:rPr lang="en-US" b="1" i="1" dirty="0">
                <a:solidFill>
                  <a:srgbClr val="FF5050"/>
                </a:solidFill>
              </a:rPr>
              <a:t>//</a:t>
            </a:r>
            <a:r>
              <a:rPr lang="en-US" b="1" i="1" dirty="0" err="1">
                <a:solidFill>
                  <a:srgbClr val="FF5050"/>
                </a:solidFill>
              </a:rPr>
              <a:t>int</a:t>
            </a:r>
            <a:r>
              <a:rPr lang="en-US" b="1" i="1" dirty="0">
                <a:solidFill>
                  <a:srgbClr val="FF5050"/>
                </a:solidFill>
              </a:rPr>
              <a:t> table[2][3]={0,0,0,1,1,1};</a:t>
            </a:r>
          </a:p>
          <a:p>
            <a:pPr eaLnBrk="1" hangingPunct="1"/>
            <a:r>
              <a:rPr lang="en-US" b="1" i="1" dirty="0" err="1"/>
              <a:t>int</a:t>
            </a:r>
            <a:r>
              <a:rPr lang="en-US" b="1" i="1" dirty="0"/>
              <a:t> table[ ][ ]={{0,0,0},{1,1,1}};</a:t>
            </a:r>
          </a:p>
          <a:p>
            <a:pPr eaLnBrk="1" hangingPunct="1"/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 </a:t>
            </a:r>
            <a:r>
              <a:rPr lang="en-US" b="1" dirty="0" err="1" smtClean="0"/>
              <a:t>i</a:t>
            </a:r>
            <a:r>
              <a:rPr lang="en-US" b="1" dirty="0" smtClean="0"/>
              <a:t>&lt;</a:t>
            </a:r>
            <a:r>
              <a:rPr lang="en-US" b="1" dirty="0" err="1" smtClean="0"/>
              <a:t>table.length;i</a:t>
            </a:r>
            <a:r>
              <a:rPr lang="en-US" b="1" dirty="0"/>
              <a:t>++)</a:t>
            </a:r>
          </a:p>
          <a:p>
            <a:pPr eaLnBrk="1" hangingPunct="1"/>
            <a:r>
              <a:rPr lang="en-US" b="1" dirty="0"/>
              <a:t>{</a:t>
            </a:r>
          </a:p>
          <a:p>
            <a:pPr eaLnBrk="1" hangingPunct="1"/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j=0;j&lt;table[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length;j</a:t>
            </a:r>
            <a:r>
              <a:rPr lang="en-US" b="1" dirty="0"/>
              <a:t>++)</a:t>
            </a:r>
          </a:p>
          <a:p>
            <a:pPr eaLnBrk="1" hangingPunct="1"/>
            <a:r>
              <a:rPr lang="en-US" b="1" dirty="0"/>
              <a:t>{</a:t>
            </a:r>
          </a:p>
          <a:p>
            <a:pPr eaLnBrk="1" hangingPunct="1"/>
            <a:r>
              <a:rPr lang="en-US" b="1" dirty="0" err="1"/>
              <a:t>System.out.print</a:t>
            </a:r>
            <a:r>
              <a:rPr lang="en-US" b="1" dirty="0"/>
              <a:t>(table[</a:t>
            </a:r>
            <a:r>
              <a:rPr lang="en-US" b="1" dirty="0" err="1"/>
              <a:t>i</a:t>
            </a:r>
            <a:r>
              <a:rPr lang="en-US" b="1" dirty="0"/>
              <a:t>][j]);}</a:t>
            </a:r>
          </a:p>
          <a:p>
            <a:pPr eaLnBrk="1" hangingPunct="1"/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pPr eaLnBrk="1" hangingPunct="1"/>
            <a:r>
              <a:rPr lang="en-US" b="1" dirty="0"/>
              <a:t>} 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53150" y="4384353"/>
            <a:ext cx="21717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/>
              <a:t>000</a:t>
            </a:r>
          </a:p>
          <a:p>
            <a:pPr eaLnBrk="1" hangingPunct="1"/>
            <a:r>
              <a:rPr lang="en-US" b="1"/>
              <a:t>111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581400" y="1607840"/>
            <a:ext cx="2057400" cy="381000"/>
          </a:xfrm>
          <a:prstGeom prst="rightArrow">
            <a:avLst>
              <a:gd name="adj1" fmla="val 50000"/>
              <a:gd name="adj2" fmla="val 1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3581400" y="2996952"/>
            <a:ext cx="2057400" cy="381000"/>
          </a:xfrm>
          <a:prstGeom prst="rightArrow">
            <a:avLst>
              <a:gd name="adj1" fmla="val 50000"/>
              <a:gd name="adj2" fmla="val 1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3657600" y="5008240"/>
            <a:ext cx="2057400" cy="381000"/>
          </a:xfrm>
          <a:prstGeom prst="rightArrow">
            <a:avLst>
              <a:gd name="adj1" fmla="val 50000"/>
              <a:gd name="adj2" fmla="val 1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962400" y="3895403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i="1">
                <a:solidFill>
                  <a:schemeClr val="accent2"/>
                </a:solidFill>
                <a:latin typeface="Arial Black" panose="020B0A04020102020204" pitchFamily="34" charset="0"/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30619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Arrays class in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java.util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b="1" dirty="0" smtClean="0"/>
              <a:t> </a:t>
            </a:r>
            <a:r>
              <a:rPr lang="en-US" b="1" dirty="0"/>
              <a:t>package is defined as follows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This </a:t>
            </a:r>
            <a:r>
              <a:rPr lang="en-US" b="1" dirty="0"/>
              <a:t>class contains </a:t>
            </a:r>
            <a:r>
              <a:rPr lang="en-US" b="1" dirty="0" smtClean="0"/>
              <a:t>the required methods for </a:t>
            </a:r>
            <a:r>
              <a:rPr lang="en-US" b="1" dirty="0"/>
              <a:t>manipulating    arrays  such as sorting and </a:t>
            </a:r>
            <a:r>
              <a:rPr lang="en-US" b="1" dirty="0" smtClean="0"/>
              <a:t>searching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All methods are </a:t>
            </a:r>
            <a:r>
              <a:rPr lang="en-US" b="1" dirty="0" smtClean="0">
                <a:solidFill>
                  <a:srgbClr val="FF0000"/>
                </a:solidFill>
              </a:rPr>
              <a:t>&lt;&lt;static&gt;&gt;</a:t>
            </a:r>
            <a:r>
              <a:rPr lang="en-US" b="1" dirty="0" smtClean="0"/>
              <a:t> and hence can be called via class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Arrays class is part of Java’s Collection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Arrays class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Arrays class: Important Methods</a:t>
            </a:r>
            <a:endParaRPr lang="en-US" dirty="0"/>
          </a:p>
        </p:txBody>
      </p:sp>
      <p:graphicFrame>
        <p:nvGraphicFramePr>
          <p:cNvPr id="4" name="Group 2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5881284"/>
              </p:ext>
            </p:extLst>
          </p:nvPr>
        </p:nvGraphicFramePr>
        <p:xfrm>
          <a:off x="179512" y="1988840"/>
          <a:ext cx="8386762" cy="4114801"/>
        </p:xfrm>
        <a:graphic>
          <a:graphicData uri="http://schemas.openxmlformats.org/drawingml/2006/table">
            <a:tbl>
              <a:tblPr/>
              <a:tblGrid>
                <a:gridCol w="185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a, byte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a, char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a, double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a, float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(int[] a, int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a, long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 tooltip="class in java.lang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 tooltip="class in java.lang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 tooltip="class in java.lang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 tooltip="class in java.lang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key,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1" tooltip="interface in java.util"/>
                        </a:rPr>
                        <a:t>Comparator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c)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int</a:t>
                      </a:r>
                    </a:p>
                  </a:txBody>
                  <a:tcPr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2"/>
                        </a:rPr>
                        <a:t>binarySearch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a, short key) </a:t>
                      </a: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Important </a:t>
            </a:r>
            <a:r>
              <a:rPr lang="en-US" dirty="0" smtClean="0"/>
              <a:t>Methods ….</a:t>
            </a:r>
            <a:endParaRPr lang="en-US" dirty="0"/>
          </a:p>
        </p:txBody>
      </p:sp>
      <p:graphicFrame>
        <p:nvGraphicFramePr>
          <p:cNvPr id="4" name="Group 1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2335830"/>
              </p:ext>
            </p:extLst>
          </p:nvPr>
        </p:nvGraphicFramePr>
        <p:xfrm>
          <a:off x="289672" y="1844824"/>
          <a:ext cx="8229600" cy="40735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(boolean[] a, boolean[] a2)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a, byte[] a2)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a, char[] a2)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a, double[] a2)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a, float[] a2)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(int[] a, int[] a2)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a, long[] a2)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 tooltip="class in java.lang"/>
                        </a:rPr>
                        <a:t>Object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 tooltip="class in java.lang"/>
                        </a:rPr>
                        <a:t>Object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a2)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boolean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1"/>
                        </a:rPr>
                        <a:t>equals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a, short[] a2)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Important Methods 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Group 24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25170244"/>
              </p:ext>
            </p:extLst>
          </p:nvPr>
        </p:nvGraphicFramePr>
        <p:xfrm>
          <a:off x="467544" y="1916832"/>
          <a:ext cx="82296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(boolean[] a, boolean val)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(boolean[] a, int fromIndex, int toIndex, boolean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a, byte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a, int fromIndex, int toIndex, byte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a, char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a, int fromIndex, int toIndex, char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a, double val)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a, int fromIndex, int toIndex, double val)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/>
                        </a:rPr>
                        <a:t>fill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a, float 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Important Methods 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Group 12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49541819"/>
              </p:ext>
            </p:extLst>
          </p:nvPr>
        </p:nvGraphicFramePr>
        <p:xfrm>
          <a:off x="304800" y="1927056"/>
          <a:ext cx="8640960" cy="4526280"/>
        </p:xfrm>
        <a:graphic>
          <a:graphicData uri="http://schemas.openxmlformats.org/drawingml/2006/table">
            <a:tbl>
              <a:tblPr/>
              <a:tblGrid>
                <a:gridCol w="200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a, int fromIndex, int toIndex, float val)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(int[] a, int val)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(int[] a, int fromIndex, int toIndex, int val) 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a, int fromIndex, int toIndex, long val) 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a, long val) 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 tooltip="class in java.lang"/>
                        </a:rPr>
                        <a:t>Object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int fromIndex, int toIndex,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 tooltip="class in java.lang"/>
                        </a:rPr>
                        <a:t>Object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val) 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 tooltip="class in java.lang"/>
                        </a:rPr>
                        <a:t>Object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 tooltip="class in java.lang"/>
                        </a:rPr>
                        <a:t>Object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val) 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/>
                        </a:rPr>
                        <a:t>fill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a, int fromIndex, int toIndex, short val) 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1"/>
                        </a:rPr>
                        <a:t>fill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a, short 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fill() ….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Important Methods 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Group 24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7646798"/>
              </p:ext>
            </p:extLst>
          </p:nvPr>
        </p:nvGraphicFramePr>
        <p:xfrm>
          <a:off x="179512" y="2314093"/>
          <a:ext cx="8856984" cy="3779203"/>
        </p:xfrm>
        <a:graphic>
          <a:graphicData uri="http://schemas.openxmlformats.org/drawingml/2006/table">
            <a:tbl>
              <a:tblPr/>
              <a:tblGrid>
                <a:gridCol w="185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(byte[] a, int fromIndex, int toIndex)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a) 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(char[] a, int fromIndex, int toIndex)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(double[] a, int fromIndex, int toIndex)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(float[] a, int fromIndex, int toIndex)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/>
                        </a:rPr>
                        <a:t>sort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(int[] a)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1"/>
                        </a:rPr>
                        <a:t>sort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fromIndex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toIndex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Important Methods 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Group 9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2373048"/>
              </p:ext>
            </p:extLst>
          </p:nvPr>
        </p:nvGraphicFramePr>
        <p:xfrm>
          <a:off x="484312" y="2348880"/>
          <a:ext cx="7983895" cy="3710989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a)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(long[] a,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fromIndex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 tooltip="class in java.lang"/>
                        </a:rPr>
                        <a:t>Object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a) 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 tooltip="class in java.lang"/>
                        </a:rPr>
                        <a:t>Object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 tooltip="interface in java.util"/>
                        </a:rPr>
                        <a:t>Comparator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c)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8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 tooltip="class in java.lang"/>
                        </a:rPr>
                        <a:t>Object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fromIndex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9"/>
                        </a:rPr>
                        <a:t>sort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 tooltip="class in java.lang"/>
                        </a:rPr>
                        <a:t>Object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[] a,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fromIndex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toIndex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7" tooltip="interface in java.util"/>
                        </a:rPr>
                        <a:t>Comparator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c)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0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a)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static void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11"/>
                        </a:rPr>
                        <a:t>sort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(short[] a,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fromIndex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toIndex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         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1277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sort()….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Arrays class: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375" y="1565176"/>
            <a:ext cx="451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import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java.util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.*;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67000" y="179377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7600" y="1412776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Import java.util package to use Arrays class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512" y="1933277"/>
            <a:ext cx="83820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class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ArrayExample</a:t>
            </a: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public static void main(String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args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 x[] = {10,6,8,20};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double data[]   = { 12.5,34.6,90.56,12.34,12.56};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float values[]  = { 10.45f,23.56f,12.67f};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double data1[]  = new double[10];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boolean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 flags[] = new </a:t>
            </a: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boolean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[5];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FF505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FF5050"/>
                </a:solidFill>
                <a:latin typeface="Arial" panose="020B0604020202020204" pitchFamily="34" charset="0"/>
              </a:rPr>
              <a:t>int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</a:rPr>
              <a:t> x1[] = {10,6,8,20};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56112" y="3184227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int array Size = 4 LB=0 UB =3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65712" y="4082752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double array Size = 5 LB=0 UB =4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065712" y="4708227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rgbClr val="333399"/>
                </a:solidFill>
                <a:latin typeface="Arial" panose="020B0604020202020204" pitchFamily="34" charset="0"/>
              </a:rPr>
              <a:t>float arrays Size = 3 LB=0 UB =2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46712" y="5165427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double array Size = 10 LB=0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             UB =9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141912" y="5851227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boolean array Size = 5 LB=0 UB =4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846512" y="6156027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99"/>
                </a:solidFill>
                <a:latin typeface="Arial" panose="020B0604020202020204" pitchFamily="34" charset="0"/>
              </a:rPr>
              <a:t>int array Size = 4 LB=0 UB =3</a:t>
            </a:r>
          </a:p>
        </p:txBody>
      </p:sp>
    </p:spTree>
    <p:extLst>
      <p:ext uri="{BB962C8B-B14F-4D97-AF65-F5344CB8AC3E}">
        <p14:creationId xmlns:p14="http://schemas.microsoft.com/office/powerpoint/2010/main" val="34731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1641</TotalTime>
  <Words>619</Words>
  <Application>Microsoft Office PowerPoint</Application>
  <PresentationFormat>On-screen Show (4:3)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Courier New</vt:lpstr>
      <vt:lpstr>Times New Roman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276</cp:revision>
  <cp:lastPrinted>2014-01-11T02:25:52Z</cp:lastPrinted>
  <dcterms:created xsi:type="dcterms:W3CDTF">2014-01-11T00:18:07Z</dcterms:created>
  <dcterms:modified xsi:type="dcterms:W3CDTF">2020-11-03T08:12:17Z</dcterms:modified>
</cp:coreProperties>
</file>