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13" r:id="rId2"/>
    <p:sldId id="430" r:id="rId3"/>
    <p:sldId id="431" r:id="rId4"/>
    <p:sldId id="432" r:id="rId5"/>
    <p:sldId id="435" r:id="rId6"/>
    <p:sldId id="437" r:id="rId7"/>
    <p:sldId id="438" r:id="rId8"/>
    <p:sldId id="446" r:id="rId9"/>
    <p:sldId id="439" r:id="rId10"/>
    <p:sldId id="440" r:id="rId11"/>
    <p:sldId id="442" r:id="rId12"/>
    <p:sldId id="444" r:id="rId13"/>
    <p:sldId id="429" r:id="rId14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ABD4BA-7BC8-7949-AAB1-96A01B2354FF}" v="2" dt="2022-11-08T05:33:20.1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127" d="100"/>
          <a:sy n="127" d="100"/>
        </p:scale>
        <p:origin x="9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ansh Khandelwal [Information Technology - 2021]" userId="7759321a-53c2-49fb-814b-b75bdbd3f5d6" providerId="ADAL" clId="{15ABD4BA-7BC8-7949-AAB1-96A01B2354FF}"/>
    <pc:docChg chg="modSld">
      <pc:chgData name="Navansh Khandelwal [Information Technology - 2021]" userId="7759321a-53c2-49fb-814b-b75bdbd3f5d6" providerId="ADAL" clId="{15ABD4BA-7BC8-7949-AAB1-96A01B2354FF}" dt="2022-11-08T05:33:20.161" v="3" actId="20577"/>
      <pc:docMkLst>
        <pc:docMk/>
      </pc:docMkLst>
      <pc:sldChg chg="modSp">
        <pc:chgData name="Navansh Khandelwal [Information Technology - 2021]" userId="7759321a-53c2-49fb-814b-b75bdbd3f5d6" providerId="ADAL" clId="{15ABD4BA-7BC8-7949-AAB1-96A01B2354FF}" dt="2022-11-08T04:51:52.209" v="0" actId="20577"/>
        <pc:sldMkLst>
          <pc:docMk/>
          <pc:sldMk cId="2280079583" sldId="437"/>
        </pc:sldMkLst>
        <pc:spChg chg="mod">
          <ac:chgData name="Navansh Khandelwal [Information Technology - 2021]" userId="7759321a-53c2-49fb-814b-b75bdbd3f5d6" providerId="ADAL" clId="{15ABD4BA-7BC8-7949-AAB1-96A01B2354FF}" dt="2022-11-08T04:51:52.209" v="0" actId="20577"/>
          <ac:spMkLst>
            <pc:docMk/>
            <pc:sldMk cId="2280079583" sldId="437"/>
            <ac:spMk id="5" creationId="{00000000-0000-0000-0000-000000000000}"/>
          </ac:spMkLst>
        </pc:spChg>
      </pc:sldChg>
      <pc:sldChg chg="modSp mod">
        <pc:chgData name="Navansh Khandelwal [Information Technology - 2021]" userId="7759321a-53c2-49fb-814b-b75bdbd3f5d6" providerId="ADAL" clId="{15ABD4BA-7BC8-7949-AAB1-96A01B2354FF}" dt="2022-11-08T05:05:18.436" v="2" actId="1076"/>
        <pc:sldMkLst>
          <pc:docMk/>
          <pc:sldMk cId="3616379124" sldId="438"/>
        </pc:sldMkLst>
        <pc:spChg chg="mod">
          <ac:chgData name="Navansh Khandelwal [Information Technology - 2021]" userId="7759321a-53c2-49fb-814b-b75bdbd3f5d6" providerId="ADAL" clId="{15ABD4BA-7BC8-7949-AAB1-96A01B2354FF}" dt="2022-11-08T05:05:18.436" v="2" actId="1076"/>
          <ac:spMkLst>
            <pc:docMk/>
            <pc:sldMk cId="3616379124" sldId="438"/>
            <ac:spMk id="12" creationId="{00000000-0000-0000-0000-000000000000}"/>
          </ac:spMkLst>
        </pc:spChg>
      </pc:sldChg>
      <pc:sldChg chg="modSp">
        <pc:chgData name="Navansh Khandelwal [Information Technology - 2021]" userId="7759321a-53c2-49fb-814b-b75bdbd3f5d6" providerId="ADAL" clId="{15ABD4BA-7BC8-7949-AAB1-96A01B2354FF}" dt="2022-11-08T05:33:20.161" v="3" actId="20577"/>
        <pc:sldMkLst>
          <pc:docMk/>
          <pc:sldMk cId="2683575822" sldId="442"/>
        </pc:sldMkLst>
        <pc:spChg chg="mod">
          <ac:chgData name="Navansh Khandelwal [Information Technology - 2021]" userId="7759321a-53c2-49fb-814b-b75bdbd3f5d6" providerId="ADAL" clId="{15ABD4BA-7BC8-7949-AAB1-96A01B2354FF}" dt="2022-11-08T05:33:20.161" v="3" actId="20577"/>
          <ac:spMkLst>
            <pc:docMk/>
            <pc:sldMk cId="2683575822" sldId="442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8DF4-CF26-4812-ABCF-08312EE4AC03}" type="datetimeFigureOut">
              <a:rPr lang="en-US" smtClean="0"/>
              <a:pPr/>
              <a:t>11/8/22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0A1E-E34D-4E5E-AD1F-C067DEA0A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b="1" smtClean="0"/>
              <a:pPr/>
              <a:t>‹#›</a:t>
            </a:fld>
            <a:r>
              <a:rPr lang="en-US" sz="1200" b="1" dirty="0"/>
              <a:t>          IT 2103 Object-Oriented</a:t>
            </a:r>
            <a:r>
              <a:rPr lang="en-US" sz="1200" b="1" baseline="0" dirty="0"/>
              <a:t> Programming</a:t>
            </a:r>
            <a:endParaRPr lang="en-US" sz="1200" b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11/8/22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Inheritance Basics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3409919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Role of super : Example 1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504" y="1340768"/>
            <a:ext cx="42484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// File Name : XYZ.java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private </a:t>
            </a:r>
            <a:r>
              <a:rPr lang="en-US" sz="1200" b="1" dirty="0" err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a;	// instance-field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 Constructor Method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A(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a)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this.a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=a;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System.out.println("This is constructor of class A");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 // End of Constructor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 print Method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void print()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System.out.println("a="+a);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 // End of Method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// Display Method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void display()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System.out.println("hello This is Display in A");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 // End of Method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 // End of class A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53272" y="1356738"/>
            <a:ext cx="4483224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/>
              <a:t>class B extends 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schemeClr val="hlink"/>
                </a:solidFill>
              </a:rPr>
              <a:t>   private </a:t>
            </a:r>
            <a:r>
              <a:rPr lang="en-US" sz="1200" b="1" dirty="0" err="1">
                <a:solidFill>
                  <a:schemeClr val="hlink"/>
                </a:solidFill>
              </a:rPr>
              <a:t>int</a:t>
            </a:r>
            <a:r>
              <a:rPr lang="en-US" sz="1200" b="1" dirty="0">
                <a:solidFill>
                  <a:schemeClr val="hlink"/>
                </a:solidFill>
              </a:rPr>
              <a:t> b;          // instance field</a:t>
            </a:r>
          </a:p>
          <a:p>
            <a:pPr>
              <a:spcBef>
                <a:spcPct val="0"/>
              </a:spcBef>
              <a:buNone/>
            </a:pPr>
            <a:r>
              <a:rPr lang="en-US" sz="1200" b="1" dirty="0">
                <a:solidFill>
                  <a:schemeClr val="hlink"/>
                </a:solidFill>
              </a:rPr>
              <a:t>   private double c;   // instance field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srgbClr val="FF0000"/>
                </a:solidFill>
              </a:rPr>
              <a:t>   B(</a:t>
            </a:r>
            <a:r>
              <a:rPr lang="en-US" sz="1200" b="1" dirty="0" err="1">
                <a:solidFill>
                  <a:srgbClr val="FF0000"/>
                </a:solidFill>
              </a:rPr>
              <a:t>int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a,int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b,double</a:t>
            </a:r>
            <a:r>
              <a:rPr lang="en-US" sz="1200" b="1" dirty="0">
                <a:solidFill>
                  <a:srgbClr val="FF0000"/>
                </a:solidFill>
              </a:rPr>
              <a:t> c)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srgbClr val="FF0000"/>
                </a:solidFill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super(a);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</a:t>
            </a:r>
            <a:r>
              <a:rPr lang="en-US" sz="1200" b="1" dirty="0" err="1">
                <a:solidFill>
                  <a:srgbClr val="FF0000"/>
                </a:solidFill>
              </a:rPr>
              <a:t>this.b</a:t>
            </a:r>
            <a:r>
              <a:rPr lang="en-US" sz="1200" b="1" dirty="0">
                <a:solidFill>
                  <a:srgbClr val="FF0000"/>
                </a:solidFill>
              </a:rPr>
              <a:t>=b;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</a:t>
            </a:r>
            <a:r>
              <a:rPr lang="en-US" sz="1200" b="1" dirty="0" err="1">
                <a:solidFill>
                  <a:srgbClr val="FF0000"/>
                </a:solidFill>
              </a:rPr>
              <a:t>this.c</a:t>
            </a:r>
            <a:r>
              <a:rPr lang="en-US" sz="1200" b="1" dirty="0">
                <a:solidFill>
                  <a:srgbClr val="FF0000"/>
                </a:solidFill>
              </a:rPr>
              <a:t>=c;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System.out.println("This is constructor of class B");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srgbClr val="FF0000"/>
                </a:solidFill>
              </a:rPr>
              <a:t>   }// End of Constructor Method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schemeClr val="accent2"/>
                </a:solidFill>
              </a:rPr>
              <a:t>   // show  Method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schemeClr val="accent2"/>
                </a:solidFill>
              </a:rPr>
              <a:t>   void show()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schemeClr val="accent2"/>
                </a:solidFill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schemeClr val="accent2"/>
                </a:solidFill>
              </a:rPr>
              <a:t>       </a:t>
            </a:r>
            <a:r>
              <a:rPr lang="en-US" sz="1600" b="1" dirty="0">
                <a:solidFill>
                  <a:srgbClr val="FF0000"/>
                </a:solidFill>
              </a:rPr>
              <a:t>print();	</a:t>
            </a:r>
            <a:r>
              <a:rPr lang="en-US" sz="1200" b="1" dirty="0">
                <a:solidFill>
                  <a:schemeClr val="accent2"/>
                </a:solidFill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schemeClr val="accent2"/>
                </a:solidFill>
              </a:rPr>
              <a:t>       System.out.println("b = “ +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schemeClr val="accent2"/>
                </a:solidFill>
              </a:rPr>
              <a:t>       System.out.println("c = “ + c);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schemeClr val="accent2"/>
                </a:solidFill>
              </a:rPr>
              <a:t>    }// End of Method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srgbClr val="FF0000"/>
                </a:solidFill>
              </a:rPr>
              <a:t>} // End of class B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81504" y="2621396"/>
            <a:ext cx="0" cy="316835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381504" y="2621396"/>
            <a:ext cx="504056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19872" y="5795972"/>
            <a:ext cx="1947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Call to super-class </a:t>
            </a:r>
          </a:p>
          <a:p>
            <a:r>
              <a:rPr lang="en-US" b="1" dirty="0">
                <a:solidFill>
                  <a:srgbClr val="FF0000"/>
                </a:solidFill>
              </a:rPr>
              <a:t>Constructor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652120" y="4077072"/>
            <a:ext cx="2160240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812360" y="4079764"/>
            <a:ext cx="0" cy="1221444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92080" y="5301208"/>
            <a:ext cx="3797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Call to print() method of super-class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Can be Written as </a:t>
            </a:r>
            <a:r>
              <a:rPr lang="en-US" b="1" dirty="0" err="1">
                <a:solidFill>
                  <a:srgbClr val="FF0000"/>
                </a:solidFill>
              </a:rPr>
              <a:t>super.print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6128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Role of super : Example 2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504" y="1340768"/>
            <a:ext cx="903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// File Name : XYZ.java</a:t>
            </a:r>
          </a:p>
          <a:p>
            <a:pPr>
              <a:spcBef>
                <a:spcPct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pPr>
              <a:spcBef>
                <a:spcPct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</a:t>
            </a:r>
            <a:r>
              <a:rPr lang="en-US" sz="2400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protected 		</a:t>
            </a:r>
            <a:r>
              <a:rPr lang="en-US" sz="2400" b="1" dirty="0" err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a = 20;	</a:t>
            </a:r>
            <a:r>
              <a:rPr lang="en-US" sz="2000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instance-field</a:t>
            </a:r>
          </a:p>
          <a:p>
            <a:pPr>
              <a:spcBef>
                <a:spcPct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 // End of class A</a:t>
            </a:r>
          </a:p>
          <a:p>
            <a:pPr>
              <a:spcBef>
                <a:spcPct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class B extends A</a:t>
            </a:r>
          </a:p>
          <a:p>
            <a:pPr>
              <a:spcBef>
                <a:spcPct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		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 = 30;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void show()</a:t>
            </a:r>
          </a:p>
          <a:p>
            <a:pPr>
              <a:spcBef>
                <a:spcPct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4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 = 50;</a:t>
            </a:r>
          </a:p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System.out.println(“ a= “ + </a:t>
            </a:r>
            <a:r>
              <a:rPr lang="en-US" sz="20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a);s</a:t>
            </a: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System.out.prinltn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 a= “+ </a:t>
            </a:r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this.a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System.out.println(“ a = “+ </a:t>
            </a:r>
            <a:r>
              <a:rPr lang="en-US" sz="20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super.a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}// End of Method</a:t>
            </a:r>
          </a:p>
          <a:p>
            <a:pPr>
              <a:spcBef>
                <a:spcPct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}// End of class B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948312" y="4784960"/>
            <a:ext cx="1152128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100440" y="4797152"/>
            <a:ext cx="720" cy="25031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860032" y="3861048"/>
            <a:ext cx="576064" cy="151216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60032" y="2636912"/>
            <a:ext cx="0" cy="432048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860032" y="3068960"/>
            <a:ext cx="2880320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724128" y="3068960"/>
            <a:ext cx="2016224" cy="2592288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57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Role of super : Example 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504" y="1340768"/>
            <a:ext cx="4248472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// File Name : XYZ.java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private </a:t>
            </a:r>
            <a:r>
              <a:rPr lang="en-US" sz="1200" b="1" dirty="0" err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a;	// instance-field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 Constructor Method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A(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a)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this.a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=a;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System.out.println("This is constructor of class A");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 // End of Constructor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 print Method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void print()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System.out.println("a="+a);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// Display Method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show()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System.out.println(“Hello This is Display in A");</a:t>
            </a:r>
          </a:p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 // End of class A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53272" y="1356738"/>
            <a:ext cx="4483224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/>
              <a:t>class B extends 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schemeClr val="hlink"/>
                </a:solidFill>
              </a:rPr>
              <a:t>   private </a:t>
            </a:r>
            <a:r>
              <a:rPr lang="en-US" sz="1200" b="1" dirty="0" err="1">
                <a:solidFill>
                  <a:schemeClr val="hlink"/>
                </a:solidFill>
              </a:rPr>
              <a:t>int</a:t>
            </a:r>
            <a:r>
              <a:rPr lang="en-US" sz="1200" b="1" dirty="0">
                <a:solidFill>
                  <a:schemeClr val="hlink"/>
                </a:solidFill>
              </a:rPr>
              <a:t> b;          // instance field</a:t>
            </a:r>
          </a:p>
          <a:p>
            <a:pPr>
              <a:spcBef>
                <a:spcPct val="0"/>
              </a:spcBef>
              <a:buNone/>
            </a:pPr>
            <a:r>
              <a:rPr lang="en-US" sz="1200" b="1" dirty="0">
                <a:solidFill>
                  <a:schemeClr val="hlink"/>
                </a:solidFill>
              </a:rPr>
              <a:t>   private double c;   // instance field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schemeClr val="hlink"/>
                </a:solidFill>
              </a:rPr>
              <a:t>   </a:t>
            </a:r>
            <a:r>
              <a:rPr lang="en-US" sz="1200" b="1" dirty="0">
                <a:solidFill>
                  <a:srgbClr val="FF0000"/>
                </a:solidFill>
              </a:rPr>
              <a:t>// Constructor Method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srgbClr val="FF0000"/>
                </a:solidFill>
              </a:rPr>
              <a:t>   B(</a:t>
            </a:r>
            <a:r>
              <a:rPr lang="en-US" sz="1200" b="1" dirty="0" err="1">
                <a:solidFill>
                  <a:srgbClr val="FF0000"/>
                </a:solidFill>
              </a:rPr>
              <a:t>int</a:t>
            </a:r>
            <a:r>
              <a:rPr lang="en-US" sz="1200" b="1" dirty="0">
                <a:solidFill>
                  <a:srgbClr val="FF0000"/>
                </a:solidFill>
              </a:rPr>
              <a:t> a, </a:t>
            </a:r>
            <a:r>
              <a:rPr lang="en-US" sz="1200" b="1" dirty="0" err="1">
                <a:solidFill>
                  <a:srgbClr val="FF0000"/>
                </a:solidFill>
              </a:rPr>
              <a:t>int</a:t>
            </a:r>
            <a:r>
              <a:rPr lang="en-US" sz="1200" b="1" dirty="0">
                <a:solidFill>
                  <a:srgbClr val="FF0000"/>
                </a:solidFill>
              </a:rPr>
              <a:t> b, double c)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srgbClr val="FF0000"/>
                </a:solidFill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super(a);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</a:t>
            </a:r>
            <a:r>
              <a:rPr lang="en-US" sz="1200" b="1" dirty="0" err="1">
                <a:solidFill>
                  <a:srgbClr val="FF0000"/>
                </a:solidFill>
              </a:rPr>
              <a:t>this.b</a:t>
            </a:r>
            <a:r>
              <a:rPr lang="en-US" sz="1200" b="1" dirty="0">
                <a:solidFill>
                  <a:srgbClr val="FF0000"/>
                </a:solidFill>
              </a:rPr>
              <a:t>=b;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</a:t>
            </a:r>
            <a:r>
              <a:rPr lang="en-US" sz="1200" b="1" dirty="0" err="1">
                <a:solidFill>
                  <a:srgbClr val="FF0000"/>
                </a:solidFill>
              </a:rPr>
              <a:t>this.c</a:t>
            </a:r>
            <a:r>
              <a:rPr lang="en-US" sz="1200" b="1" dirty="0">
                <a:solidFill>
                  <a:srgbClr val="FF0000"/>
                </a:solidFill>
              </a:rPr>
              <a:t>=c;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srgbClr val="FF0000"/>
                </a:solidFill>
              </a:rPr>
              <a:t>        System.out.println("This is constructor of class B");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srgbClr val="FF0000"/>
                </a:solidFill>
              </a:rPr>
              <a:t>   }// End of Constructor Method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schemeClr val="accent2"/>
                </a:solidFill>
              </a:rPr>
              <a:t>   // show  Method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schemeClr val="accent2"/>
                </a:solidFill>
              </a:rPr>
              <a:t>   </a:t>
            </a:r>
            <a:r>
              <a:rPr lang="en-US" sz="1600" b="1" dirty="0">
                <a:solidFill>
                  <a:srgbClr val="FF0000"/>
                </a:solidFill>
              </a:rPr>
              <a:t>void show()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FF0000"/>
                </a:solidFill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schemeClr val="accent2"/>
                </a:solidFill>
              </a:rPr>
              <a:t>       </a:t>
            </a:r>
            <a:r>
              <a:rPr lang="en-US" sz="1600" b="1" dirty="0" err="1">
                <a:solidFill>
                  <a:srgbClr val="FF0000"/>
                </a:solidFill>
              </a:rPr>
              <a:t>super.show</a:t>
            </a:r>
            <a:r>
              <a:rPr lang="en-US" sz="1600" b="1" dirty="0">
                <a:solidFill>
                  <a:srgbClr val="FF0000"/>
                </a:solidFill>
              </a:rPr>
              <a:t>();	</a:t>
            </a:r>
            <a:r>
              <a:rPr lang="en-US" sz="1200" b="1" dirty="0">
                <a:solidFill>
                  <a:schemeClr val="accent2"/>
                </a:solidFill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schemeClr val="accent2"/>
                </a:solidFill>
              </a:rPr>
              <a:t>       System.out.println("b = “ + 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schemeClr val="accent2"/>
                </a:solidFill>
              </a:rPr>
              <a:t>       System.out.println("c = “ + c);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schemeClr val="accent2"/>
                </a:solidFill>
              </a:rPr>
              <a:t>    </a:t>
            </a:r>
            <a:r>
              <a:rPr lang="en-US" sz="1600" b="1" dirty="0">
                <a:solidFill>
                  <a:srgbClr val="FF0000"/>
                </a:solidFill>
              </a:rPr>
              <a:t>}// End of Method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200" b="1" dirty="0">
                <a:solidFill>
                  <a:srgbClr val="FF0000"/>
                </a:solidFill>
              </a:rPr>
              <a:t>} // End of class B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453512" y="2779784"/>
            <a:ext cx="0" cy="316835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53512" y="2779784"/>
            <a:ext cx="504056" cy="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15816" y="5954360"/>
            <a:ext cx="305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Call to super class Constructor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300192" y="4402822"/>
            <a:ext cx="1512168" cy="1068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812360" y="4387228"/>
            <a:ext cx="0" cy="1221444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92080" y="5517232"/>
            <a:ext cx="379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Call to show() method </a:t>
            </a:r>
            <a:r>
              <a:rPr lang="en-US" b="1">
                <a:solidFill>
                  <a:srgbClr val="FF0000"/>
                </a:solidFill>
              </a:rPr>
              <a:t>of super-class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41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3068960"/>
            <a:ext cx="5419328" cy="1647131"/>
          </a:xfrm>
        </p:spPr>
        <p:txBody>
          <a:bodyPr>
            <a:normAutofit/>
          </a:bodyPr>
          <a:lstStyle/>
          <a:p>
            <a:r>
              <a:rPr lang="en-IN" sz="8000" b="1" i="1" dirty="0">
                <a:solidFill>
                  <a:srgbClr val="FF0000"/>
                </a:solidFill>
                <a:latin typeface="Arial Rounded MT Bold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1719139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Suppose A is super class of B. Then class B can inherit all the features (Methods and Instance Fields) of class A except the private members.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Super and Sub Classes May Either Belong to Same  or Different Packages</a:t>
            </a:r>
          </a:p>
          <a:p>
            <a:pPr marL="0" indent="0" algn="just"/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Inheritance Basics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37" y="3212976"/>
            <a:ext cx="7431724" cy="3312368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68464" y="4944307"/>
            <a:ext cx="1152128" cy="225077"/>
          </a:xfrm>
          <a:prstGeom prst="rightArrow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79512" y="5544755"/>
            <a:ext cx="1152128" cy="225077"/>
          </a:xfrm>
          <a:prstGeom prst="rightArrow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9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59688" cy="4525963"/>
          </a:xfrm>
        </p:spPr>
        <p:txBody>
          <a:bodyPr>
            <a:normAutofit fontScale="92500"/>
          </a:bodyPr>
          <a:lstStyle/>
          <a:p>
            <a:pPr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Whenever an instance of sub-class type is created, a super-class  constructor is called first.</a:t>
            </a:r>
          </a:p>
          <a:p>
            <a:pPr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If a super-class constructor does not have any constructor of its own OR has an un-</a:t>
            </a:r>
            <a:r>
              <a:rPr lang="en-US" b="1" dirty="0" err="1"/>
              <a:t>parametrized</a:t>
            </a:r>
            <a:r>
              <a:rPr lang="en-US" b="1" dirty="0"/>
              <a:t> constructor then it is automatically called by JRE by using call </a:t>
            </a:r>
            <a:r>
              <a:rPr lang="en-US" b="1" dirty="0">
                <a:solidFill>
                  <a:srgbClr val="FF0000"/>
                </a:solidFill>
              </a:rPr>
              <a:t>super()</a:t>
            </a:r>
            <a:endParaRPr lang="en-US" b="1" dirty="0"/>
          </a:p>
          <a:p>
            <a:pPr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If a super-class has a parameterized constructor then it is the responsibility of the sub-class constructor to call the super class constructor by call 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 algn="ctr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</a:rPr>
              <a:t>super(&lt;parameters required by super class&gt;)</a:t>
            </a:r>
          </a:p>
          <a:p>
            <a:pPr algn="just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Call to super class constructor must be the first statement in sub class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Inheritance Basics ….</a:t>
            </a:r>
          </a:p>
        </p:txBody>
      </p:sp>
    </p:spTree>
    <p:extLst>
      <p:ext uri="{BB962C8B-B14F-4D97-AF65-F5344CB8AC3E}">
        <p14:creationId xmlns:p14="http://schemas.microsoft.com/office/powerpoint/2010/main" val="73966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571456" cy="1143000"/>
          </a:xfrm>
        </p:spPr>
        <p:txBody>
          <a:bodyPr/>
          <a:lstStyle/>
          <a:p>
            <a:r>
              <a:rPr lang="en-US" dirty="0"/>
              <a:t>Extending Classes : Example 1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80" y="1844824"/>
            <a:ext cx="694900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// File Name : Sample.java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A()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	System.out.println("This is constructor of class A");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 // End of class A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B extends A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B()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super();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System.out.println("This is constructor of class B");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// End of class B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Test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public static void main(String[]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B	b1	=	new	B();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}// End of Class Test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138762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 dirty="0">
                <a:solidFill>
                  <a:srgbClr val="FF0000"/>
                </a:solidFill>
              </a:rPr>
              <a:t> When super-class has an Un-</a:t>
            </a:r>
            <a:r>
              <a:rPr lang="en-US" sz="2400" b="1" dirty="0" err="1">
                <a:solidFill>
                  <a:srgbClr val="FF0000"/>
                </a:solidFill>
              </a:rPr>
              <a:t>parametrized</a:t>
            </a:r>
            <a:r>
              <a:rPr lang="en-US" sz="2400" b="1" dirty="0">
                <a:solidFill>
                  <a:srgbClr val="FF0000"/>
                </a:solidFill>
              </a:rPr>
              <a:t> Constructor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735224" y="2420888"/>
            <a:ext cx="3853000" cy="176369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83616" y="2097722"/>
            <a:ext cx="248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Call to a Constructor Method of super-class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106" y="5339321"/>
            <a:ext cx="2592288" cy="104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5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571456" cy="1143000"/>
          </a:xfrm>
        </p:spPr>
        <p:txBody>
          <a:bodyPr/>
          <a:lstStyle/>
          <a:p>
            <a:r>
              <a:rPr lang="en-US" dirty="0"/>
              <a:t>Extending Classes : Example 2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80" y="1844824"/>
            <a:ext cx="625782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// File Name : Sample.java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A()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	System.out.println("This is constructor of class A");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 // End of class A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B extends A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B()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System.out.println("This is constructor of class B");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// End of class B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Test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public static void main(String[]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B	b1	=	new	B();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}// End of Class Test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1387624"/>
            <a:ext cx="914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000" b="1" u="sng" dirty="0">
                <a:solidFill>
                  <a:srgbClr val="FF0000"/>
                </a:solidFill>
              </a:rPr>
              <a:t> When a super-class has Either no or one Un-</a:t>
            </a:r>
            <a:r>
              <a:rPr lang="en-US" sz="2000" b="1" u="sng" dirty="0" err="1">
                <a:solidFill>
                  <a:srgbClr val="FF0000"/>
                </a:solidFill>
              </a:rPr>
              <a:t>parametrized</a:t>
            </a:r>
            <a:r>
              <a:rPr lang="en-US" sz="2000" b="1" u="sng" dirty="0">
                <a:solidFill>
                  <a:srgbClr val="FF0000"/>
                </a:solidFill>
              </a:rPr>
              <a:t> Constructor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106" y="3284984"/>
            <a:ext cx="2592288" cy="104361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195736" y="2346049"/>
            <a:ext cx="3853000" cy="176369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44128" y="2022883"/>
            <a:ext cx="248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 super() statement </a:t>
            </a:r>
          </a:p>
        </p:txBody>
      </p:sp>
    </p:spTree>
    <p:extLst>
      <p:ext uri="{BB962C8B-B14F-4D97-AF65-F5344CB8AC3E}">
        <p14:creationId xmlns:p14="http://schemas.microsoft.com/office/powerpoint/2010/main" val="54054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571456" cy="1143000"/>
          </a:xfrm>
        </p:spPr>
        <p:txBody>
          <a:bodyPr/>
          <a:lstStyle/>
          <a:p>
            <a:r>
              <a:rPr lang="en-US" dirty="0"/>
              <a:t>Extending Classes : Example 3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80" y="1844824"/>
            <a:ext cx="625782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// File Name : Sample.java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A(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x,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y)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System.out.println("This is constructor of class A");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 // End of class A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B extends A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B()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System.out.println("This is constructor of class B");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// End of class B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Test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public static void main(String[]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B	b1	=	new	B();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}// End of Class Test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138762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 dirty="0">
                <a:solidFill>
                  <a:srgbClr val="FF0000"/>
                </a:solidFill>
              </a:rPr>
              <a:t> When super-class has only a Parameterized Constructor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61869" y="2030581"/>
            <a:ext cx="313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>
                <a:solidFill>
                  <a:srgbClr val="FF0000"/>
                </a:solidFill>
              </a:rPr>
              <a:t>Results in Compile-Time Error.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555776" y="3356992"/>
            <a:ext cx="3917330" cy="64807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422653" y="2867451"/>
            <a:ext cx="277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A sub-class constructor does not call super-class constructor</a:t>
            </a:r>
          </a:p>
        </p:txBody>
      </p:sp>
    </p:spTree>
    <p:extLst>
      <p:ext uri="{BB962C8B-B14F-4D97-AF65-F5344CB8AC3E}">
        <p14:creationId xmlns:p14="http://schemas.microsoft.com/office/powerpoint/2010/main" val="228007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571456" cy="1143000"/>
          </a:xfrm>
        </p:spPr>
        <p:txBody>
          <a:bodyPr/>
          <a:lstStyle/>
          <a:p>
            <a:r>
              <a:rPr lang="en-US" dirty="0"/>
              <a:t>Extending Classes : Example 3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80" y="1844824"/>
            <a:ext cx="62578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// File Name : Sample.java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A(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x,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y)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System.out.println("This is constructor of class A");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 // End of class A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B extends A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B(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a,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b)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super(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System.out.println("This is constructor of class B");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// End of class B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Test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public static void main(String[]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B	b1	=	new	B();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}// End of Method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}// End of Class Test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138762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 dirty="0">
                <a:solidFill>
                  <a:srgbClr val="FF0000"/>
                </a:solidFill>
              </a:rPr>
              <a:t> When super-class has only a </a:t>
            </a:r>
            <a:r>
              <a:rPr lang="en-US" sz="2400" b="1" dirty="0" err="1">
                <a:solidFill>
                  <a:srgbClr val="FF0000"/>
                </a:solidFill>
              </a:rPr>
              <a:t>Parametrized</a:t>
            </a:r>
            <a:r>
              <a:rPr lang="en-US" sz="2400" b="1" dirty="0">
                <a:solidFill>
                  <a:srgbClr val="FF0000"/>
                </a:solidFill>
              </a:rPr>
              <a:t> Constructor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1835696" y="4005064"/>
            <a:ext cx="1584176" cy="36004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19872" y="3356992"/>
            <a:ext cx="3053234" cy="64807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372200" y="2834933"/>
            <a:ext cx="277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A sub-class constructor must call a parameterized constructor of super-class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19672" y="6179827"/>
            <a:ext cx="795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>
                <a:solidFill>
                  <a:srgbClr val="00B050"/>
                </a:solidFill>
              </a:rPr>
              <a:t>Note : super() statement must be the first statement in a sub-class constructor</a:t>
            </a:r>
          </a:p>
        </p:txBody>
      </p:sp>
    </p:spTree>
    <p:extLst>
      <p:ext uri="{BB962C8B-B14F-4D97-AF65-F5344CB8AC3E}">
        <p14:creationId xmlns:p14="http://schemas.microsoft.com/office/powerpoint/2010/main" val="361637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12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571456" cy="1143000"/>
          </a:xfrm>
        </p:spPr>
        <p:txBody>
          <a:bodyPr/>
          <a:lstStyle/>
          <a:p>
            <a:r>
              <a:rPr lang="en-US" dirty="0"/>
              <a:t>Extending Classes : Example 4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80" y="1844824"/>
            <a:ext cx="625782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// File Name : Sample.java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class A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A(</a:t>
            </a:r>
            <a:r>
              <a:rPr lang="en-US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x, </a:t>
            </a:r>
            <a:r>
              <a:rPr lang="en-US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y)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System.out.println("This is constructor of class A");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// End of class A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B extends A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B(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a, 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b)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super(</a:t>
            </a:r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System.out.println("This is constructor of class B");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>
              <a:spcBef>
                <a:spcPct val="0"/>
              </a:spcBef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// End of class B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0" y="138762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 b="1" dirty="0">
                <a:solidFill>
                  <a:srgbClr val="FF0000"/>
                </a:solidFill>
              </a:rPr>
              <a:t> ‘final’ classes cannot have sub-classes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5661248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The Code Will Result in Compile-Time Error.</a:t>
            </a:r>
          </a:p>
        </p:txBody>
      </p:sp>
    </p:spTree>
    <p:extLst>
      <p:ext uri="{BB962C8B-B14F-4D97-AF65-F5344CB8AC3E}">
        <p14:creationId xmlns:p14="http://schemas.microsoft.com/office/powerpoint/2010/main" val="265056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452596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‘super’</a:t>
            </a:r>
            <a:r>
              <a:rPr lang="en-US" sz="2000" dirty="0"/>
              <a:t> Java keyword primarily used for two purposes</a:t>
            </a:r>
          </a:p>
          <a:p>
            <a:pPr marL="0" indent="0"/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 Call constructor method of super-class from a sub-class constructor</a:t>
            </a:r>
          </a:p>
          <a:p>
            <a:pPr marL="0" indent="0"/>
            <a:r>
              <a:rPr lang="en-US" sz="2000" dirty="0"/>
              <a:t>       Syntax:		</a:t>
            </a:r>
          </a:p>
          <a:p>
            <a:pPr marL="0" indent="0"/>
            <a:r>
              <a:rPr lang="en-US" sz="2000" dirty="0"/>
              <a:t>       (</a:t>
            </a:r>
            <a:r>
              <a:rPr lang="en-US" sz="2000" dirty="0" err="1"/>
              <a:t>i</a:t>
            </a:r>
            <a:r>
              <a:rPr lang="en-US" sz="2000" dirty="0"/>
              <a:t>)	super() ;  	</a:t>
            </a:r>
            <a:r>
              <a:rPr lang="en-US" sz="1600" dirty="0"/>
              <a:t>// if super-class has only one un-parameterized constructor</a:t>
            </a:r>
          </a:p>
          <a:p>
            <a:pPr marL="0" indent="0"/>
            <a:r>
              <a:rPr lang="en-US" sz="2000" dirty="0"/>
              <a:t>       (ii)  super(&lt;parameters&gt;); // </a:t>
            </a:r>
            <a:r>
              <a:rPr lang="en-US" sz="1600" dirty="0"/>
              <a:t>if super-class has only one parameterized constructor</a:t>
            </a:r>
          </a:p>
          <a:p>
            <a:pPr marL="0" indent="0"/>
            <a:endParaRPr lang="en-US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To call a method of super-class in a sub-class method or to access an instance field of super-class in sub-class especially when their names are similar</a:t>
            </a:r>
          </a:p>
          <a:p>
            <a:pPr marL="0" indent="0"/>
            <a:r>
              <a:rPr lang="en-US" sz="2000" dirty="0"/>
              <a:t>       Syntax:		</a:t>
            </a:r>
          </a:p>
          <a:p>
            <a:pPr marL="0" indent="0"/>
            <a:r>
              <a:rPr lang="en-US" sz="2000" dirty="0"/>
              <a:t>       (</a:t>
            </a:r>
            <a:r>
              <a:rPr lang="en-US" sz="2000" dirty="0" err="1"/>
              <a:t>i</a:t>
            </a:r>
            <a:r>
              <a:rPr lang="en-US" sz="2000" dirty="0"/>
              <a:t>)	super.&lt;super-class-method()&gt; ;  	       </a:t>
            </a:r>
          </a:p>
          <a:p>
            <a:pPr marL="0" indent="0"/>
            <a:r>
              <a:rPr lang="en-US" sz="2000" dirty="0"/>
              <a:t>       (ii)  super.&lt;super-class-instance-field&gt;; 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Role of super Keyword</a:t>
            </a:r>
          </a:p>
        </p:txBody>
      </p:sp>
    </p:spTree>
    <p:extLst>
      <p:ext uri="{BB962C8B-B14F-4D97-AF65-F5344CB8AC3E}">
        <p14:creationId xmlns:p14="http://schemas.microsoft.com/office/powerpoint/2010/main" val="156902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2069</TotalTime>
  <Words>1596</Words>
  <Application>Microsoft Macintosh PowerPoint</Application>
  <PresentationFormat>On-screen Show (4:3)</PresentationFormat>
  <Paragraphs>256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Arial Rounded MT Bold</vt:lpstr>
      <vt:lpstr>Calibri</vt:lpstr>
      <vt:lpstr>AAOC ZC222-L1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Navansh Khandelwal [Information Technology - 2021]</cp:lastModifiedBy>
  <cp:revision>323</cp:revision>
  <cp:lastPrinted>2014-01-11T02:25:52Z</cp:lastPrinted>
  <dcterms:created xsi:type="dcterms:W3CDTF">2014-01-11T00:18:07Z</dcterms:created>
  <dcterms:modified xsi:type="dcterms:W3CDTF">2022-11-08T05:33:30Z</dcterms:modified>
</cp:coreProperties>
</file>