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3" r:id="rId2"/>
    <p:sldId id="430" r:id="rId3"/>
    <p:sldId id="431" r:id="rId4"/>
    <p:sldId id="433" r:id="rId5"/>
    <p:sldId id="434" r:id="rId6"/>
    <p:sldId id="435" r:id="rId7"/>
    <p:sldId id="437" r:id="rId8"/>
    <p:sldId id="439" r:id="rId9"/>
    <p:sldId id="440" r:id="rId10"/>
    <p:sldId id="442" r:id="rId11"/>
    <p:sldId id="444" r:id="rId12"/>
    <p:sldId id="445" r:id="rId13"/>
    <p:sldId id="429" r:id="rId14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IT 2103 :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Interfaces in </a:t>
            </a:r>
            <a:r>
              <a:rPr lang="en-US" sz="3200" dirty="0" smtClean="0"/>
              <a:t>Java</a:t>
            </a:r>
          </a:p>
          <a:p>
            <a:pPr marL="0" indent="0" algn="just"/>
            <a:r>
              <a:rPr lang="en-US" sz="3200" dirty="0" smtClean="0">
                <a:solidFill>
                  <a:srgbClr val="FF0000"/>
                </a:solidFill>
              </a:rPr>
              <a:t>Note : The Interface concepts in this Lecture Slide is Applicable for Java Versions Prior to Java8. The handling of interfaces in Java8 is somewhat different. Those Concepts shall be discussed separately.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Interface Example </a:t>
            </a:r>
            <a:r>
              <a:rPr lang="en-US" dirty="0" smtClean="0"/>
              <a:t>4 ….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496" y="1340768"/>
            <a:ext cx="88569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Circle implements Area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private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double radius;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Circle(double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radius)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this.radius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radius;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double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getRadius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return radius;}</a:t>
            </a:r>
          </a:p>
          <a:p>
            <a:r>
              <a:rPr lang="en-US" sz="2000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area() 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return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 * radius * radius;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perimeter()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return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* PI * radius;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 Circle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Interface Example </a:t>
            </a:r>
            <a:r>
              <a:rPr lang="en-US" dirty="0" smtClean="0"/>
              <a:t>4 ….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496" y="1396900"/>
            <a:ext cx="4752528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class BOX implements Volume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 smtClean="0"/>
              <a:t>	private </a:t>
            </a:r>
            <a:r>
              <a:rPr lang="en-US" dirty="0"/>
              <a:t>double length;</a:t>
            </a:r>
          </a:p>
          <a:p>
            <a:pPr eaLnBrk="1" hangingPunct="1"/>
            <a:r>
              <a:rPr lang="en-US" dirty="0" smtClean="0"/>
              <a:t>	private </a:t>
            </a:r>
            <a:r>
              <a:rPr lang="en-US" dirty="0"/>
              <a:t>double width;</a:t>
            </a:r>
          </a:p>
          <a:p>
            <a:pPr eaLnBrk="1" hangingPunct="1"/>
            <a:r>
              <a:rPr lang="en-US" dirty="0" smtClean="0"/>
              <a:t>	private </a:t>
            </a:r>
            <a:r>
              <a:rPr lang="en-US" dirty="0"/>
              <a:t>double height;</a:t>
            </a:r>
          </a:p>
          <a:p>
            <a:pPr eaLnBrk="1" hangingPunct="1"/>
            <a:r>
              <a:rPr lang="en-US" dirty="0" smtClean="0"/>
              <a:t>	BOX(double </a:t>
            </a:r>
            <a:r>
              <a:rPr lang="en-US" dirty="0"/>
              <a:t>l, double b, double h)</a:t>
            </a:r>
          </a:p>
          <a:p>
            <a:pPr eaLnBrk="1" hangingPunct="1"/>
            <a:r>
              <a:rPr lang="en-US" dirty="0" smtClean="0"/>
              <a:t>	{</a:t>
            </a:r>
            <a:endParaRPr lang="en-US" dirty="0"/>
          </a:p>
          <a:p>
            <a:pPr eaLnBrk="1" hangingPunct="1"/>
            <a:r>
              <a:rPr lang="en-US" dirty="0" smtClean="0"/>
              <a:t>		length </a:t>
            </a:r>
            <a:r>
              <a:rPr lang="en-US" dirty="0"/>
              <a:t>= l;</a:t>
            </a:r>
          </a:p>
          <a:p>
            <a:pPr eaLnBrk="1" hangingPunct="1"/>
            <a:r>
              <a:rPr lang="en-US" dirty="0" smtClean="0"/>
              <a:t>		width </a:t>
            </a:r>
            <a:r>
              <a:rPr lang="en-US" dirty="0"/>
              <a:t>= b;</a:t>
            </a:r>
          </a:p>
          <a:p>
            <a:pPr eaLnBrk="1" hangingPunct="1"/>
            <a:r>
              <a:rPr lang="en-US" dirty="0" smtClean="0"/>
              <a:t>		height </a:t>
            </a:r>
            <a:r>
              <a:rPr lang="en-US" dirty="0"/>
              <a:t>= h;</a:t>
            </a:r>
          </a:p>
          <a:p>
            <a:pPr eaLnBrk="1" hangingPunct="1"/>
            <a:r>
              <a:rPr lang="en-US" dirty="0" smtClean="0"/>
              <a:t>	}</a:t>
            </a:r>
            <a:endParaRPr lang="en-US" dirty="0"/>
          </a:p>
          <a:p>
            <a:pPr eaLnBrk="1" hangingPunct="1"/>
            <a:r>
              <a:rPr lang="en-US" dirty="0" smtClean="0"/>
              <a:t>	double </a:t>
            </a:r>
            <a:r>
              <a:rPr lang="en-US" dirty="0" err="1"/>
              <a:t>getLength</a:t>
            </a:r>
            <a:r>
              <a:rPr lang="en-US" dirty="0"/>
              <a:t>() { return length ;}</a:t>
            </a:r>
          </a:p>
          <a:p>
            <a:pPr eaLnBrk="1" hangingPunct="1"/>
            <a:r>
              <a:rPr lang="en-US" dirty="0" smtClean="0"/>
              <a:t>	double </a:t>
            </a:r>
            <a:r>
              <a:rPr lang="en-US" dirty="0" err="1"/>
              <a:t>getWidth</a:t>
            </a:r>
            <a:r>
              <a:rPr lang="en-US" dirty="0"/>
              <a:t>() { return width ;}</a:t>
            </a:r>
          </a:p>
          <a:p>
            <a:pPr eaLnBrk="1" hangingPunct="1"/>
            <a:r>
              <a:rPr lang="en-US" dirty="0" smtClean="0"/>
              <a:t>	double </a:t>
            </a:r>
            <a:r>
              <a:rPr lang="en-US" dirty="0" err="1"/>
              <a:t>getHeight</a:t>
            </a:r>
            <a:r>
              <a:rPr lang="en-US" dirty="0"/>
              <a:t>() { return height ;}</a:t>
            </a:r>
          </a:p>
          <a:p>
            <a:pPr eaLnBrk="1" hangingPunct="1"/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8360" y="5226822"/>
            <a:ext cx="712879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public</a:t>
            </a:r>
            <a:r>
              <a:rPr lang="en-US" sz="2000" dirty="0">
                <a:solidFill>
                  <a:srgbClr val="FF5050"/>
                </a:solidFill>
              </a:rPr>
              <a:t> double area()</a:t>
            </a:r>
          </a:p>
          <a:p>
            <a:pPr eaLnBrk="1" hangingPunct="1"/>
            <a:r>
              <a:rPr lang="en-US" sz="2000" dirty="0">
                <a:solidFill>
                  <a:srgbClr val="FF5050"/>
                </a:solidFill>
              </a:rPr>
              <a:t>{</a:t>
            </a:r>
          </a:p>
          <a:p>
            <a:pPr eaLnBrk="1" hangingPunct="1"/>
            <a:r>
              <a:rPr lang="en-US" sz="2000" dirty="0">
                <a:solidFill>
                  <a:srgbClr val="FF5050"/>
                </a:solidFill>
              </a:rPr>
              <a:t>return 2 * (length * width + width * height + height * length);</a:t>
            </a:r>
          </a:p>
          <a:p>
            <a:pPr eaLnBrk="1" hangingPunct="1"/>
            <a:r>
              <a:rPr lang="en-US" sz="2000" dirty="0" smtClean="0">
                <a:solidFill>
                  <a:srgbClr val="FF5050"/>
                </a:solidFill>
              </a:rPr>
              <a:t>} // End of Method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1396900"/>
            <a:ext cx="4572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9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double volume()</a:t>
            </a:r>
          </a:p>
          <a:p>
            <a:r>
              <a:rPr lang="en-US" sz="19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900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</a:t>
            </a:r>
            <a:r>
              <a:rPr lang="en-US" sz="19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* width * height ;</a:t>
            </a:r>
          </a:p>
          <a:p>
            <a:r>
              <a:rPr lang="en-US" sz="1900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Method</a:t>
            </a:r>
            <a:endParaRPr lang="en-US" sz="1900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9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double perimeter()</a:t>
            </a:r>
          </a:p>
          <a:p>
            <a:r>
              <a:rPr lang="en-US" sz="19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900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double p = </a:t>
            </a:r>
            <a:r>
              <a:rPr lang="en-US" sz="1900" dirty="0" err="1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length+width+height</a:t>
            </a:r>
            <a:r>
              <a:rPr lang="en-US" sz="1900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9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 4 * p;</a:t>
            </a:r>
            <a:endParaRPr lang="en-US" sz="1900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Method</a:t>
            </a:r>
            <a:endParaRPr lang="en-US" sz="1900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class BOX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9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71102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Suppose ‘X’ is an interface and three concrete classes namely ‘A’, ‘B’, and ‘C’ implements ‘X’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Runtime Polymorphism Through Interfaces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2435898"/>
            <a:ext cx="3528392" cy="35133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67544" y="2564904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Interface Type Variable Can Point to Any Instance of a Class That Implements the Interface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512" y="4293096"/>
            <a:ext cx="3456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 = new A();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x1.show();</a:t>
            </a:r>
          </a:p>
          <a:p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	=	new B();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x1.show();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1835696" y="4797152"/>
            <a:ext cx="1584176" cy="261392"/>
          </a:xfrm>
          <a:prstGeom prst="right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19872" y="4595285"/>
            <a:ext cx="1907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Invokes show()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class A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1800009" y="5875309"/>
            <a:ext cx="1584176" cy="261392"/>
          </a:xfrm>
          <a:prstGeom prst="right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384185" y="5673442"/>
            <a:ext cx="1907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Invokes show()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class B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3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493837"/>
            <a:ext cx="8856984" cy="4525963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Java </a:t>
            </a:r>
            <a:r>
              <a:rPr lang="en-US" sz="2000" dirty="0" smtClean="0">
                <a:latin typeface="Times New Roman" panose="02020603050405020304" pitchFamily="18" charset="0"/>
              </a:rPr>
              <a:t>does </a:t>
            </a:r>
            <a:r>
              <a:rPr lang="en-US" sz="2000" dirty="0">
                <a:latin typeface="Times New Roman" panose="02020603050405020304" pitchFamily="18" charset="0"/>
              </a:rPr>
              <a:t>not support </a:t>
            </a:r>
            <a:r>
              <a:rPr lang="en-US" sz="2000" dirty="0" smtClean="0">
                <a:latin typeface="Times New Roman" panose="02020603050405020304" pitchFamily="18" charset="0"/>
              </a:rPr>
              <a:t>Multiple-Inheritance </a:t>
            </a:r>
            <a:r>
              <a:rPr lang="en-US" sz="2000" dirty="0">
                <a:latin typeface="Times New Roman" panose="02020603050405020304" pitchFamily="18" charset="0"/>
              </a:rPr>
              <a:t>directly. Multiple inheritance can be achieved in java by the use of </a:t>
            </a:r>
            <a:r>
              <a:rPr lang="en-US" sz="2000" dirty="0" smtClean="0">
                <a:latin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We need interfaces when we want functionality to be included but does not want to impose implementation.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Implementation issue is left to the individual classes implementing the interfaces.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Interfaces can have only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abstract methods</a:t>
            </a:r>
            <a:r>
              <a:rPr lang="en-US" sz="2000" dirty="0">
                <a:latin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final fields</a:t>
            </a:r>
            <a:r>
              <a:rPr lang="en-US" sz="2000" dirty="0" smtClean="0">
                <a:latin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</a:rPr>
              <a:t>Every method in an interface is by default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public abstract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</a:rPr>
              <a:t>Every variable in an interface is by default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public final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You can declare a variable to be of type interface. But you can not create an object belonging to type interface.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Interface variable can point to objects of any class implementing the interface.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Another way of implementing Run Time Polymorphism.</a:t>
            </a:r>
          </a:p>
          <a:p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91536" cy="1143000"/>
          </a:xfrm>
        </p:spPr>
        <p:txBody>
          <a:bodyPr/>
          <a:lstStyle/>
          <a:p>
            <a:r>
              <a:rPr lang="en-US" dirty="0" smtClean="0"/>
              <a:t>Interfaces in </a:t>
            </a:r>
            <a:r>
              <a:rPr lang="en-US" dirty="0" smtClean="0"/>
              <a:t>Java </a:t>
            </a:r>
            <a:r>
              <a:rPr lang="en-US" u="sng" dirty="0" smtClean="0">
                <a:solidFill>
                  <a:srgbClr val="FF0000"/>
                </a:solidFill>
              </a:rPr>
              <a:t>[Prior to Java8]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1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compiled into byte code file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either public</a:t>
            </a:r>
            <a:r>
              <a:rPr lang="en-US" dirty="0" smtClean="0"/>
              <a:t>, protected</a:t>
            </a:r>
            <a:r>
              <a:rPr lang="en-US" dirty="0"/>
              <a:t>, private or package accessibility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not be public unless defined in the file having same name as interface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serve as a type for declaring variables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vs</a:t>
            </a:r>
            <a:r>
              <a:rPr lang="en-US" dirty="0" smtClean="0"/>
              <a:t> Interfaces (Similarities)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4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Declares only </a:t>
            </a:r>
            <a:r>
              <a:rPr lang="en-US" dirty="0" smtClean="0"/>
              <a:t>Method Headers </a:t>
            </a:r>
            <a:r>
              <a:rPr lang="en-US" dirty="0"/>
              <a:t>and public constants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no </a:t>
            </a:r>
            <a:r>
              <a:rPr lang="en-US" dirty="0" smtClean="0"/>
              <a:t>constructors [</a:t>
            </a:r>
            <a:r>
              <a:rPr lang="en-US" dirty="0" smtClean="0">
                <a:solidFill>
                  <a:srgbClr val="FF0000"/>
                </a:solidFill>
              </a:rPr>
              <a:t>So, an object never belongs to an interface</a:t>
            </a:r>
            <a:r>
              <a:rPr lang="en-US" dirty="0" smtClean="0"/>
              <a:t>].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implemented by a </a:t>
            </a:r>
            <a:r>
              <a:rPr lang="en-US" dirty="0" smtClean="0"/>
              <a:t>class. A class can implement multiple interfaces. 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not extend a </a:t>
            </a:r>
            <a:r>
              <a:rPr lang="en-US" dirty="0" smtClean="0"/>
              <a:t>class.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extend several other </a:t>
            </a:r>
            <a:r>
              <a:rPr lang="en-US" dirty="0" smtClean="0"/>
              <a:t>interfaces.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vs</a:t>
            </a:r>
            <a:r>
              <a:rPr lang="en-US" dirty="0" smtClean="0"/>
              <a:t> Interfaces (Differences)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3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93837"/>
            <a:ext cx="9144000" cy="4525963"/>
          </a:xfrm>
        </p:spPr>
        <p:txBody>
          <a:bodyPr>
            <a:normAutofit lnSpcReduction="10000"/>
          </a:bodyPr>
          <a:lstStyle/>
          <a:p>
            <a:pPr lvl="0" fontAlgn="base">
              <a:lnSpc>
                <a:spcPct val="80000"/>
              </a:lnSpc>
              <a:spcAft>
                <a:spcPct val="0"/>
              </a:spcAft>
              <a:buClrTx/>
              <a:buFontTx/>
              <a:buChar char="•"/>
            </a:pPr>
            <a:r>
              <a:rPr lang="en-US" sz="3200" kern="0" dirty="0">
                <a:solidFill>
                  <a:srgbClr val="000000"/>
                </a:solidFill>
                <a:latin typeface="Arial"/>
              </a:rPr>
              <a:t>Syntax :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Tx/>
            </a:pPr>
            <a:r>
              <a:rPr lang="en-US" sz="32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&lt;scope&gt; 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interface &lt;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interface-name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&gt; </a:t>
            </a:r>
            <a:r>
              <a:rPr lang="en-US" sz="2000" kern="0" dirty="0">
                <a:solidFill>
                  <a:srgbClr val="FF0000"/>
                </a:solidFill>
                <a:latin typeface="Arial"/>
              </a:rPr>
              <a:t>extends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kern="0" dirty="0">
                <a:solidFill>
                  <a:srgbClr val="FF5050"/>
                </a:solidFill>
                <a:latin typeface="Arial"/>
              </a:rPr>
              <a:t>[ &lt;interface1&gt; </a:t>
            </a:r>
            <a:r>
              <a:rPr lang="en-US" sz="2000" kern="0" dirty="0" smtClean="0">
                <a:solidFill>
                  <a:srgbClr val="FF5050"/>
                </a:solidFill>
                <a:latin typeface="Arial"/>
              </a:rPr>
              <a:t>,… ,&lt;interface-N&gt;]</a:t>
            </a:r>
            <a:endParaRPr lang="en-US" sz="2000" kern="0" dirty="0">
              <a:solidFill>
                <a:srgbClr val="FF5050"/>
              </a:solidFill>
              <a:latin typeface="Arial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Tx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  {</a:t>
            </a:r>
            <a:endParaRPr lang="en-US" sz="2000" kern="0" dirty="0">
              <a:solidFill>
                <a:srgbClr val="000000"/>
              </a:solidFill>
              <a:latin typeface="Arial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Tx/>
            </a:pPr>
            <a:r>
              <a:rPr lang="en-US" sz="2000" kern="0" dirty="0">
                <a:solidFill>
                  <a:srgbClr val="000000"/>
                </a:solidFill>
                <a:latin typeface="Arial"/>
              </a:rPr>
              <a:t>       </a:t>
            </a:r>
            <a:endParaRPr lang="en-US" sz="2000" kern="0" dirty="0" smtClean="0">
              <a:solidFill>
                <a:srgbClr val="000000"/>
              </a:solidFill>
              <a:latin typeface="Arial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Tx/>
            </a:pPr>
            <a:r>
              <a:rPr lang="en-US" sz="2000" kern="0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 kern="0" dirty="0" smtClean="0">
                <a:solidFill>
                  <a:srgbClr val="FF5050"/>
                </a:solidFill>
                <a:latin typeface="Arial"/>
              </a:rPr>
              <a:t>[</a:t>
            </a:r>
            <a:r>
              <a:rPr lang="en-US" sz="2000" kern="0" dirty="0">
                <a:solidFill>
                  <a:srgbClr val="FF5050"/>
                </a:solidFill>
                <a:latin typeface="Arial"/>
              </a:rPr>
              <a:t>public][final]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	&lt;type&gt;	variable-name-1  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=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value;</a:t>
            </a:r>
          </a:p>
          <a:p>
            <a:pPr lvl="0" algn="ctr" fontAlgn="base">
              <a:lnSpc>
                <a:spcPct val="80000"/>
              </a:lnSpc>
              <a:spcAft>
                <a:spcPct val="0"/>
              </a:spcAft>
              <a:buClrTx/>
            </a:pPr>
            <a:r>
              <a:rPr lang="en-US" sz="2000" kern="0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rgbClr val="FF0000"/>
                </a:solidFill>
                <a:latin typeface="Arial"/>
              </a:rPr>
              <a:t>.</a:t>
            </a:r>
          </a:p>
          <a:p>
            <a:pPr lvl="0" algn="ctr" fontAlgn="base">
              <a:lnSpc>
                <a:spcPct val="80000"/>
              </a:lnSpc>
              <a:spcAft>
                <a:spcPct val="0"/>
              </a:spcAft>
              <a:buClrTx/>
            </a:pPr>
            <a:r>
              <a:rPr lang="en-US" sz="2000" b="1" kern="0" dirty="0">
                <a:solidFill>
                  <a:srgbClr val="FF0000"/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rgbClr val="FF0000"/>
                </a:solidFill>
                <a:latin typeface="Arial"/>
              </a:rPr>
              <a:t>	.</a:t>
            </a:r>
            <a:endParaRPr lang="en-US" sz="2000" b="1" kern="0" dirty="0">
              <a:solidFill>
                <a:srgbClr val="FF0000"/>
              </a:solidFill>
              <a:latin typeface="Arial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Tx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		</a:t>
            </a:r>
            <a:r>
              <a:rPr lang="en-US" sz="2000" kern="0" dirty="0" smtClean="0">
                <a:solidFill>
                  <a:srgbClr val="FF5050"/>
                </a:solidFill>
                <a:latin typeface="Arial"/>
              </a:rPr>
              <a:t>[public</a:t>
            </a:r>
            <a:r>
              <a:rPr lang="en-US" sz="2000" kern="0" dirty="0">
                <a:solidFill>
                  <a:srgbClr val="FF5050"/>
                </a:solidFill>
                <a:latin typeface="Arial"/>
              </a:rPr>
              <a:t>][final]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	&lt;type&gt;	variable-name-N 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= value;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Tx/>
            </a:pPr>
            <a:r>
              <a:rPr lang="en-US" sz="2000" kern="0" dirty="0">
                <a:solidFill>
                  <a:srgbClr val="000000"/>
                </a:solidFill>
                <a:latin typeface="Arial"/>
              </a:rPr>
              <a:t>       </a:t>
            </a:r>
            <a:endParaRPr lang="en-US" sz="2000" kern="0" dirty="0" smtClean="0">
              <a:solidFill>
                <a:srgbClr val="000000"/>
              </a:solidFill>
              <a:latin typeface="Arial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Tx/>
            </a:pPr>
            <a:r>
              <a:rPr lang="en-US" sz="2000" kern="0" dirty="0">
                <a:solidFill>
                  <a:srgbClr val="000000"/>
                </a:solidFill>
                <a:latin typeface="Arial"/>
              </a:rPr>
              <a:t>	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 	</a:t>
            </a:r>
            <a:r>
              <a:rPr lang="en-US" sz="2000" kern="0" dirty="0" smtClean="0">
                <a:solidFill>
                  <a:srgbClr val="FF5050"/>
                </a:solidFill>
                <a:latin typeface="Arial"/>
              </a:rPr>
              <a:t>[</a:t>
            </a:r>
            <a:r>
              <a:rPr lang="en-US" sz="2000" kern="0" dirty="0">
                <a:solidFill>
                  <a:srgbClr val="FF5050"/>
                </a:solidFill>
                <a:latin typeface="Arial"/>
              </a:rPr>
              <a:t>public][abstract]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 &lt;return type&gt;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method-name-1(&lt;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parameter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</a:rPr>
              <a:t>lis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&gt;); </a:t>
            </a:r>
          </a:p>
          <a:p>
            <a:pPr lvl="0" algn="ctr" fontAlgn="base">
              <a:lnSpc>
                <a:spcPct val="80000"/>
              </a:lnSpc>
              <a:spcAft>
                <a:spcPct val="0"/>
              </a:spcAft>
              <a:buClrTx/>
            </a:pPr>
            <a:r>
              <a:rPr lang="en-US" sz="2000" b="1" kern="0" dirty="0" smtClean="0">
                <a:solidFill>
                  <a:srgbClr val="FF0000"/>
                </a:solidFill>
                <a:latin typeface="Arial"/>
              </a:rPr>
              <a:t>		.</a:t>
            </a:r>
            <a:endParaRPr lang="en-US" sz="2000" b="1" kern="0" dirty="0">
              <a:solidFill>
                <a:srgbClr val="FF0000"/>
              </a:solidFill>
              <a:latin typeface="Arial"/>
            </a:endParaRPr>
          </a:p>
          <a:p>
            <a:pPr lvl="0" algn="ctr" fontAlgn="base">
              <a:lnSpc>
                <a:spcPct val="80000"/>
              </a:lnSpc>
              <a:spcAft>
                <a:spcPct val="0"/>
              </a:spcAft>
              <a:buClrTx/>
            </a:pPr>
            <a:r>
              <a:rPr lang="en-US" sz="2000" b="1" kern="0" dirty="0">
                <a:solidFill>
                  <a:srgbClr val="FF0000"/>
                </a:solidFill>
                <a:latin typeface="Arial"/>
              </a:rPr>
              <a:t>		</a:t>
            </a:r>
            <a:r>
              <a:rPr lang="en-US" sz="2000" b="1" kern="0" dirty="0" smtClean="0">
                <a:solidFill>
                  <a:srgbClr val="FF0000"/>
                </a:solidFill>
                <a:latin typeface="Arial"/>
              </a:rPr>
              <a:t>.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      </a:t>
            </a:r>
            <a:endParaRPr lang="en-US" sz="2000" b="1" kern="0" dirty="0">
              <a:solidFill>
                <a:srgbClr val="FF0000"/>
              </a:solidFill>
              <a:latin typeface="Arial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Tx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  		</a:t>
            </a:r>
            <a:r>
              <a:rPr lang="en-US" sz="2000" kern="0" dirty="0" smtClean="0">
                <a:solidFill>
                  <a:srgbClr val="FF5050"/>
                </a:solidFill>
                <a:latin typeface="Arial"/>
              </a:rPr>
              <a:t>[</a:t>
            </a:r>
            <a:r>
              <a:rPr lang="en-US" sz="2000" kern="0" dirty="0">
                <a:solidFill>
                  <a:srgbClr val="FF5050"/>
                </a:solidFill>
                <a:latin typeface="Arial"/>
              </a:rPr>
              <a:t>public][abstract]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 &lt;return type&gt;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method-name-N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(&lt;parameter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</a:rPr>
              <a:t>lis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&gt;);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Tx/>
            </a:pPr>
            <a:r>
              <a:rPr lang="en-US" sz="2000" kern="0" dirty="0">
                <a:solidFill>
                  <a:srgbClr val="000000"/>
                </a:solidFill>
                <a:latin typeface="Arial"/>
              </a:rPr>
              <a:t> 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}</a:t>
            </a:r>
            <a:endParaRPr lang="en-US" sz="2000" kern="0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643464" cy="1143000"/>
          </a:xfrm>
        </p:spPr>
        <p:txBody>
          <a:bodyPr/>
          <a:lstStyle/>
          <a:p>
            <a:r>
              <a:rPr lang="en-US" dirty="0" smtClean="0"/>
              <a:t>Interface Syntax : General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4092890" cy="5031507"/>
          </a:xfrm>
        </p:spPr>
        <p:txBody>
          <a:bodyPr/>
          <a:lstStyle/>
          <a:p>
            <a:r>
              <a:rPr lang="en-US" dirty="0" smtClean="0"/>
              <a:t>public interface  </a:t>
            </a:r>
            <a:r>
              <a:rPr lang="en-US" dirty="0"/>
              <a:t>A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	double </a:t>
            </a:r>
            <a:r>
              <a:rPr lang="en-US" dirty="0"/>
              <a:t>PI = 3.14156; </a:t>
            </a:r>
          </a:p>
          <a:p>
            <a:r>
              <a:rPr lang="en-US" dirty="0" smtClean="0"/>
              <a:t>	void </a:t>
            </a:r>
            <a:r>
              <a:rPr lang="en-US" dirty="0"/>
              <a:t>show();</a:t>
            </a:r>
          </a:p>
          <a:p>
            <a:r>
              <a:rPr lang="en-US" dirty="0" smtClean="0"/>
              <a:t>	void </a:t>
            </a:r>
            <a:r>
              <a:rPr lang="en-US" dirty="0"/>
              <a:t>display();</a:t>
            </a:r>
          </a:p>
          <a:p>
            <a:r>
              <a:rPr lang="en-US" dirty="0" smtClean="0"/>
              <a:t>} // End of Interface 	A</a:t>
            </a:r>
          </a:p>
          <a:p>
            <a:r>
              <a:rPr lang="en-US" dirty="0" smtClean="0"/>
              <a:t>class 	X    implements    A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public void</a:t>
            </a:r>
            <a:r>
              <a:rPr lang="en-US" dirty="0" smtClean="0"/>
              <a:t>	show() { }	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public void</a:t>
            </a:r>
            <a:r>
              <a:rPr lang="en-US" dirty="0" smtClean="0"/>
              <a:t> display() { }</a:t>
            </a:r>
          </a:p>
          <a:p>
            <a:r>
              <a:rPr lang="en-US" dirty="0" smtClean="0"/>
              <a:t>}// End of class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Interface Example 1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488691" y="2996952"/>
            <a:ext cx="2443769" cy="216024"/>
          </a:xfrm>
          <a:prstGeom prst="right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69037" y="2396504"/>
            <a:ext cx="339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final PI = 3.1456;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635896" y="2538061"/>
            <a:ext cx="1296144" cy="225574"/>
          </a:xfrm>
          <a:prstGeom prst="right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32040" y="2877320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abstract void show();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641091" y="3399383"/>
            <a:ext cx="2290949" cy="263120"/>
          </a:xfrm>
          <a:prstGeom prst="right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19848" y="3288744"/>
            <a:ext cx="415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abstract void display();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130282" y="1597622"/>
            <a:ext cx="978408" cy="216024"/>
          </a:xfrm>
          <a:prstGeom prst="right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5538" y="1472200"/>
            <a:ext cx="4941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source file must be A.java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3737033" y="5058896"/>
            <a:ext cx="707888" cy="914400"/>
          </a:xfrm>
          <a:prstGeom prst="rightBrace">
            <a:avLst>
              <a:gd name="adj1" fmla="val 29001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91767" y="4917890"/>
            <a:ext cx="4064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Methods of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should have public scope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3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2" grpId="0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21829"/>
            <a:ext cx="4627240" cy="503150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public interface  A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 smtClean="0"/>
              <a:t>	double </a:t>
            </a:r>
            <a:r>
              <a:rPr lang="en-US" sz="2000" dirty="0"/>
              <a:t>PI = 3.14156;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void </a:t>
            </a:r>
            <a:r>
              <a:rPr lang="en-US" sz="2000" dirty="0">
                <a:solidFill>
                  <a:srgbClr val="FF0000"/>
                </a:solidFill>
              </a:rPr>
              <a:t>show();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void </a:t>
            </a:r>
            <a:r>
              <a:rPr lang="en-US" sz="2000" dirty="0">
                <a:solidFill>
                  <a:srgbClr val="FF0000"/>
                </a:solidFill>
              </a:rPr>
              <a:t>display();</a:t>
            </a:r>
          </a:p>
          <a:p>
            <a:r>
              <a:rPr lang="en-US" sz="2000" dirty="0" smtClean="0"/>
              <a:t>} // End of Interface 	A</a:t>
            </a:r>
          </a:p>
          <a:p>
            <a:r>
              <a:rPr lang="en-US" sz="2000" dirty="0" smtClean="0"/>
              <a:t>abstract class 	X    implements    A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public void</a:t>
            </a:r>
            <a:r>
              <a:rPr lang="en-US" sz="2000" dirty="0" smtClean="0"/>
              <a:t>	show() { }	</a:t>
            </a:r>
            <a:endParaRPr lang="en-US" sz="2000" dirty="0"/>
          </a:p>
          <a:p>
            <a:r>
              <a:rPr lang="en-US" sz="2000" dirty="0" smtClean="0"/>
              <a:t>}</a:t>
            </a:r>
          </a:p>
          <a:p>
            <a:r>
              <a:rPr lang="en-US" sz="2000" dirty="0"/>
              <a:t>class 	</a:t>
            </a:r>
            <a:r>
              <a:rPr lang="en-US" sz="2000" dirty="0" smtClean="0"/>
              <a:t>Y    extends    X</a:t>
            </a:r>
            <a:endParaRPr lang="en-US" sz="2000" dirty="0"/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public void</a:t>
            </a:r>
            <a:r>
              <a:rPr lang="en-US" sz="2000" dirty="0"/>
              <a:t>	</a:t>
            </a:r>
            <a:r>
              <a:rPr lang="en-US" sz="2000" dirty="0" smtClean="0"/>
              <a:t>display() </a:t>
            </a:r>
            <a:r>
              <a:rPr lang="en-US" sz="2000" dirty="0"/>
              <a:t>{ }	</a:t>
            </a:r>
          </a:p>
          <a:p>
            <a:r>
              <a:rPr lang="en-US" sz="2000" dirty="0"/>
              <a:t>}// End of class </a:t>
            </a:r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Interface Example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3224760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class should either fully implement an interface or it should be declared as abstract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8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776" y="1340768"/>
            <a:ext cx="3187080" cy="503150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interface  </a:t>
            </a:r>
            <a:r>
              <a:rPr lang="en-US" sz="1800" dirty="0"/>
              <a:t>A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void show-1();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	void display-1();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smtClean="0"/>
              <a:t>} // End of Interface A</a:t>
            </a:r>
          </a:p>
          <a:p>
            <a:r>
              <a:rPr lang="en-US" sz="1800" dirty="0"/>
              <a:t>interface  </a:t>
            </a:r>
            <a:r>
              <a:rPr lang="en-US" sz="1800" dirty="0" smtClean="0"/>
              <a:t>B</a:t>
            </a:r>
            <a:endParaRPr lang="en-US" sz="1800" dirty="0"/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void </a:t>
            </a:r>
            <a:r>
              <a:rPr lang="en-US" sz="1800" dirty="0" smtClean="0">
                <a:solidFill>
                  <a:srgbClr val="FF0000"/>
                </a:solidFill>
              </a:rPr>
              <a:t>show-2();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	void display-2();</a:t>
            </a:r>
          </a:p>
          <a:p>
            <a:r>
              <a:rPr lang="en-US" sz="1800" dirty="0"/>
              <a:t>} // End of Interface </a:t>
            </a:r>
            <a:r>
              <a:rPr lang="en-US" sz="1800" dirty="0" smtClean="0"/>
              <a:t>B</a:t>
            </a:r>
          </a:p>
          <a:p>
            <a:r>
              <a:rPr lang="en-US" sz="1800" dirty="0"/>
              <a:t>interface  </a:t>
            </a:r>
            <a:r>
              <a:rPr lang="en-US" sz="1800" dirty="0" smtClean="0"/>
              <a:t>C extends A, B</a:t>
            </a:r>
            <a:endParaRPr lang="en-US" sz="1800" dirty="0"/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void </a:t>
            </a:r>
            <a:r>
              <a:rPr lang="en-US" sz="1800" dirty="0" smtClean="0">
                <a:solidFill>
                  <a:srgbClr val="FF0000"/>
                </a:solidFill>
              </a:rPr>
              <a:t>show-3();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	void </a:t>
            </a:r>
            <a:r>
              <a:rPr lang="en-US" sz="1800" dirty="0" smtClean="0">
                <a:solidFill>
                  <a:srgbClr val="FF0000"/>
                </a:solidFill>
              </a:rPr>
              <a:t>display-3();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/>
              <a:t>} // End of Interface </a:t>
            </a:r>
            <a:r>
              <a:rPr lang="en-US" sz="1800" dirty="0" smtClean="0"/>
              <a:t>C</a:t>
            </a:r>
            <a:endParaRPr lang="en-US" sz="1800" dirty="0"/>
          </a:p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Interface Example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39952" y="1484784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interface can extend multiple interfaces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9952" y="249289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	X 	implements	 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show-1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	{ }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display-1() 	{ }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show-2()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 }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display-2()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 }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show-3()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 }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display-3()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 }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 End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5157192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class implements a sub-interface then it also implements its super interfaces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6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Interface Example 4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41910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/>
              <a:t>interface Area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/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 smtClean="0"/>
              <a:t>	double </a:t>
            </a:r>
            <a:r>
              <a:rPr lang="en-US" b="1" dirty="0"/>
              <a:t>PI = 3.1456;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 smtClean="0"/>
              <a:t>	double </a:t>
            </a:r>
            <a:r>
              <a:rPr lang="en-US" b="1" dirty="0"/>
              <a:t>area();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 smtClean="0"/>
              <a:t>	double </a:t>
            </a:r>
            <a:r>
              <a:rPr lang="en-US" b="1" dirty="0"/>
              <a:t>perimeter();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 smtClean="0"/>
              <a:t>} // End of Interface Area</a:t>
            </a:r>
            <a:endParaRPr lang="en-US" b="1" dirty="0"/>
          </a:p>
          <a:p>
            <a:pPr eaLnBrk="1" hangingPunct="1">
              <a:spcBef>
                <a:spcPct val="50000"/>
              </a:spcBef>
            </a:pPr>
            <a:r>
              <a:rPr lang="en-US" b="1" dirty="0"/>
              <a:t>interface Volume extends Area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/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 smtClean="0"/>
              <a:t>	double </a:t>
            </a:r>
            <a:r>
              <a:rPr lang="en-US" b="1" dirty="0"/>
              <a:t>volume();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 smtClean="0"/>
              <a:t>} // End of Interface Volume</a:t>
            </a:r>
            <a:endParaRPr lang="en-US" b="1" dirty="0"/>
          </a:p>
          <a:p>
            <a:pPr eaLnBrk="1" hangingPunct="1">
              <a:spcBef>
                <a:spcPct val="50000"/>
              </a:spcBef>
            </a:pPr>
            <a:endParaRPr lang="en-US" b="1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324600" y="1981200"/>
            <a:ext cx="1828800" cy="2895600"/>
            <a:chOff x="3984" y="1248"/>
            <a:chExt cx="1152" cy="182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48"/>
              <a:ext cx="1152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Area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2400"/>
              <a:ext cx="1152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Volume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4560" y="1911"/>
              <a:ext cx="0" cy="1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560" y="2055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97194" y="1644133"/>
            <a:ext cx="14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&lt;&lt;Interface&gt;&gt;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7194" y="4861775"/>
            <a:ext cx="14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&lt;&lt;Interface&gt;&gt;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9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2197</TotalTime>
  <Words>509</Words>
  <Application>Microsoft Office PowerPoint</Application>
  <PresentationFormat>On-screen Show (4:3)</PresentationFormat>
  <Paragraphs>175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Times New Roman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325</cp:revision>
  <cp:lastPrinted>2014-01-11T02:25:52Z</cp:lastPrinted>
  <dcterms:created xsi:type="dcterms:W3CDTF">2014-01-11T00:18:07Z</dcterms:created>
  <dcterms:modified xsi:type="dcterms:W3CDTF">2020-10-29T09:24:58Z</dcterms:modified>
</cp:coreProperties>
</file>