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3" r:id="rId2"/>
    <p:sldId id="413" r:id="rId3"/>
    <p:sldId id="430" r:id="rId4"/>
    <p:sldId id="433" r:id="rId5"/>
    <p:sldId id="434" r:id="rId6"/>
    <p:sldId id="431" r:id="rId7"/>
    <p:sldId id="435" r:id="rId8"/>
    <p:sldId id="438" r:id="rId9"/>
    <p:sldId id="439" r:id="rId10"/>
    <p:sldId id="441" r:id="rId11"/>
    <p:sldId id="442" r:id="rId12"/>
    <p:sldId id="429" r:id="rId1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2" d="100"/>
          <a:sy n="72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58A195-4086-4838-928E-950B0690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56836"/>
            <a:ext cx="7301290" cy="58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Facts About Un-parameterized Vectors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776" y="1412776"/>
            <a:ext cx="59644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</a:t>
            </a:r>
            <a:r>
              <a:rPr lang="en-US" sz="1600" dirty="0"/>
              <a:t>.*; 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VectorDemo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Vector v1 = new Vector(5);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v1.add(10); v1.add(20); v1.add(30); 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double sum = 0;</a:t>
            </a:r>
          </a:p>
          <a:p>
            <a:r>
              <a:rPr lang="en-US" sz="1600" dirty="0"/>
              <a:t>		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=0; </a:t>
            </a:r>
            <a:r>
              <a:rPr lang="en-US" sz="1600" dirty="0" err="1"/>
              <a:t>i</a:t>
            </a:r>
            <a:r>
              <a:rPr lang="en-US" sz="1600" dirty="0"/>
              <a:t> &lt; v1.size();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			</a:t>
            </a:r>
            <a:r>
              <a:rPr lang="en-US" sz="1600" b="1" dirty="0">
                <a:solidFill>
                  <a:srgbClr val="FF0000"/>
                </a:solidFill>
              </a:rPr>
              <a:t>sum = sum + (Integer) v1.get(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(“Sum=“+sum);</a:t>
            </a:r>
          </a:p>
          <a:p>
            <a:r>
              <a:rPr lang="en-US" sz="1600" dirty="0"/>
              <a:t>	}// End of Method</a:t>
            </a:r>
          </a:p>
          <a:p>
            <a:r>
              <a:rPr lang="en-US" sz="1600" dirty="0"/>
              <a:t>}// End of </a:t>
            </a:r>
            <a:r>
              <a:rPr lang="en-US" sz="1600" dirty="0" err="1"/>
              <a:t>VectorDemo</a:t>
            </a:r>
            <a:r>
              <a:rPr lang="en-US" sz="1600" dirty="0"/>
              <a:t>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0152" y="2028329"/>
            <a:ext cx="30598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F:\&gt;javac -</a:t>
            </a:r>
            <a:r>
              <a:rPr lang="en-US" sz="1000" b="1" dirty="0" err="1">
                <a:solidFill>
                  <a:srgbClr val="FF0000"/>
                </a:solidFill>
              </a:rPr>
              <a:t>Xlint</a:t>
            </a:r>
            <a:r>
              <a:rPr lang="en-US" sz="1000" b="1" dirty="0">
                <a:solidFill>
                  <a:srgbClr val="FF0000"/>
                </a:solidFill>
              </a:rPr>
              <a:t> VectorDemo.java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3 warnings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F:\&gt;java </a:t>
            </a:r>
            <a:r>
              <a:rPr lang="en-US" sz="1000" b="1" dirty="0" err="1">
                <a:solidFill>
                  <a:srgbClr val="FF0000"/>
                </a:solidFill>
              </a:rPr>
              <a:t>VectorDemo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Sum= 60.0</a:t>
            </a:r>
          </a:p>
        </p:txBody>
      </p:sp>
    </p:spTree>
    <p:extLst>
      <p:ext uri="{BB962C8B-B14F-4D97-AF65-F5344CB8AC3E}">
        <p14:creationId xmlns:p14="http://schemas.microsoft.com/office/powerpoint/2010/main" val="10503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143110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Holds Elements of only One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compile using  </a:t>
            </a:r>
            <a:r>
              <a:rPr lang="en-US" dirty="0">
                <a:solidFill>
                  <a:srgbClr val="FF0000"/>
                </a:solidFill>
              </a:rPr>
              <a:t>&lt;&lt;-</a:t>
            </a:r>
            <a:r>
              <a:rPr lang="en-US" dirty="0" err="1">
                <a:solidFill>
                  <a:srgbClr val="FF0000"/>
                </a:solidFill>
              </a:rPr>
              <a:t>Xlint</a:t>
            </a:r>
            <a:r>
              <a:rPr lang="en-US" dirty="0">
                <a:solidFill>
                  <a:srgbClr val="FF0000"/>
                </a:solidFill>
              </a:rPr>
              <a:t>&gt;&gt; </a:t>
            </a:r>
            <a:r>
              <a:rPr lang="en-US" dirty="0"/>
              <a:t>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Compile-Time Error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if any other type element is being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Parameterized Vectors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2708920"/>
            <a:ext cx="6593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class </a:t>
            </a:r>
            <a:r>
              <a:rPr lang="en-US" dirty="0" err="1"/>
              <a:t>VectorDemo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Vector&lt;String&gt; v1 = new Vector&lt;String&gt;(5);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v1.add("10"); 	//	Correct</a:t>
            </a:r>
          </a:p>
          <a:p>
            <a:r>
              <a:rPr lang="en-US" dirty="0"/>
              <a:t>		v1.add(20); 	//	Compile-Time Error</a:t>
            </a:r>
          </a:p>
          <a:p>
            <a:r>
              <a:rPr lang="en-US" dirty="0"/>
              <a:t>		v1.add(30); 	//	Compile-Time Error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</a:t>
            </a:r>
            <a:r>
              <a:rPr lang="en-US" dirty="0" err="1"/>
              <a:t>VectorDemo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216" y="4338464"/>
            <a:ext cx="3091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F:\&gt;javac VectorDemo.java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VectorDemo.java:9: cannot find symbol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symbol  : method add(</a:t>
            </a:r>
            <a:r>
              <a:rPr lang="en-US" sz="1000" b="1" dirty="0" err="1">
                <a:solidFill>
                  <a:srgbClr val="FF0000"/>
                </a:solidFill>
              </a:rPr>
              <a:t>int</a:t>
            </a:r>
            <a:r>
              <a:rPr lang="en-US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location: class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r>
              <a:rPr lang="en-US" sz="1000" b="1" dirty="0">
                <a:solidFill>
                  <a:srgbClr val="FF0000"/>
                </a:solidFill>
              </a:rPr>
              <a:t>&lt;</a:t>
            </a:r>
            <a:r>
              <a:rPr lang="en-US" sz="1000" b="1" dirty="0" err="1">
                <a:solidFill>
                  <a:srgbClr val="FF0000"/>
                </a:solidFill>
              </a:rPr>
              <a:t>java.lang.String</a:t>
            </a:r>
            <a:r>
              <a:rPr lang="en-US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v1.add(20);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VectorDemo.java:10: cannot find symbol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symbol  : method add(</a:t>
            </a:r>
            <a:r>
              <a:rPr lang="en-US" sz="1000" b="1" dirty="0" err="1">
                <a:solidFill>
                  <a:srgbClr val="FF0000"/>
                </a:solidFill>
              </a:rPr>
              <a:t>int</a:t>
            </a:r>
            <a:r>
              <a:rPr lang="en-US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location: class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r>
              <a:rPr lang="en-US" sz="1000" b="1" dirty="0">
                <a:solidFill>
                  <a:srgbClr val="FF0000"/>
                </a:solidFill>
              </a:rPr>
              <a:t>&lt;</a:t>
            </a:r>
            <a:r>
              <a:rPr lang="en-US" sz="1000" b="1" dirty="0" err="1">
                <a:solidFill>
                  <a:srgbClr val="FF0000"/>
                </a:solidFill>
              </a:rPr>
              <a:t>java.lang.String</a:t>
            </a:r>
            <a:r>
              <a:rPr lang="en-US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2 errors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3635896" y="3447038"/>
            <a:ext cx="2556284" cy="69102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01625" y="3077706"/>
            <a:ext cx="358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Parameterized Vector of String type</a:t>
            </a:r>
          </a:p>
        </p:txBody>
      </p:sp>
    </p:spTree>
    <p:extLst>
      <p:ext uri="{BB962C8B-B14F-4D97-AF65-F5344CB8AC3E}">
        <p14:creationId xmlns:p14="http://schemas.microsoft.com/office/powerpoint/2010/main" val="26914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/>
              <a:t>Vector class </a:t>
            </a:r>
            <a:r>
              <a:rPr lang="en-US" sz="3200" dirty="0"/>
              <a:t>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95949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class supports growable array of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Types of Vectors : Parameterized (Can Hold Values of only one Type) and Un-parameterized( can Hold Values of Various 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Constructors </a:t>
            </a:r>
          </a:p>
          <a:p>
            <a:pPr marL="609600" indent="-609600">
              <a:buFont typeface="Wingdings" panose="05000000000000000000" pitchFamily="2" charset="2"/>
              <a:buChar char="q"/>
            </a:pPr>
            <a:r>
              <a:rPr lang="en-US" sz="1800" dirty="0"/>
              <a:t>Vector()		[Un-parameterized], </a:t>
            </a:r>
          </a:p>
          <a:p>
            <a:pPr marL="0" indent="0"/>
            <a:r>
              <a:rPr lang="en-US" sz="1800" dirty="0"/>
              <a:t>          Vector&lt;T&gt;() 	[Parameterized] 				</a:t>
            </a:r>
          </a:p>
          <a:p>
            <a:pPr marL="0" indent="0"/>
            <a:r>
              <a:rPr lang="en-US" sz="1800" dirty="0"/>
              <a:t>          size() = 0 , capacity = 10 , increment = 2*capacity</a:t>
            </a:r>
          </a:p>
          <a:p>
            <a:pPr marL="609600" indent="-609600">
              <a:buFont typeface="Wingdings" panose="05000000000000000000" pitchFamily="2" charset="2"/>
              <a:buChar char="q"/>
            </a:pPr>
            <a:r>
              <a:rPr lang="en-US" sz="1800" dirty="0"/>
              <a:t>Vector(</a:t>
            </a:r>
            <a:r>
              <a:rPr lang="en-US" sz="1800" dirty="0" err="1"/>
              <a:t>int</a:t>
            </a:r>
            <a:r>
              <a:rPr lang="en-US" sz="1800" dirty="0"/>
              <a:t> size)  	[Un-parameterized], </a:t>
            </a:r>
          </a:p>
          <a:p>
            <a:pPr marL="0" indent="0"/>
            <a:r>
              <a:rPr lang="en-US" sz="1800" dirty="0"/>
              <a:t>          Vector&lt;T&gt;(</a:t>
            </a:r>
            <a:r>
              <a:rPr lang="en-US" sz="1800" dirty="0" err="1"/>
              <a:t>int</a:t>
            </a:r>
            <a:r>
              <a:rPr lang="en-US" sz="1800" dirty="0"/>
              <a:t> size) 	[Parameterized] </a:t>
            </a:r>
          </a:p>
          <a:p>
            <a:pPr marL="0" indent="0"/>
            <a:r>
              <a:rPr lang="en-US" sz="1800" dirty="0"/>
              <a:t>          size() = 0 , capacity = size, increment = 2*capacity</a:t>
            </a:r>
          </a:p>
          <a:p>
            <a:pPr marL="609600" indent="-609600">
              <a:buFont typeface="Wingdings" panose="05000000000000000000" pitchFamily="2" charset="2"/>
              <a:buChar char="q"/>
            </a:pPr>
            <a:r>
              <a:rPr lang="en-US" sz="1800" dirty="0"/>
              <a:t>Vector(</a:t>
            </a:r>
            <a:r>
              <a:rPr lang="en-US" sz="1800" dirty="0" err="1"/>
              <a:t>int</a:t>
            </a:r>
            <a:r>
              <a:rPr lang="en-US" sz="1800" dirty="0"/>
              <a:t> size,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incr</a:t>
            </a:r>
            <a:r>
              <a:rPr lang="en-US" sz="1800" dirty="0"/>
              <a:t>) [</a:t>
            </a:r>
            <a:r>
              <a:rPr lang="en-US" sz="1800" dirty="0" err="1"/>
              <a:t>Unparameterized</a:t>
            </a:r>
            <a:r>
              <a:rPr lang="en-US" sz="1800" dirty="0"/>
              <a:t>], </a:t>
            </a:r>
          </a:p>
          <a:p>
            <a:pPr marL="0" indent="0"/>
            <a:r>
              <a:rPr lang="en-US" sz="1800" dirty="0"/>
              <a:t>         Vector&lt;T&gt;(</a:t>
            </a:r>
            <a:r>
              <a:rPr lang="en-US" sz="1800" dirty="0" err="1"/>
              <a:t>int</a:t>
            </a:r>
            <a:r>
              <a:rPr lang="en-US" sz="1800" dirty="0"/>
              <a:t> size,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incr</a:t>
            </a:r>
            <a:r>
              <a:rPr lang="en-US" sz="1800" dirty="0"/>
              <a:t>) [Parameterized] </a:t>
            </a:r>
          </a:p>
          <a:p>
            <a:pPr marL="0" indent="0"/>
            <a:r>
              <a:rPr lang="en-US" sz="1800" dirty="0"/>
              <a:t>         size() =0, capacity = size, increment = </a:t>
            </a:r>
            <a:r>
              <a:rPr lang="en-US" sz="1800" dirty="0" err="1"/>
              <a:t>incr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Vector class in Java</a:t>
            </a:r>
          </a:p>
        </p:txBody>
      </p:sp>
    </p:spTree>
    <p:extLst>
      <p:ext uri="{BB962C8B-B14F-4D97-AF65-F5344CB8AC3E}">
        <p14:creationId xmlns:p14="http://schemas.microsoft.com/office/powerpoint/2010/main" val="5471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452596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Array holds elements of only one type. Vector can hold elements of various types </a:t>
            </a:r>
            <a:r>
              <a:rPr lang="en-US" dirty="0">
                <a:solidFill>
                  <a:srgbClr val="FF0000"/>
                </a:solidFill>
              </a:rPr>
              <a:t>[However, parameterized vectors are preferred]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Array elements are referred via subscripts such as data[0], marks[2][3]. Vector elements  are also indexed but are manipulated via add(..), get(..), set(..) methods. For example, suppose ‘v’ is a vector instance, then </a:t>
            </a:r>
            <a:r>
              <a:rPr lang="en-US" dirty="0" err="1"/>
              <a:t>v.get</a:t>
            </a:r>
            <a:r>
              <a:rPr lang="en-US" dirty="0"/>
              <a:t>(0) returns element stored at index  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Array can be 1-D, 2-D etc. However there is no dimension in Vector.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Arrays have </a:t>
            </a:r>
            <a:r>
              <a:rPr lang="en-US" dirty="0">
                <a:solidFill>
                  <a:srgbClr val="FF0000"/>
                </a:solidFill>
              </a:rPr>
              <a:t>&lt;&lt;length&gt;&gt; </a:t>
            </a:r>
            <a:r>
              <a:rPr lang="en-US" dirty="0"/>
              <a:t>as an attribute. Vector uses </a:t>
            </a:r>
            <a:r>
              <a:rPr lang="en-US" dirty="0">
                <a:solidFill>
                  <a:srgbClr val="FF0000"/>
                </a:solidFill>
              </a:rPr>
              <a:t>size()</a:t>
            </a:r>
            <a:r>
              <a:rPr lang="en-US" dirty="0"/>
              <a:t> method to get its current size 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ArrayIndexOutofBoundsException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(if an element is referred out of array index) occurs in Arrays. In Vector the corresponding exception is </a:t>
            </a:r>
            <a:r>
              <a:rPr lang="en-US" dirty="0" err="1">
                <a:solidFill>
                  <a:srgbClr val="FF0000"/>
                </a:solidFill>
              </a:rPr>
              <a:t>IndexOutofBoundsException</a:t>
            </a:r>
            <a:r>
              <a:rPr lang="en-US" dirty="0"/>
              <a:t>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vs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8603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9019728" cy="495949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size() </a:t>
            </a:r>
            <a:r>
              <a:rPr lang="en-US" sz="1400" dirty="0">
                <a:sym typeface="Wingdings" panose="05000000000000000000" pitchFamily="2" charset="2"/>
              </a:rPr>
              <a:t> Returns the size of Vector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capacity()</a:t>
            </a:r>
            <a:r>
              <a:rPr lang="en-US" sz="1400" dirty="0">
                <a:sym typeface="Wingdings" panose="05000000000000000000" pitchFamily="2" charset="2"/>
              </a:rPr>
              <a:t>  Returns the </a:t>
            </a:r>
            <a:r>
              <a:rPr lang="en-US" sz="1400" dirty="0" err="1">
                <a:sym typeface="Wingdings" panose="05000000000000000000" pitchFamily="2" charset="2"/>
              </a:rPr>
              <a:t>capcity</a:t>
            </a:r>
            <a:r>
              <a:rPr lang="en-US" sz="1400" dirty="0">
                <a:sym typeface="Wingdings" panose="05000000000000000000" pitchFamily="2" charset="2"/>
              </a:rPr>
              <a:t> of Vector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</a:rPr>
              <a:t>boolean</a:t>
            </a:r>
            <a:r>
              <a:rPr lang="en-US" sz="1400" dirty="0">
                <a:solidFill>
                  <a:srgbClr val="FF0000"/>
                </a:solidFill>
              </a:rPr>
              <a:t> add(E e)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Adds ‘e’ of type ‘E’ at end of vector [Parameterized]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add(Object o) </a:t>
            </a:r>
            <a:r>
              <a:rPr lang="en-US" sz="1400" dirty="0">
                <a:sym typeface="Wingdings" panose="05000000000000000000" pitchFamily="2" charset="2"/>
              </a:rPr>
              <a:t> Adds ‘o’ of type Object at end of vector [Un-Parameterized]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</a:rPr>
              <a:t>boolean</a:t>
            </a:r>
            <a:r>
              <a:rPr lang="en-US" sz="1400" dirty="0">
                <a:solidFill>
                  <a:srgbClr val="FF0000"/>
                </a:solidFill>
              </a:rPr>
              <a:t> add(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index, E e) </a:t>
            </a:r>
            <a:r>
              <a:rPr lang="en-US" sz="1400" dirty="0">
                <a:sym typeface="Wingdings" panose="05000000000000000000" pitchFamily="2" charset="2"/>
              </a:rPr>
              <a:t> Adds ‘e’ of type ‘E’ at a specified index (0&lt;=index&lt;=size-of-vector) [Parameterized]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ym typeface="Wingdings" panose="05000000000000000000" pitchFamily="2" charset="2"/>
              </a:rPr>
              <a:t>Booean</a:t>
            </a:r>
            <a:r>
              <a:rPr lang="en-US" sz="1400" dirty="0">
                <a:sym typeface="Wingdings" panose="05000000000000000000" pitchFamily="2" charset="2"/>
              </a:rPr>
              <a:t> add(</a:t>
            </a:r>
            <a:r>
              <a:rPr lang="en-US" sz="1400" dirty="0" err="1">
                <a:sym typeface="Wingdings" panose="05000000000000000000" pitchFamily="2" charset="2"/>
              </a:rPr>
              <a:t>int</a:t>
            </a:r>
            <a:r>
              <a:rPr lang="en-US" sz="1400" dirty="0">
                <a:sym typeface="Wingdings" panose="05000000000000000000" pitchFamily="2" charset="2"/>
              </a:rPr>
              <a:t> index, Object o)  Adds ‘o’ of type ‘Object’ at a specified index (0&lt;=index&lt;=size-of-vector) [Un-Parameterized]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addAll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(Collection c)</a:t>
            </a:r>
            <a:r>
              <a:rPr lang="en-US" sz="1400" dirty="0">
                <a:sym typeface="Wingdings" panose="05000000000000000000" pitchFamily="2" charset="2"/>
              </a:rPr>
              <a:t>  Adds the elements of collection ‘c’ at the end of the invoking collection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addAll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index, Collection c)</a:t>
            </a:r>
            <a:r>
              <a:rPr lang="en-US" sz="1400" dirty="0">
                <a:sym typeface="Wingdings" panose="05000000000000000000" pitchFamily="2" charset="2"/>
              </a:rPr>
              <a:t>  Adds the elements of collection c in the current vector starting from index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E get(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index)</a:t>
            </a:r>
            <a:r>
              <a:rPr lang="en-US" sz="1400" dirty="0">
                <a:sym typeface="Wingdings" panose="05000000000000000000" pitchFamily="2" charset="2"/>
              </a:rPr>
              <a:t>  Returns the element of type ‘E’ from index. Throws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IndexOutofBoundsException</a:t>
            </a:r>
            <a:r>
              <a:rPr lang="en-US" sz="1400" dirty="0">
                <a:sym typeface="Wingdings" panose="05000000000000000000" pitchFamily="2" charset="2"/>
              </a:rPr>
              <a:t> if index &gt;= size. [Parameterized]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Object get(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index) </a:t>
            </a:r>
            <a:r>
              <a:rPr lang="en-US" sz="1400" dirty="0">
                <a:sym typeface="Wingdings" panose="05000000000000000000" pitchFamily="2" charset="2"/>
              </a:rPr>
              <a:t> Returns the element of type ‘Object’ from index. Throws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IndexOutofBoundsException</a:t>
            </a:r>
            <a:r>
              <a:rPr lang="en-US" sz="1400" dirty="0">
                <a:sym typeface="Wingdings" panose="05000000000000000000" pitchFamily="2" charset="2"/>
              </a:rPr>
              <a:t> if index &gt;= size. [Un-Parameterized]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void clear() </a:t>
            </a:r>
            <a:r>
              <a:rPr lang="en-US" sz="1400" dirty="0">
                <a:sym typeface="Wingdings" panose="05000000000000000000" pitchFamily="2" charset="2"/>
              </a:rPr>
              <a:t> Removes all the elements and sets size =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void remove 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index)</a:t>
            </a:r>
            <a:r>
              <a:rPr lang="en-US" sz="1400" dirty="0">
                <a:sym typeface="Wingdings" panose="05000000000000000000" pitchFamily="2" charset="2"/>
              </a:rPr>
              <a:t>  Removes an elements from index (0&lt;=index&lt;size)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void remove (Object o)</a:t>
            </a:r>
            <a:r>
              <a:rPr lang="en-US" sz="1400" dirty="0">
                <a:sym typeface="Wingdings" panose="05000000000000000000" pitchFamily="2" charset="2"/>
              </a:rPr>
              <a:t>  Removes the first occurrence of ‘o’ if exists otherwise no effect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insertElement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index, Object o) </a:t>
            </a:r>
            <a:r>
              <a:rPr lang="en-US" sz="1400" dirty="0">
                <a:sym typeface="Wingdings" panose="05000000000000000000" pitchFamily="2" charset="2"/>
              </a:rPr>
              <a:t> Inserts an element ‘o’ at index (0&lt;=index&lt;size).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void set(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index, E e) </a:t>
            </a:r>
            <a:r>
              <a:rPr lang="en-US" sz="1400" dirty="0">
                <a:sym typeface="Wingdings" panose="05000000000000000000" pitchFamily="2" charset="2"/>
              </a:rPr>
              <a:t> Sets the element at index via element ‘e’ [Update/modify the previous value]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Methods of Vector class</a:t>
            </a:r>
          </a:p>
        </p:txBody>
      </p:sp>
    </p:spTree>
    <p:extLst>
      <p:ext uri="{BB962C8B-B14F-4D97-AF65-F5344CB8AC3E}">
        <p14:creationId xmlns:p14="http://schemas.microsoft.com/office/powerpoint/2010/main" val="6280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Vector class : Example 1 ….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2840" y="1345986"/>
            <a:ext cx="592534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VectorDemo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Vector v1 = new Vector(5);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(v1.size());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(v1.capacity());</a:t>
            </a:r>
          </a:p>
          <a:p>
            <a:pPr>
              <a:spcBef>
                <a:spcPct val="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v1.add(10);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v1.add(20.5);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v1.add(3.6f);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v1.add(“Object”);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v1.add(5);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v1.add(6);</a:t>
            </a:r>
          </a:p>
          <a:p>
            <a:pPr>
              <a:spcBef>
                <a:spcPct val="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(v1.size());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(v1.capacity());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}// End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VectorDemo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80686" y="2636912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42163" y="2852936"/>
            <a:ext cx="630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73894" y="5786194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523780" y="6114095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048" y="2780928"/>
            <a:ext cx="2576638" cy="2308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76056" y="3045919"/>
            <a:ext cx="2520280" cy="217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36902" y="5939773"/>
            <a:ext cx="2713211" cy="313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65036" y="6232683"/>
            <a:ext cx="2497187" cy="5068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82208" y="1507644"/>
            <a:ext cx="473687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7281" y="1341996"/>
            <a:ext cx="20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 use Vector class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206691" y="3429000"/>
            <a:ext cx="3410590" cy="260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4604" y="3218050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10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 at index 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25569" y="3846409"/>
            <a:ext cx="3291712" cy="943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2208" y="3501008"/>
            <a:ext cx="22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20.5 (double) at </a:t>
            </a:r>
          </a:p>
          <a:p>
            <a:r>
              <a:rPr lang="en-US" dirty="0">
                <a:solidFill>
                  <a:srgbClr val="FF0000"/>
                </a:solidFill>
              </a:rPr>
              <a:t>index 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89564" y="4265588"/>
            <a:ext cx="3339836" cy="3757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6174" y="4077072"/>
            <a:ext cx="214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3.6f (float) at index 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27378" y="4745779"/>
            <a:ext cx="2905880" cy="393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34867" y="4510861"/>
            <a:ext cx="226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“Object” (String)</a:t>
            </a:r>
          </a:p>
          <a:p>
            <a:r>
              <a:rPr lang="en-US" dirty="0">
                <a:solidFill>
                  <a:srgbClr val="FF0000"/>
                </a:solidFill>
              </a:rPr>
              <a:t>at index 3</a:t>
            </a:r>
          </a:p>
        </p:txBody>
      </p:sp>
      <p:cxnSp>
        <p:nvCxnSpPr>
          <p:cNvPr id="48" name="Straight Arrow Connector 47"/>
          <p:cNvCxnSpPr>
            <a:endCxn id="50" idx="1"/>
          </p:cNvCxnSpPr>
          <p:nvPr/>
        </p:nvCxnSpPr>
        <p:spPr>
          <a:xfrm flipV="1">
            <a:off x="4417640" y="2215911"/>
            <a:ext cx="1810544" cy="35277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28184" y="2031245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Un-parameterized Vector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20266" y="5172679"/>
            <a:ext cx="2905880" cy="393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27755" y="4993377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5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 at index 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095740" y="5584306"/>
            <a:ext cx="2905880" cy="393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03229" y="5405004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6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 at index 5</a:t>
            </a:r>
          </a:p>
        </p:txBody>
      </p:sp>
    </p:spTree>
    <p:extLst>
      <p:ext uri="{BB962C8B-B14F-4D97-AF65-F5344CB8AC3E}">
        <p14:creationId xmlns:p14="http://schemas.microsoft.com/office/powerpoint/2010/main" val="33228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" grpId="0"/>
      <p:bldP spid="33" grpId="0"/>
      <p:bldP spid="35" grpId="0"/>
      <p:bldP spid="39" grpId="0"/>
      <p:bldP spid="41" grpId="0"/>
      <p:bldP spid="50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71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are using an Un-parameterized Vectors in your program then you have to compile the program using &lt;&lt;–</a:t>
            </a:r>
            <a:r>
              <a:rPr lang="en-US" dirty="0" err="1"/>
              <a:t>Xlint</a:t>
            </a:r>
            <a:r>
              <a:rPr lang="en-US" dirty="0"/>
              <a:t>&gt;&gt; option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Syntax : </a:t>
            </a:r>
            <a:r>
              <a:rPr lang="en-US" dirty="0" err="1"/>
              <a:t>javac</a:t>
            </a:r>
            <a:r>
              <a:rPr lang="en-US" dirty="0"/>
              <a:t>	-</a:t>
            </a:r>
            <a:r>
              <a:rPr lang="en-US" dirty="0" err="1"/>
              <a:t>Xlint</a:t>
            </a:r>
            <a:r>
              <a:rPr lang="en-US" dirty="0"/>
              <a:t>	name-of-source-file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Vector class :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57446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F:\&gt;javac VectorDemo.java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Note: VectorDemo.java uses unchecked or unsafe operations.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Note: Recompile with -</a:t>
            </a:r>
            <a:r>
              <a:rPr lang="en-US" sz="2400" dirty="0" err="1">
                <a:solidFill>
                  <a:srgbClr val="FF0000"/>
                </a:solidFill>
              </a:rPr>
              <a:t>Xlint:unchecked</a:t>
            </a:r>
            <a:r>
              <a:rPr lang="en-US" sz="2400" dirty="0">
                <a:solidFill>
                  <a:srgbClr val="FF0000"/>
                </a:solidFill>
              </a:rPr>
              <a:t> for details.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4716016" y="3411413"/>
            <a:ext cx="1008112" cy="1163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9719" y="314956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if compiled w/o –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Xlint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457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Vector class : Example 1 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992888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908" y="1412776"/>
            <a:ext cx="813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Compiling with –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option will results in warnings not errors.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904" y="47251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&lt;&lt;OUTPUT&gt;&gt;</a:t>
            </a:r>
          </a:p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VectorDemo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06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07106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Elements of any type are added and retrieved only in ‘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/>
              <a:t>’ type.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You have to type cast the element to its base type before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 : Sum of numbers stored in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Facts About Un-parameterized Vectors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492896"/>
            <a:ext cx="5184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</a:t>
            </a:r>
            <a:r>
              <a:rPr lang="en-US" sz="1600" dirty="0"/>
              <a:t>.*; 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VectorDemo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Vector v1 = new Vector(5);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v1.add(10); v1.add(20); v1.add(30); 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double sum = 0;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for(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=0;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&lt; v1.size();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++)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	sum = sum + v1.get(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}// End of Method</a:t>
            </a:r>
          </a:p>
          <a:p>
            <a:r>
              <a:rPr lang="en-US" sz="1600" dirty="0"/>
              <a:t>}// End of </a:t>
            </a:r>
            <a:r>
              <a:rPr lang="en-US" sz="1600" dirty="0" err="1"/>
              <a:t>VectorDemo</a:t>
            </a:r>
            <a:r>
              <a:rPr lang="en-US" sz="1600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0112" y="2852936"/>
            <a:ext cx="34731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F:\&gt;javac -</a:t>
            </a:r>
            <a:r>
              <a:rPr lang="en-US" sz="1000" b="1" dirty="0" err="1">
                <a:solidFill>
                  <a:srgbClr val="FF0000"/>
                </a:solidFill>
              </a:rPr>
              <a:t>Xlint</a:t>
            </a:r>
            <a:r>
              <a:rPr lang="en-US" sz="1000" b="1" dirty="0">
                <a:solidFill>
                  <a:srgbClr val="FF0000"/>
                </a:solidFill>
              </a:rPr>
              <a:t> VectorDemo.java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VectorDemo.java:8: warning: [unchecked] unchecked call to add(E) as a member of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the raw type </a:t>
            </a:r>
            <a:r>
              <a:rPr lang="en-US" sz="1000" b="1" dirty="0" err="1">
                <a:solidFill>
                  <a:srgbClr val="FF0000"/>
                </a:solidFill>
              </a:rPr>
              <a:t>java.util.Vector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v1.add(10); v1.add(20); v1.add(30);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VectorDemo.java:12: operator + cannot be applied to </a:t>
            </a:r>
            <a:r>
              <a:rPr lang="en-US" sz="1000" b="1" dirty="0" err="1">
                <a:solidFill>
                  <a:srgbClr val="FF0000"/>
                </a:solidFill>
              </a:rPr>
              <a:t>double,java.lang.Object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sum = sum + v1.get(</a:t>
            </a:r>
            <a:r>
              <a:rPr lang="en-US" sz="1000" b="1" dirty="0" err="1">
                <a:solidFill>
                  <a:srgbClr val="FF0000"/>
                </a:solidFill>
              </a:rPr>
              <a:t>i</a:t>
            </a:r>
            <a:r>
              <a:rPr lang="en-US" sz="10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                      ^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1 error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3 warnings</a:t>
            </a:r>
          </a:p>
        </p:txBody>
      </p:sp>
    </p:spTree>
    <p:extLst>
      <p:ext uri="{BB962C8B-B14F-4D97-AF65-F5344CB8AC3E}">
        <p14:creationId xmlns:p14="http://schemas.microsoft.com/office/powerpoint/2010/main" val="19996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1766</TotalTime>
  <Words>1789</Words>
  <Application>Microsoft Office PowerPoint</Application>
  <PresentationFormat>On-screen Show 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Anurag Bhatnagar [MU - Jaipur]</cp:lastModifiedBy>
  <cp:revision>291</cp:revision>
  <cp:lastPrinted>2014-01-11T02:25:52Z</cp:lastPrinted>
  <dcterms:created xsi:type="dcterms:W3CDTF">2014-01-11T00:18:07Z</dcterms:created>
  <dcterms:modified xsi:type="dcterms:W3CDTF">2021-11-10T06:28:24Z</dcterms:modified>
</cp:coreProperties>
</file>