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13" r:id="rId2"/>
    <p:sldId id="430" r:id="rId3"/>
    <p:sldId id="431" r:id="rId4"/>
    <p:sldId id="433" r:id="rId5"/>
    <p:sldId id="435" r:id="rId6"/>
    <p:sldId id="437" r:id="rId7"/>
    <p:sldId id="438" r:id="rId8"/>
    <p:sldId id="439" r:id="rId9"/>
    <p:sldId id="441" r:id="rId10"/>
    <p:sldId id="443" r:id="rId11"/>
    <p:sldId id="444" r:id="rId12"/>
    <p:sldId id="445" r:id="rId13"/>
    <p:sldId id="446" r:id="rId14"/>
    <p:sldId id="448" r:id="rId15"/>
    <p:sldId id="429" r:id="rId16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2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37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7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5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5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76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2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8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Object-Oriented</a:t>
            </a:r>
            <a:r>
              <a:rPr lang="en-US" sz="1200" b="1" baseline="0" dirty="0" smtClean="0"/>
              <a:t> Programming (CS F213)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Iterators and </a:t>
            </a:r>
            <a:r>
              <a:rPr lang="en-US" sz="3200" dirty="0" err="1" smtClean="0"/>
              <a:t>ListIterators</a:t>
            </a:r>
            <a:r>
              <a:rPr lang="en-US" sz="3200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9036496" cy="49594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b="1" dirty="0"/>
              <a:t>// File Name : RemoveTest.java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import </a:t>
            </a:r>
            <a:r>
              <a:rPr lang="en-US" sz="1800" b="1" dirty="0" err="1"/>
              <a:t>java.util</a:t>
            </a:r>
            <a:r>
              <a:rPr lang="en-US" sz="1800" b="1" dirty="0"/>
              <a:t>.*;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class </a:t>
            </a:r>
            <a:r>
              <a:rPr lang="en-US" sz="1800" b="1" dirty="0" err="1"/>
              <a:t>RemoveTest</a:t>
            </a: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800" b="1" dirty="0"/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public static void main(String </a:t>
            </a:r>
            <a:r>
              <a:rPr lang="en-US" sz="1800" b="1" dirty="0" err="1"/>
              <a:t>args</a:t>
            </a:r>
            <a:r>
              <a:rPr lang="en-US" sz="1800" b="1" dirty="0"/>
              <a:t>[])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{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	</a:t>
            </a:r>
            <a:r>
              <a:rPr lang="en-US" sz="1800" b="1" dirty="0" err="1">
                <a:solidFill>
                  <a:srgbClr val="FF0000"/>
                </a:solidFill>
              </a:rPr>
              <a:t>ArrayList</a:t>
            </a:r>
            <a:r>
              <a:rPr lang="en-US" sz="1800" b="1" dirty="0">
                <a:solidFill>
                  <a:srgbClr val="FF0000"/>
                </a:solidFill>
              </a:rPr>
              <a:t>&lt;String&gt; </a:t>
            </a:r>
            <a:r>
              <a:rPr lang="en-US" sz="1800" b="1" dirty="0" err="1">
                <a:solidFill>
                  <a:srgbClr val="FF0000"/>
                </a:solidFill>
              </a:rPr>
              <a:t>nameList</a:t>
            </a:r>
            <a:r>
              <a:rPr lang="en-US" sz="1800" b="1" dirty="0">
                <a:solidFill>
                  <a:srgbClr val="FF0000"/>
                </a:solidFill>
              </a:rPr>
              <a:t> = new </a:t>
            </a:r>
            <a:r>
              <a:rPr lang="en-US" sz="1800" b="1" dirty="0" err="1">
                <a:solidFill>
                  <a:srgbClr val="FF0000"/>
                </a:solidFill>
              </a:rPr>
              <a:t>ArrayList</a:t>
            </a:r>
            <a:r>
              <a:rPr lang="en-US" sz="1800" b="1" dirty="0">
                <a:solidFill>
                  <a:srgbClr val="FF0000"/>
                </a:solidFill>
              </a:rPr>
              <a:t>&lt;String&gt;();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		</a:t>
            </a:r>
            <a:r>
              <a:rPr lang="en-US" sz="1800" b="1" dirty="0" err="1">
                <a:solidFill>
                  <a:srgbClr val="FF0000"/>
                </a:solidFill>
              </a:rPr>
              <a:t>nameList.add</a:t>
            </a:r>
            <a:r>
              <a:rPr lang="en-US" sz="1800" b="1" dirty="0">
                <a:solidFill>
                  <a:srgbClr val="FF0000"/>
                </a:solidFill>
              </a:rPr>
              <a:t>("Java");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		</a:t>
            </a:r>
            <a:r>
              <a:rPr lang="en-US" sz="1800" b="1" dirty="0" err="1">
                <a:solidFill>
                  <a:srgbClr val="FF0000"/>
                </a:solidFill>
              </a:rPr>
              <a:t>nameList.add</a:t>
            </a:r>
            <a:r>
              <a:rPr lang="en-US" sz="1800" b="1" dirty="0">
                <a:solidFill>
                  <a:srgbClr val="FF0000"/>
                </a:solidFill>
              </a:rPr>
              <a:t>("Object");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		</a:t>
            </a:r>
            <a:r>
              <a:rPr lang="en-US" sz="1800" b="1" dirty="0" err="1">
                <a:solidFill>
                  <a:srgbClr val="FF0000"/>
                </a:solidFill>
              </a:rPr>
              <a:t>nameList.add</a:t>
            </a:r>
            <a:r>
              <a:rPr lang="en-US" sz="1800" b="1" dirty="0">
                <a:solidFill>
                  <a:srgbClr val="FF0000"/>
                </a:solidFill>
              </a:rPr>
              <a:t>("Fortran");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</a:rPr>
              <a:t>Iterator&lt;String</a:t>
            </a:r>
            <a:r>
              <a:rPr lang="en-US" sz="1800" b="1" dirty="0">
                <a:solidFill>
                  <a:srgbClr val="002060"/>
                </a:solidFill>
              </a:rPr>
              <a:t>&gt; </a:t>
            </a:r>
            <a:r>
              <a:rPr lang="en-US" sz="1800" b="1" dirty="0" err="1">
                <a:solidFill>
                  <a:srgbClr val="002060"/>
                </a:solidFill>
              </a:rPr>
              <a:t>itrnameList</a:t>
            </a:r>
            <a:r>
              <a:rPr lang="en-US" sz="1800" b="1" dirty="0">
                <a:solidFill>
                  <a:srgbClr val="002060"/>
                </a:solidFill>
              </a:rPr>
              <a:t> = </a:t>
            </a:r>
            <a:r>
              <a:rPr lang="en-US" sz="1800" b="1" dirty="0" err="1">
                <a:solidFill>
                  <a:srgbClr val="002060"/>
                </a:solidFill>
              </a:rPr>
              <a:t>nameList.iterator</a:t>
            </a:r>
            <a:r>
              <a:rPr lang="en-US" sz="1800" b="1" dirty="0">
                <a:solidFill>
                  <a:srgbClr val="002060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2060"/>
                </a:solidFill>
              </a:rPr>
              <a:t>		</a:t>
            </a:r>
            <a:r>
              <a:rPr lang="en-US" sz="1800" b="1" dirty="0" err="1">
                <a:solidFill>
                  <a:srgbClr val="002060"/>
                </a:solidFill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</a:rPr>
              <a:t>(</a:t>
            </a:r>
            <a:r>
              <a:rPr lang="en-US" sz="1800" b="1" dirty="0" err="1">
                <a:solidFill>
                  <a:srgbClr val="002060"/>
                </a:solidFill>
              </a:rPr>
              <a:t>nameList</a:t>
            </a:r>
            <a:r>
              <a:rPr lang="en-US" sz="1800" b="1" dirty="0">
                <a:solidFill>
                  <a:srgbClr val="002060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2060"/>
                </a:solidFill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</a:rPr>
              <a:t>	</a:t>
            </a:r>
            <a:r>
              <a:rPr lang="en-US" sz="1800" b="1" dirty="0" err="1" smtClean="0">
                <a:solidFill>
                  <a:srgbClr val="002060"/>
                </a:solidFill>
              </a:rPr>
              <a:t>itrnameList.next</a:t>
            </a:r>
            <a:r>
              <a:rPr lang="en-US" sz="1800" b="1" dirty="0" smtClean="0">
                <a:solidFill>
                  <a:srgbClr val="002060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2060"/>
                </a:solidFill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nameList.add</a:t>
            </a:r>
            <a:r>
              <a:rPr lang="en-US" b="1" dirty="0" smtClean="0">
                <a:solidFill>
                  <a:srgbClr val="FF0000"/>
                </a:solidFill>
              </a:rPr>
              <a:t>(“Pascal”);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2060"/>
                </a:solidFill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</a:rPr>
              <a:t>	</a:t>
            </a:r>
            <a:r>
              <a:rPr lang="en-US" sz="1800" b="1" dirty="0" err="1" smtClean="0">
                <a:solidFill>
                  <a:srgbClr val="002060"/>
                </a:solidFill>
              </a:rPr>
              <a:t>itrnameList.remove</a:t>
            </a:r>
            <a:r>
              <a:rPr lang="en-US" sz="1800" b="1" dirty="0" smtClean="0">
                <a:solidFill>
                  <a:srgbClr val="002060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2060"/>
                </a:solidFill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</a:rPr>
              <a:t>	</a:t>
            </a:r>
            <a:r>
              <a:rPr lang="en-US" sz="1800" b="1" dirty="0" err="1">
                <a:solidFill>
                  <a:srgbClr val="002060"/>
                </a:solidFill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</a:rPr>
              <a:t>(</a:t>
            </a:r>
            <a:r>
              <a:rPr lang="en-US" sz="1800" b="1" dirty="0" err="1">
                <a:solidFill>
                  <a:srgbClr val="002060"/>
                </a:solidFill>
              </a:rPr>
              <a:t>nameList</a:t>
            </a:r>
            <a:r>
              <a:rPr lang="en-US" sz="1800" b="1" dirty="0" smtClean="0">
                <a:solidFill>
                  <a:srgbClr val="002060"/>
                </a:solidFill>
              </a:rPr>
              <a:t>);</a:t>
            </a:r>
            <a:endParaRPr lang="en-US" sz="1800" b="1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/>
              <a:t>	</a:t>
            </a:r>
            <a:r>
              <a:rPr lang="en-US" sz="1800" b="1" dirty="0" smtClean="0"/>
              <a:t>} // End of Method</a:t>
            </a: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800" b="1" dirty="0" smtClean="0"/>
              <a:t>}// End of class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remove() Method of Iterator() : Example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797153"/>
            <a:ext cx="4320480" cy="16561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3156" y="1515571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add() Method should not have been used in between the last calls to next() and the remove() Methods 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7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8768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Allows Traversal in Both Ways [First to Last and Last to First] </a:t>
            </a:r>
            <a:r>
              <a:rPr lang="en-US" dirty="0" smtClean="0">
                <a:solidFill>
                  <a:srgbClr val="FF0000"/>
                </a:solidFill>
              </a:rPr>
              <a:t>(Sub Interface of Iterator)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Every </a:t>
            </a:r>
            <a:r>
              <a:rPr lang="en-US" dirty="0" smtClean="0">
                <a:solidFill>
                  <a:srgbClr val="FF0000"/>
                </a:solidFill>
              </a:rPr>
              <a:t>Collection</a:t>
            </a:r>
            <a:r>
              <a:rPr lang="en-US" dirty="0" smtClean="0"/>
              <a:t> of type 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 provides a method(s) for getting a suitable list iterators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Method(s) Provided by 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 interface for </a:t>
            </a:r>
            <a:r>
              <a:rPr lang="en-US" dirty="0" err="1" smtClean="0"/>
              <a:t>ListIterators</a:t>
            </a:r>
            <a:endParaRPr lang="en-US" dirty="0" smtClean="0"/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 err="1" smtClean="0">
                <a:solidFill>
                  <a:srgbClr val="FF0000"/>
                </a:solidFill>
              </a:rPr>
              <a:t>ListIterator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listIterator</a:t>
            </a:r>
            <a:r>
              <a:rPr lang="en-US" sz="2400" dirty="0" smtClean="0">
                <a:solidFill>
                  <a:srgbClr val="FF0000"/>
                </a:solidFill>
              </a:rPr>
              <a:t>()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ym typeface="Wingdings" panose="05000000000000000000" pitchFamily="2" charset="2"/>
              </a:rPr>
              <a:t>Returns a </a:t>
            </a:r>
            <a:r>
              <a:rPr lang="en-US" sz="2400" dirty="0" err="1" smtClean="0">
                <a:sym typeface="Wingdings" panose="05000000000000000000" pitchFamily="2" charset="2"/>
              </a:rPr>
              <a:t>ListIterator</a:t>
            </a:r>
            <a:r>
              <a:rPr lang="en-US" sz="2400" dirty="0" smtClean="0">
                <a:sym typeface="Wingdings" panose="05000000000000000000" pitchFamily="2" charset="2"/>
              </a:rPr>
              <a:t> instance pointing at the beginning of the list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ListIterator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listIterator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index)  </a:t>
            </a:r>
            <a:r>
              <a:rPr lang="en-US" sz="2400" dirty="0">
                <a:sym typeface="Wingdings" panose="05000000000000000000" pitchFamily="2" charset="2"/>
              </a:rPr>
              <a:t>Returns a </a:t>
            </a:r>
            <a:r>
              <a:rPr lang="en-US" sz="2400" dirty="0" err="1">
                <a:sym typeface="Wingdings" panose="05000000000000000000" pitchFamily="2" charset="2"/>
              </a:rPr>
              <a:t>ListIterator</a:t>
            </a:r>
            <a:r>
              <a:rPr lang="en-US" sz="2400" dirty="0">
                <a:sym typeface="Wingdings" panose="05000000000000000000" pitchFamily="2" charset="2"/>
              </a:rPr>
              <a:t> instance pointing at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‘index’</a:t>
            </a:r>
            <a:r>
              <a:rPr lang="en-US" sz="2400" dirty="0" smtClean="0">
                <a:sym typeface="Wingdings" panose="05000000000000000000" pitchFamily="2" charset="2"/>
              </a:rPr>
              <a:t> location . The value of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‘index’</a:t>
            </a:r>
            <a:r>
              <a:rPr lang="en-US" sz="2400" dirty="0" smtClean="0">
                <a:sym typeface="Wingdings" panose="05000000000000000000" pitchFamily="2" charset="2"/>
              </a:rPr>
              <a:t> should be in range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‘0&lt;=index&lt;=S’</a:t>
            </a:r>
            <a:r>
              <a:rPr lang="en-US" sz="2400" dirty="0" smtClean="0">
                <a:sym typeface="Wingdings" panose="05000000000000000000" pitchFamily="2" charset="2"/>
              </a:rPr>
              <a:t> where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‘S’</a:t>
            </a:r>
            <a:r>
              <a:rPr lang="en-US" sz="2400" dirty="0" smtClean="0">
                <a:sym typeface="Wingdings" panose="05000000000000000000" pitchFamily="2" charset="2"/>
              </a:rPr>
              <a:t> is the size of the list.</a:t>
            </a: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ListIterator</a:t>
            </a:r>
            <a:r>
              <a:rPr lang="en-US" smtClean="0"/>
              <a:t> Interface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4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93837"/>
            <a:ext cx="9144000" cy="452596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Syntax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interface 	</a:t>
            </a:r>
            <a:r>
              <a:rPr lang="en-US" dirty="0" err="1" smtClean="0">
                <a:solidFill>
                  <a:srgbClr val="FF0000"/>
                </a:solidFill>
              </a:rPr>
              <a:t>ListIterator</a:t>
            </a:r>
            <a:r>
              <a:rPr lang="en-US" dirty="0" smtClean="0">
                <a:solidFill>
                  <a:srgbClr val="FF0000"/>
                </a:solidFill>
              </a:rPr>
              <a:t>&lt;E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smtClean="0">
                <a:solidFill>
                  <a:srgbClr val="FF0000"/>
                </a:solidFill>
              </a:rPr>
              <a:t>	extends 	Iterator&lt;E&gt;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Important Methods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public	void	add(E e)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Inserts element ‘E’ in the list. The location is decided by the location where list iterator is pointing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public	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boolean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hasNext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() /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hasPrevious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() </a:t>
            </a:r>
            <a:r>
              <a:rPr lang="en-US" dirty="0" smtClean="0">
                <a:sym typeface="Wingdings" panose="05000000000000000000" pitchFamily="2" charset="2"/>
              </a:rPr>
              <a:t> Returns true if there exists the next or previous element otherwise false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public	E	next() / previous() </a:t>
            </a:r>
            <a:r>
              <a:rPr lang="en-US" dirty="0" smtClean="0">
                <a:sym typeface="Wingdings" panose="05000000000000000000" pitchFamily="2" charset="2"/>
              </a:rPr>
              <a:t> Returns the next or previous element and advances the cursor position forward/backward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public	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nextIndex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() /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previousIndex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() </a:t>
            </a:r>
            <a:r>
              <a:rPr lang="en-US" dirty="0" smtClean="0">
                <a:sym typeface="Wingdings" panose="05000000000000000000" pitchFamily="2" charset="2"/>
              </a:rPr>
              <a:t> Returns the index of the element returned by next() / previous()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ListIterator</a:t>
            </a:r>
            <a:r>
              <a:rPr lang="en-US" dirty="0" smtClean="0"/>
              <a:t> Interface : Syntax and Important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0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ListIterator</a:t>
            </a:r>
            <a:r>
              <a:rPr lang="en-US" dirty="0" smtClean="0"/>
              <a:t> : Example 1</a:t>
            </a:r>
          </a:p>
          <a:p>
            <a:r>
              <a:rPr lang="en-US" dirty="0" smtClean="0"/>
              <a:t>(Forward Traversal)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318022"/>
            <a:ext cx="9036496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import </a:t>
            </a:r>
            <a:r>
              <a:rPr lang="en-US" b="1" i="1" dirty="0" err="1">
                <a:solidFill>
                  <a:srgbClr val="FF0000"/>
                </a:solidFill>
              </a:rPr>
              <a:t>java.util</a:t>
            </a:r>
            <a:r>
              <a:rPr lang="en-US" b="1" i="1" dirty="0">
                <a:solidFill>
                  <a:srgbClr val="FF0000"/>
                </a:solidFill>
              </a:rPr>
              <a:t>.*;</a:t>
            </a:r>
          </a:p>
          <a:p>
            <a:pPr>
              <a:spcBef>
                <a:spcPct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class </a:t>
            </a:r>
            <a:r>
              <a:rPr lang="en-US" b="1" i="1" dirty="0" err="1" smtClean="0">
                <a:solidFill>
                  <a:srgbClr val="FF0000"/>
                </a:solidFill>
              </a:rPr>
              <a:t>IteratorTest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public </a:t>
            </a:r>
            <a:r>
              <a:rPr lang="en-US" b="1" i="1" dirty="0">
                <a:solidFill>
                  <a:srgbClr val="FF0000"/>
                </a:solidFill>
              </a:rPr>
              <a:t>static void main(String </a:t>
            </a:r>
            <a:r>
              <a:rPr lang="en-US" b="1" i="1" dirty="0" err="1">
                <a:solidFill>
                  <a:srgbClr val="FF0000"/>
                </a:solidFill>
              </a:rPr>
              <a:t>args</a:t>
            </a:r>
            <a:r>
              <a:rPr lang="en-US" b="1" i="1" dirty="0">
                <a:solidFill>
                  <a:srgbClr val="FF0000"/>
                </a:solidFill>
              </a:rPr>
              <a:t>[])</a:t>
            </a: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{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ArrayList</a:t>
            </a:r>
            <a:r>
              <a:rPr lang="en-US" b="1" i="1" dirty="0" smtClean="0">
                <a:solidFill>
                  <a:srgbClr val="FF0000"/>
                </a:solidFill>
              </a:rPr>
              <a:t>&lt;String</a:t>
            </a:r>
            <a:r>
              <a:rPr lang="en-US" b="1" i="1" dirty="0">
                <a:solidFill>
                  <a:srgbClr val="FF0000"/>
                </a:solidFill>
              </a:rPr>
              <a:t>&gt; </a:t>
            </a:r>
            <a:r>
              <a:rPr lang="en-US" b="1" i="1" dirty="0" err="1">
                <a:solidFill>
                  <a:srgbClr val="FF0000"/>
                </a:solidFill>
              </a:rPr>
              <a:t>arrStr</a:t>
            </a:r>
            <a:r>
              <a:rPr lang="en-US" b="1" i="1" dirty="0">
                <a:solidFill>
                  <a:srgbClr val="FF0000"/>
                </a:solidFill>
              </a:rPr>
              <a:t> = new </a:t>
            </a:r>
            <a:r>
              <a:rPr lang="en-US" b="1" i="1" dirty="0" err="1" smtClean="0">
                <a:solidFill>
                  <a:srgbClr val="FF0000"/>
                </a:solidFill>
              </a:rPr>
              <a:t>ArrayList</a:t>
            </a:r>
            <a:r>
              <a:rPr lang="en-US" b="1" i="1" dirty="0" smtClean="0">
                <a:solidFill>
                  <a:srgbClr val="FF0000"/>
                </a:solidFill>
              </a:rPr>
              <a:t>&lt;String&gt;(20);</a:t>
            </a:r>
          </a:p>
          <a:p>
            <a:pPr>
              <a:spcBef>
                <a:spcPct val="0"/>
              </a:spcBef>
            </a:pP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("A</a:t>
            </a:r>
            <a:r>
              <a:rPr lang="en-US" b="1" i="1" dirty="0" smtClean="0">
                <a:solidFill>
                  <a:srgbClr val="FF0000"/>
                </a:solidFill>
              </a:rPr>
              <a:t>");	//  	A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("B</a:t>
            </a:r>
            <a:r>
              <a:rPr lang="en-US" b="1" i="1" dirty="0" smtClean="0">
                <a:solidFill>
                  <a:srgbClr val="FF0000"/>
                </a:solidFill>
              </a:rPr>
              <a:t>");	//  	A B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("X</a:t>
            </a:r>
            <a:r>
              <a:rPr lang="en-US" b="1" i="1" dirty="0" smtClean="0">
                <a:solidFill>
                  <a:srgbClr val="FF0000"/>
                </a:solidFill>
              </a:rPr>
              <a:t>");	//  	A B X	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("Y</a:t>
            </a:r>
            <a:r>
              <a:rPr lang="en-US" b="1" i="1" dirty="0" smtClean="0">
                <a:solidFill>
                  <a:srgbClr val="FF0000"/>
                </a:solidFill>
              </a:rPr>
              <a:t>");	//	A B X Y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("Z</a:t>
            </a:r>
            <a:r>
              <a:rPr lang="en-US" b="1" i="1" dirty="0" smtClean="0">
                <a:solidFill>
                  <a:srgbClr val="FF0000"/>
                </a:solidFill>
              </a:rPr>
              <a:t>");	//	A B X Y Z</a:t>
            </a:r>
          </a:p>
          <a:p>
            <a:pPr>
              <a:spcBef>
                <a:spcPct val="0"/>
              </a:spcBef>
            </a:pP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00B0F0"/>
                </a:solidFill>
              </a:rPr>
              <a:t>List</a:t>
            </a:r>
            <a:r>
              <a:rPr lang="en-US" sz="2000" b="1" i="1" dirty="0" err="1" smtClean="0">
                <a:solidFill>
                  <a:srgbClr val="00B0F0"/>
                </a:solidFill>
              </a:rPr>
              <a:t>Iteraor</a:t>
            </a:r>
            <a:r>
              <a:rPr lang="en-US" sz="2000" b="1" i="1" dirty="0" smtClean="0">
                <a:solidFill>
                  <a:srgbClr val="00B0F0"/>
                </a:solidFill>
              </a:rPr>
              <a:t>&lt;String&gt; </a:t>
            </a:r>
            <a:r>
              <a:rPr lang="en-US" sz="2000" b="1" i="1" dirty="0" err="1" smtClean="0">
                <a:solidFill>
                  <a:srgbClr val="00B0F0"/>
                </a:solidFill>
              </a:rPr>
              <a:t>itr</a:t>
            </a:r>
            <a:r>
              <a:rPr lang="en-US" sz="2000" b="1" i="1" dirty="0" smtClean="0">
                <a:solidFill>
                  <a:srgbClr val="00B0F0"/>
                </a:solidFill>
              </a:rPr>
              <a:t> = </a:t>
            </a:r>
            <a:r>
              <a:rPr lang="en-US" sz="2000" b="1" i="1" dirty="0" err="1" smtClean="0">
                <a:solidFill>
                  <a:srgbClr val="00B0F0"/>
                </a:solidFill>
              </a:rPr>
              <a:t>arrStr.listIterator</a:t>
            </a:r>
            <a:r>
              <a:rPr lang="en-US" sz="2000" b="1" i="1" dirty="0" smtClean="0">
                <a:solidFill>
                  <a:srgbClr val="00B0F0"/>
                </a:solidFill>
              </a:rPr>
              <a:t>();</a:t>
            </a:r>
            <a:r>
              <a:rPr lang="en-US" sz="2000" b="1" i="1" dirty="0" smtClean="0">
                <a:solidFill>
                  <a:srgbClr val="0070C0"/>
                </a:solidFill>
              </a:rPr>
              <a:t>		</a:t>
            </a:r>
            <a:r>
              <a:rPr lang="en-US" sz="2000" b="1" i="1" dirty="0">
                <a:solidFill>
                  <a:srgbClr val="0070C0"/>
                </a:solidFill>
              </a:rPr>
              <a:t>	</a:t>
            </a:r>
            <a:r>
              <a:rPr lang="en-US" sz="2000" b="1" i="1" dirty="0" smtClean="0">
                <a:solidFill>
                  <a:srgbClr val="0070C0"/>
                </a:solidFill>
              </a:rPr>
              <a:t>		while(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itr.hasNext</a:t>
            </a:r>
            <a:r>
              <a:rPr lang="en-US" sz="2000" b="1" i="1" dirty="0" smtClean="0">
                <a:solidFill>
                  <a:srgbClr val="0070C0"/>
                </a:solidFill>
              </a:rPr>
              <a:t>()</a:t>
            </a:r>
          </a:p>
          <a:p>
            <a:pPr>
              <a:spcBef>
                <a:spcPct val="0"/>
              </a:spcBef>
            </a:pPr>
            <a:r>
              <a:rPr lang="en-US" sz="2000" b="1" i="1" dirty="0">
                <a:solidFill>
                  <a:srgbClr val="0070C0"/>
                </a:solidFill>
              </a:rPr>
              <a:t>	</a:t>
            </a:r>
            <a:r>
              <a:rPr lang="en-US" sz="2000" b="1" i="1" dirty="0" smtClean="0">
                <a:solidFill>
                  <a:srgbClr val="0070C0"/>
                </a:solidFill>
              </a:rPr>
              <a:t>	</a:t>
            </a:r>
            <a:r>
              <a:rPr lang="en-US" sz="2000" b="1" i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000" b="1" i="1" dirty="0" smtClean="0">
                <a:solidFill>
                  <a:srgbClr val="0070C0"/>
                </a:solidFill>
              </a:rPr>
              <a:t>(	</a:t>
            </a:r>
            <a:r>
              <a:rPr lang="en-US" sz="2000" b="1" i="1" dirty="0" err="1" smtClean="0">
                <a:solidFill>
                  <a:srgbClr val="0070C0"/>
                </a:solidFill>
              </a:rPr>
              <a:t>itr.next</a:t>
            </a:r>
            <a:r>
              <a:rPr lang="en-US" sz="2000" b="1" i="1" dirty="0" smtClean="0">
                <a:solidFill>
                  <a:srgbClr val="0070C0"/>
                </a:solidFill>
              </a:rPr>
              <a:t>());</a:t>
            </a:r>
          </a:p>
          <a:p>
            <a:pPr>
              <a:spcBef>
                <a:spcPct val="0"/>
              </a:spcBef>
            </a:pPr>
            <a:r>
              <a:rPr lang="en-US" sz="2000" b="1" i="1" dirty="0">
                <a:solidFill>
                  <a:srgbClr val="0070C0"/>
                </a:solidFill>
              </a:rPr>
              <a:t>	</a:t>
            </a:r>
            <a:r>
              <a:rPr lang="en-US" sz="2000" b="1" i="1" dirty="0" smtClean="0">
                <a:solidFill>
                  <a:srgbClr val="FF0000"/>
                </a:solidFill>
              </a:rPr>
              <a:t>}// End of Method</a:t>
            </a:r>
          </a:p>
          <a:p>
            <a:pPr>
              <a:spcBef>
                <a:spcPct val="0"/>
              </a:spcBef>
            </a:pPr>
            <a:r>
              <a:rPr lang="en-US" sz="2000" b="1" i="1" dirty="0" smtClean="0">
                <a:solidFill>
                  <a:srgbClr val="FF0000"/>
                </a:solidFill>
              </a:rPr>
              <a:t>}// End of class</a:t>
            </a:r>
          </a:p>
          <a:p>
            <a:pPr>
              <a:spcBef>
                <a:spcPct val="0"/>
              </a:spcBef>
            </a:pPr>
            <a:r>
              <a:rPr lang="en-US" sz="2000" b="1" i="1" dirty="0" smtClean="0">
                <a:solidFill>
                  <a:srgbClr val="0070C0"/>
                </a:solidFill>
              </a:rPr>
              <a:t>	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8312" y="5013176"/>
            <a:ext cx="187220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A </a:t>
            </a:r>
            <a:r>
              <a:rPr lang="en-US" b="1" i="1" dirty="0" smtClean="0">
                <a:solidFill>
                  <a:srgbClr val="FF0000"/>
                </a:solidFill>
              </a:rPr>
              <a:t>  B   X   Y   Z</a:t>
            </a:r>
            <a:endParaRPr lang="en-US" b="1" i="1" dirty="0">
              <a:solidFill>
                <a:srgbClr val="0070C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04424" y="4869160"/>
            <a:ext cx="0" cy="576064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04424" y="3933056"/>
            <a:ext cx="166113" cy="79208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62248" y="3173688"/>
            <a:ext cx="2930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</a:rPr>
              <a:t>ListIterator</a:t>
            </a:r>
            <a:r>
              <a:rPr lang="en-US" sz="2400" b="1" dirty="0" smtClean="0">
                <a:solidFill>
                  <a:srgbClr val="00B050"/>
                </a:solidFill>
              </a:rPr>
              <a:t> Location in the Beginning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ListIterator</a:t>
            </a:r>
            <a:r>
              <a:rPr lang="en-US" dirty="0" smtClean="0"/>
              <a:t> : Example 2</a:t>
            </a:r>
          </a:p>
          <a:p>
            <a:r>
              <a:rPr lang="en-US" dirty="0" smtClean="0"/>
              <a:t>(Backward Traversal)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318022"/>
            <a:ext cx="9036496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import </a:t>
            </a:r>
            <a:r>
              <a:rPr lang="en-US" b="1" i="1" dirty="0" err="1">
                <a:solidFill>
                  <a:srgbClr val="FF0000"/>
                </a:solidFill>
              </a:rPr>
              <a:t>java.util</a:t>
            </a:r>
            <a:r>
              <a:rPr lang="en-US" b="1" i="1" dirty="0">
                <a:solidFill>
                  <a:srgbClr val="FF0000"/>
                </a:solidFill>
              </a:rPr>
              <a:t>.*;</a:t>
            </a:r>
          </a:p>
          <a:p>
            <a:pPr>
              <a:spcBef>
                <a:spcPct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class </a:t>
            </a:r>
            <a:r>
              <a:rPr lang="en-US" b="1" i="1" dirty="0" err="1" smtClean="0">
                <a:solidFill>
                  <a:srgbClr val="FF0000"/>
                </a:solidFill>
              </a:rPr>
              <a:t>IteratorTest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public </a:t>
            </a:r>
            <a:r>
              <a:rPr lang="en-US" b="1" i="1" dirty="0">
                <a:solidFill>
                  <a:srgbClr val="FF0000"/>
                </a:solidFill>
              </a:rPr>
              <a:t>static void main(String </a:t>
            </a:r>
            <a:r>
              <a:rPr lang="en-US" b="1" i="1" dirty="0" err="1">
                <a:solidFill>
                  <a:srgbClr val="FF0000"/>
                </a:solidFill>
              </a:rPr>
              <a:t>args</a:t>
            </a:r>
            <a:r>
              <a:rPr lang="en-US" b="1" i="1" dirty="0">
                <a:solidFill>
                  <a:srgbClr val="FF0000"/>
                </a:solidFill>
              </a:rPr>
              <a:t>[])</a:t>
            </a: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{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ArrayList</a:t>
            </a:r>
            <a:r>
              <a:rPr lang="en-US" b="1" i="1" dirty="0" smtClean="0">
                <a:solidFill>
                  <a:srgbClr val="FF0000"/>
                </a:solidFill>
              </a:rPr>
              <a:t>&lt;String</a:t>
            </a:r>
            <a:r>
              <a:rPr lang="en-US" b="1" i="1" dirty="0">
                <a:solidFill>
                  <a:srgbClr val="FF0000"/>
                </a:solidFill>
              </a:rPr>
              <a:t>&gt; </a:t>
            </a:r>
            <a:r>
              <a:rPr lang="en-US" b="1" i="1" dirty="0" err="1">
                <a:solidFill>
                  <a:srgbClr val="FF0000"/>
                </a:solidFill>
              </a:rPr>
              <a:t>arrStr</a:t>
            </a:r>
            <a:r>
              <a:rPr lang="en-US" b="1" i="1" dirty="0">
                <a:solidFill>
                  <a:srgbClr val="FF0000"/>
                </a:solidFill>
              </a:rPr>
              <a:t> = new </a:t>
            </a:r>
            <a:r>
              <a:rPr lang="en-US" b="1" i="1" dirty="0" err="1" smtClean="0">
                <a:solidFill>
                  <a:srgbClr val="FF0000"/>
                </a:solidFill>
              </a:rPr>
              <a:t>ArrayList</a:t>
            </a:r>
            <a:r>
              <a:rPr lang="en-US" b="1" i="1" dirty="0" smtClean="0">
                <a:solidFill>
                  <a:srgbClr val="FF0000"/>
                </a:solidFill>
              </a:rPr>
              <a:t>&lt;String&gt;(20);</a:t>
            </a:r>
          </a:p>
          <a:p>
            <a:pPr>
              <a:spcBef>
                <a:spcPct val="0"/>
              </a:spcBef>
            </a:pP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("A</a:t>
            </a:r>
            <a:r>
              <a:rPr lang="en-US" b="1" i="1" dirty="0" smtClean="0">
                <a:solidFill>
                  <a:srgbClr val="FF0000"/>
                </a:solidFill>
              </a:rPr>
              <a:t>");	//  	A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("B</a:t>
            </a:r>
            <a:r>
              <a:rPr lang="en-US" b="1" i="1" dirty="0" smtClean="0">
                <a:solidFill>
                  <a:srgbClr val="FF0000"/>
                </a:solidFill>
              </a:rPr>
              <a:t>");	//  	A B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("X</a:t>
            </a:r>
            <a:r>
              <a:rPr lang="en-US" b="1" i="1" dirty="0" smtClean="0">
                <a:solidFill>
                  <a:srgbClr val="FF0000"/>
                </a:solidFill>
              </a:rPr>
              <a:t>");	//  	A B X	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("Y</a:t>
            </a:r>
            <a:r>
              <a:rPr lang="en-US" b="1" i="1" dirty="0" smtClean="0">
                <a:solidFill>
                  <a:srgbClr val="FF0000"/>
                </a:solidFill>
              </a:rPr>
              <a:t>");	//	A B X Y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("Z</a:t>
            </a:r>
            <a:r>
              <a:rPr lang="en-US" b="1" i="1" dirty="0" smtClean="0">
                <a:solidFill>
                  <a:srgbClr val="FF0000"/>
                </a:solidFill>
              </a:rPr>
              <a:t>");	//	A B X Y Z</a:t>
            </a:r>
          </a:p>
          <a:p>
            <a:pPr>
              <a:spcBef>
                <a:spcPct val="0"/>
              </a:spcBef>
            </a:pP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00B0F0"/>
                </a:solidFill>
              </a:rPr>
              <a:t>List</a:t>
            </a:r>
            <a:r>
              <a:rPr lang="en-US" sz="2000" b="1" i="1" dirty="0" err="1" smtClean="0">
                <a:solidFill>
                  <a:srgbClr val="00B0F0"/>
                </a:solidFill>
              </a:rPr>
              <a:t>Iteraor</a:t>
            </a:r>
            <a:r>
              <a:rPr lang="en-US" sz="2000" b="1" i="1" dirty="0" smtClean="0">
                <a:solidFill>
                  <a:srgbClr val="00B0F0"/>
                </a:solidFill>
              </a:rPr>
              <a:t>&lt;String&gt; </a:t>
            </a:r>
            <a:r>
              <a:rPr lang="en-US" sz="2000" b="1" i="1" dirty="0" err="1" smtClean="0">
                <a:solidFill>
                  <a:srgbClr val="00B0F0"/>
                </a:solidFill>
              </a:rPr>
              <a:t>itr</a:t>
            </a:r>
            <a:r>
              <a:rPr lang="en-US" sz="2000" b="1" i="1" dirty="0" smtClean="0">
                <a:solidFill>
                  <a:srgbClr val="00B0F0"/>
                </a:solidFill>
              </a:rPr>
              <a:t> = </a:t>
            </a:r>
            <a:r>
              <a:rPr lang="en-US" sz="2000" b="1" i="1" dirty="0" err="1" smtClean="0">
                <a:solidFill>
                  <a:srgbClr val="00B0F0"/>
                </a:solidFill>
              </a:rPr>
              <a:t>arrStr.listIterator</a:t>
            </a:r>
            <a:r>
              <a:rPr lang="en-US" sz="2000" b="1" i="1" dirty="0" smtClean="0">
                <a:solidFill>
                  <a:srgbClr val="00B0F0"/>
                </a:solidFill>
              </a:rPr>
              <a:t>(</a:t>
            </a:r>
            <a:r>
              <a:rPr lang="en-US" sz="2000" b="1" i="1" dirty="0" err="1" smtClean="0">
                <a:solidFill>
                  <a:srgbClr val="00B0F0"/>
                </a:solidFill>
              </a:rPr>
              <a:t>arrStr.size</a:t>
            </a:r>
            <a:r>
              <a:rPr lang="en-US" sz="2000" b="1" i="1" dirty="0" smtClean="0">
                <a:solidFill>
                  <a:srgbClr val="00B0F0"/>
                </a:solidFill>
              </a:rPr>
              <a:t>());</a:t>
            </a:r>
            <a:r>
              <a:rPr lang="en-US" sz="2000" b="1" i="1" dirty="0" smtClean="0">
                <a:solidFill>
                  <a:srgbClr val="0070C0"/>
                </a:solidFill>
              </a:rPr>
              <a:t>		</a:t>
            </a:r>
            <a:r>
              <a:rPr lang="en-US" sz="2000" b="1" i="1" dirty="0">
                <a:solidFill>
                  <a:srgbClr val="0070C0"/>
                </a:solidFill>
              </a:rPr>
              <a:t>	</a:t>
            </a:r>
            <a:r>
              <a:rPr lang="en-US" sz="2000" b="1" i="1" dirty="0" smtClean="0">
                <a:solidFill>
                  <a:srgbClr val="0070C0"/>
                </a:solidFill>
              </a:rPr>
              <a:t>while(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itr.hasPrevious</a:t>
            </a:r>
            <a:r>
              <a:rPr lang="en-US" sz="2000" b="1" i="1" dirty="0" smtClean="0">
                <a:solidFill>
                  <a:srgbClr val="0070C0"/>
                </a:solidFill>
              </a:rPr>
              <a:t>()</a:t>
            </a:r>
          </a:p>
          <a:p>
            <a:pPr>
              <a:spcBef>
                <a:spcPct val="0"/>
              </a:spcBef>
            </a:pPr>
            <a:r>
              <a:rPr lang="en-US" sz="2000" b="1" i="1" dirty="0">
                <a:solidFill>
                  <a:srgbClr val="0070C0"/>
                </a:solidFill>
              </a:rPr>
              <a:t>	</a:t>
            </a:r>
            <a:r>
              <a:rPr lang="en-US" sz="2000" b="1" i="1" dirty="0" smtClean="0">
                <a:solidFill>
                  <a:srgbClr val="0070C0"/>
                </a:solidFill>
              </a:rPr>
              <a:t>	</a:t>
            </a:r>
            <a:r>
              <a:rPr lang="en-US" sz="2000" b="1" i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000" b="1" i="1" dirty="0" smtClean="0">
                <a:solidFill>
                  <a:srgbClr val="0070C0"/>
                </a:solidFill>
              </a:rPr>
              <a:t>(</a:t>
            </a:r>
            <a:r>
              <a:rPr lang="en-US" sz="2000" b="1" i="1" dirty="0" err="1" smtClean="0">
                <a:solidFill>
                  <a:srgbClr val="0070C0"/>
                </a:solidFill>
              </a:rPr>
              <a:t>itr.previous</a:t>
            </a:r>
            <a:r>
              <a:rPr lang="en-US" sz="2000" b="1" i="1" dirty="0" smtClean="0">
                <a:solidFill>
                  <a:srgbClr val="0070C0"/>
                </a:solidFill>
              </a:rPr>
              <a:t>());</a:t>
            </a:r>
          </a:p>
          <a:p>
            <a:pPr>
              <a:spcBef>
                <a:spcPct val="0"/>
              </a:spcBef>
            </a:pPr>
            <a:r>
              <a:rPr lang="en-US" sz="2000" b="1" i="1" dirty="0">
                <a:solidFill>
                  <a:srgbClr val="0070C0"/>
                </a:solidFill>
              </a:rPr>
              <a:t>	</a:t>
            </a:r>
            <a:r>
              <a:rPr lang="en-US" sz="2000" b="1" i="1" dirty="0" smtClean="0">
                <a:solidFill>
                  <a:srgbClr val="FF0000"/>
                </a:solidFill>
              </a:rPr>
              <a:t>}// End of Method</a:t>
            </a:r>
          </a:p>
          <a:p>
            <a:pPr>
              <a:spcBef>
                <a:spcPct val="0"/>
              </a:spcBef>
            </a:pPr>
            <a:r>
              <a:rPr lang="en-US" sz="2000" b="1" i="1" dirty="0" smtClean="0">
                <a:solidFill>
                  <a:srgbClr val="FF0000"/>
                </a:solidFill>
              </a:rPr>
              <a:t>}// End of class</a:t>
            </a:r>
          </a:p>
          <a:p>
            <a:pPr>
              <a:spcBef>
                <a:spcPct val="0"/>
              </a:spcBef>
            </a:pPr>
            <a:r>
              <a:rPr lang="en-US" sz="2000" b="1" i="1" dirty="0" smtClean="0">
                <a:solidFill>
                  <a:srgbClr val="0070C0"/>
                </a:solidFill>
              </a:rPr>
              <a:t>	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8286" y="5441054"/>
            <a:ext cx="187220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A </a:t>
            </a:r>
            <a:r>
              <a:rPr lang="en-US" b="1" i="1" dirty="0" smtClean="0">
                <a:solidFill>
                  <a:srgbClr val="FF0000"/>
                </a:solidFill>
              </a:rPr>
              <a:t>  B   X   Y   Z</a:t>
            </a:r>
            <a:endParaRPr lang="en-US" b="1" i="1" dirty="0">
              <a:solidFill>
                <a:srgbClr val="0070C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58180" y="5266908"/>
            <a:ext cx="0" cy="576064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70538" y="3933056"/>
            <a:ext cx="1949934" cy="129614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62248" y="3173688"/>
            <a:ext cx="2930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</a:rPr>
              <a:t>ListIterator</a:t>
            </a:r>
            <a:r>
              <a:rPr lang="en-US" sz="2400" b="1" dirty="0" smtClean="0">
                <a:solidFill>
                  <a:srgbClr val="00B050"/>
                </a:solidFill>
              </a:rPr>
              <a:t> Location in the End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3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Iterator Interface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600200"/>
            <a:ext cx="8928992" cy="4781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Allows the traversing/iterating the elements of collections only in forward direction</a:t>
            </a:r>
          </a:p>
          <a:p>
            <a:pPr marL="533400" indent="-533400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All Collections use iterator interface and provides method for attaching iterator for any collection.</a:t>
            </a:r>
          </a:p>
          <a:p>
            <a:pPr marL="533400" indent="-533400" algn="just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FF0000"/>
              </a:solidFill>
            </a:endParaRPr>
          </a:p>
          <a:p>
            <a:pPr marL="533400" indent="-533400" algn="ctr"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</a:t>
            </a:r>
            <a:r>
              <a:rPr lang="en-US" b="1" i="1" dirty="0" smtClean="0">
                <a:solidFill>
                  <a:srgbClr val="0070C0"/>
                </a:solidFill>
              </a:rPr>
              <a:t>Iterator&lt;E&gt; iterator();</a:t>
            </a:r>
          </a:p>
          <a:p>
            <a:pPr marL="533400" indent="-533400" algn="ctr">
              <a:lnSpc>
                <a:spcPct val="80000"/>
              </a:lnSpc>
              <a:buFontTx/>
              <a:buNone/>
            </a:pPr>
            <a:endParaRPr lang="en-US" b="1" i="1" dirty="0" smtClean="0">
              <a:solidFill>
                <a:srgbClr val="0070C0"/>
              </a:solidFill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Methods :</a:t>
            </a:r>
          </a:p>
          <a:p>
            <a:pPr marL="1333500" lvl="2" indent="-533400">
              <a:lnSpc>
                <a:spcPct val="80000"/>
              </a:lnSpc>
              <a:buFontTx/>
              <a:buAutoNum type="arabicPeriod"/>
            </a:pPr>
            <a:r>
              <a:rPr lang="en-US" b="1" i="1" dirty="0" err="1" smtClean="0">
                <a:solidFill>
                  <a:srgbClr val="FF0000"/>
                </a:solidFill>
              </a:rPr>
              <a:t>boolean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hasNext</a:t>
            </a:r>
            <a:r>
              <a:rPr lang="en-US" b="1" i="1" dirty="0" smtClean="0">
                <a:solidFill>
                  <a:srgbClr val="FF0000"/>
                </a:solidFill>
              </a:rPr>
              <a:t>() </a:t>
            </a:r>
            <a:r>
              <a:rPr lang="en-US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b="1" i="1" dirty="0" smtClean="0"/>
              <a:t>Returns true/false if there exists next element or not</a:t>
            </a:r>
          </a:p>
          <a:p>
            <a:pPr marL="1333500" lvl="2" indent="-533400">
              <a:lnSpc>
                <a:spcPct val="80000"/>
              </a:lnSpc>
              <a:buFontTx/>
              <a:buAutoNum type="arabicPeriod"/>
            </a:pPr>
            <a:r>
              <a:rPr lang="en-US" b="1" i="1" dirty="0" smtClean="0">
                <a:solidFill>
                  <a:srgbClr val="FF0000"/>
                </a:solidFill>
              </a:rPr>
              <a:t>E next() / Object next() </a:t>
            </a:r>
            <a:r>
              <a:rPr lang="en-US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b="1" i="1" dirty="0" smtClean="0"/>
              <a:t>Returns the next element. Used in conjunction with </a:t>
            </a:r>
            <a:r>
              <a:rPr lang="en-US" b="1" i="1" dirty="0" err="1" smtClean="0"/>
              <a:t>hasNext</a:t>
            </a:r>
            <a:r>
              <a:rPr lang="en-US" b="1" i="1" dirty="0" smtClean="0"/>
              <a:t>()</a:t>
            </a:r>
          </a:p>
          <a:p>
            <a:pPr marL="1333500" lvl="2" indent="-533400">
              <a:lnSpc>
                <a:spcPct val="80000"/>
              </a:lnSpc>
              <a:buFontTx/>
              <a:buAutoNum type="arabicPeriod"/>
            </a:pPr>
            <a:r>
              <a:rPr lang="en-US" b="1" i="1" dirty="0" smtClean="0">
                <a:solidFill>
                  <a:srgbClr val="FF0000"/>
                </a:solidFill>
              </a:rPr>
              <a:t>void remove() </a:t>
            </a:r>
            <a:r>
              <a:rPr lang="en-US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b="1" i="1" dirty="0" smtClean="0"/>
              <a:t>Removes the element from location pointed to by iterator</a:t>
            </a:r>
            <a:r>
              <a:rPr lang="en-US" b="1" dirty="0" smtClean="0"/>
              <a:t>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4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Iterator : Example 1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318022"/>
            <a:ext cx="9036496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import </a:t>
            </a:r>
            <a:r>
              <a:rPr lang="en-US" b="1" i="1" dirty="0" err="1">
                <a:solidFill>
                  <a:srgbClr val="FF0000"/>
                </a:solidFill>
              </a:rPr>
              <a:t>java.util</a:t>
            </a:r>
            <a:r>
              <a:rPr lang="en-US" b="1" i="1" dirty="0">
                <a:solidFill>
                  <a:srgbClr val="FF0000"/>
                </a:solidFill>
              </a:rPr>
              <a:t>.*;</a:t>
            </a:r>
          </a:p>
          <a:p>
            <a:pPr>
              <a:spcBef>
                <a:spcPct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class </a:t>
            </a:r>
            <a:r>
              <a:rPr lang="en-US" b="1" i="1" dirty="0" err="1" smtClean="0">
                <a:solidFill>
                  <a:srgbClr val="FF0000"/>
                </a:solidFill>
              </a:rPr>
              <a:t>IteratorTest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public </a:t>
            </a:r>
            <a:r>
              <a:rPr lang="en-US" b="1" i="1" dirty="0">
                <a:solidFill>
                  <a:srgbClr val="FF0000"/>
                </a:solidFill>
              </a:rPr>
              <a:t>static void main(String </a:t>
            </a:r>
            <a:r>
              <a:rPr lang="en-US" b="1" i="1" dirty="0" err="1">
                <a:solidFill>
                  <a:srgbClr val="FF0000"/>
                </a:solidFill>
              </a:rPr>
              <a:t>args</a:t>
            </a:r>
            <a:r>
              <a:rPr lang="en-US" b="1" i="1" dirty="0">
                <a:solidFill>
                  <a:srgbClr val="FF0000"/>
                </a:solidFill>
              </a:rPr>
              <a:t>[])</a:t>
            </a: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{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ArrayList</a:t>
            </a:r>
            <a:r>
              <a:rPr lang="en-US" b="1" i="1" dirty="0" smtClean="0">
                <a:solidFill>
                  <a:srgbClr val="FF0000"/>
                </a:solidFill>
              </a:rPr>
              <a:t>&lt;String</a:t>
            </a:r>
            <a:r>
              <a:rPr lang="en-US" b="1" i="1" dirty="0">
                <a:solidFill>
                  <a:srgbClr val="FF0000"/>
                </a:solidFill>
              </a:rPr>
              <a:t>&gt; </a:t>
            </a:r>
            <a:r>
              <a:rPr lang="en-US" b="1" i="1" dirty="0" err="1">
                <a:solidFill>
                  <a:srgbClr val="FF0000"/>
                </a:solidFill>
              </a:rPr>
              <a:t>arrStr</a:t>
            </a:r>
            <a:r>
              <a:rPr lang="en-US" b="1" i="1" dirty="0">
                <a:solidFill>
                  <a:srgbClr val="FF0000"/>
                </a:solidFill>
              </a:rPr>
              <a:t> = new </a:t>
            </a:r>
            <a:r>
              <a:rPr lang="en-US" b="1" i="1" dirty="0" err="1" smtClean="0">
                <a:solidFill>
                  <a:srgbClr val="FF0000"/>
                </a:solidFill>
              </a:rPr>
              <a:t>ArrayList</a:t>
            </a:r>
            <a:r>
              <a:rPr lang="en-US" b="1" i="1" dirty="0" smtClean="0">
                <a:solidFill>
                  <a:srgbClr val="FF0000"/>
                </a:solidFill>
              </a:rPr>
              <a:t>&lt;String&gt;(20);</a:t>
            </a:r>
          </a:p>
          <a:p>
            <a:pPr>
              <a:spcBef>
                <a:spcPct val="0"/>
              </a:spcBef>
            </a:pP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("A</a:t>
            </a:r>
            <a:r>
              <a:rPr lang="en-US" b="1" i="1" dirty="0" smtClean="0">
                <a:solidFill>
                  <a:srgbClr val="FF0000"/>
                </a:solidFill>
              </a:rPr>
              <a:t>");	//  	A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("B</a:t>
            </a:r>
            <a:r>
              <a:rPr lang="en-US" b="1" i="1" dirty="0" smtClean="0">
                <a:solidFill>
                  <a:srgbClr val="FF0000"/>
                </a:solidFill>
              </a:rPr>
              <a:t>");	//  	A B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("X</a:t>
            </a:r>
            <a:r>
              <a:rPr lang="en-US" b="1" i="1" dirty="0" smtClean="0">
                <a:solidFill>
                  <a:srgbClr val="FF0000"/>
                </a:solidFill>
              </a:rPr>
              <a:t>");	//  	A B X	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("Y</a:t>
            </a:r>
            <a:r>
              <a:rPr lang="en-US" b="1" i="1" dirty="0" smtClean="0">
                <a:solidFill>
                  <a:srgbClr val="FF0000"/>
                </a:solidFill>
              </a:rPr>
              <a:t>");	//	A B X Y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("Z</a:t>
            </a:r>
            <a:r>
              <a:rPr lang="en-US" b="1" i="1" dirty="0" smtClean="0">
                <a:solidFill>
                  <a:srgbClr val="FF0000"/>
                </a:solidFill>
              </a:rPr>
              <a:t>");	//	A B X Y Z</a:t>
            </a:r>
          </a:p>
          <a:p>
            <a:pPr>
              <a:spcBef>
                <a:spcPct val="0"/>
              </a:spcBef>
            </a:pP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sz="2000" b="1" i="1" dirty="0" err="1" smtClean="0">
                <a:solidFill>
                  <a:srgbClr val="0070C0"/>
                </a:solidFill>
              </a:rPr>
              <a:t>Iteraor</a:t>
            </a:r>
            <a:r>
              <a:rPr lang="en-US" sz="2000" b="1" i="1" dirty="0" smtClean="0">
                <a:solidFill>
                  <a:srgbClr val="0070C0"/>
                </a:solidFill>
              </a:rPr>
              <a:t>&lt;String&gt;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itr</a:t>
            </a:r>
            <a:r>
              <a:rPr lang="en-US" sz="2000" b="1" i="1" dirty="0" smtClean="0">
                <a:solidFill>
                  <a:srgbClr val="0070C0"/>
                </a:solidFill>
              </a:rPr>
              <a:t> =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arrStr.iterator</a:t>
            </a:r>
            <a:r>
              <a:rPr lang="en-US" sz="2000" b="1" i="1" dirty="0" smtClean="0">
                <a:solidFill>
                  <a:srgbClr val="0070C0"/>
                </a:solidFill>
              </a:rPr>
              <a:t>();</a:t>
            </a:r>
          </a:p>
          <a:p>
            <a:pPr>
              <a:spcBef>
                <a:spcPct val="0"/>
              </a:spcBef>
            </a:pPr>
            <a:r>
              <a:rPr lang="en-US" sz="2000" b="1" i="1" dirty="0">
                <a:solidFill>
                  <a:srgbClr val="0070C0"/>
                </a:solidFill>
              </a:rPr>
              <a:t>	</a:t>
            </a:r>
            <a:r>
              <a:rPr lang="en-US" sz="2000" b="1" i="1" dirty="0" smtClean="0">
                <a:solidFill>
                  <a:srgbClr val="0070C0"/>
                </a:solidFill>
              </a:rPr>
              <a:t>	while(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itr.hasNext</a:t>
            </a:r>
            <a:r>
              <a:rPr lang="en-US" sz="2000" b="1" i="1" dirty="0" smtClean="0">
                <a:solidFill>
                  <a:srgbClr val="0070C0"/>
                </a:solidFill>
              </a:rPr>
              <a:t>()</a:t>
            </a:r>
          </a:p>
          <a:p>
            <a:pPr>
              <a:spcBef>
                <a:spcPct val="0"/>
              </a:spcBef>
            </a:pPr>
            <a:r>
              <a:rPr lang="en-US" sz="2000" b="1" i="1" dirty="0">
                <a:solidFill>
                  <a:srgbClr val="0070C0"/>
                </a:solidFill>
              </a:rPr>
              <a:t>	</a:t>
            </a:r>
            <a:r>
              <a:rPr lang="en-US" sz="2000" b="1" i="1" dirty="0" smtClean="0">
                <a:solidFill>
                  <a:srgbClr val="0070C0"/>
                </a:solidFill>
              </a:rPr>
              <a:t>	</a:t>
            </a:r>
            <a:r>
              <a:rPr lang="en-US" sz="2000" b="1" i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000" b="1" i="1" dirty="0" smtClean="0">
                <a:solidFill>
                  <a:srgbClr val="0070C0"/>
                </a:solidFill>
              </a:rPr>
              <a:t>(</a:t>
            </a:r>
            <a:r>
              <a:rPr lang="en-US" sz="2000" b="1" i="1" dirty="0" err="1" smtClean="0">
                <a:solidFill>
                  <a:srgbClr val="0070C0"/>
                </a:solidFill>
              </a:rPr>
              <a:t>itr.next</a:t>
            </a:r>
            <a:r>
              <a:rPr lang="en-US" sz="2000" b="1" i="1" dirty="0" smtClean="0">
                <a:solidFill>
                  <a:srgbClr val="0070C0"/>
                </a:solidFill>
              </a:rPr>
              <a:t>());</a:t>
            </a:r>
          </a:p>
          <a:p>
            <a:pPr>
              <a:spcBef>
                <a:spcPct val="0"/>
              </a:spcBef>
            </a:pPr>
            <a:r>
              <a:rPr lang="en-US" sz="2000" b="1" i="1" dirty="0">
                <a:solidFill>
                  <a:srgbClr val="0070C0"/>
                </a:solidFill>
              </a:rPr>
              <a:t>	</a:t>
            </a:r>
            <a:r>
              <a:rPr lang="en-US" sz="2000" b="1" i="1" dirty="0" smtClean="0">
                <a:solidFill>
                  <a:srgbClr val="FF0000"/>
                </a:solidFill>
              </a:rPr>
              <a:t>}// End of Method</a:t>
            </a:r>
          </a:p>
          <a:p>
            <a:pPr>
              <a:spcBef>
                <a:spcPct val="0"/>
              </a:spcBef>
            </a:pPr>
            <a:r>
              <a:rPr lang="en-US" sz="2000" b="1" i="1" dirty="0" smtClean="0">
                <a:solidFill>
                  <a:srgbClr val="FF0000"/>
                </a:solidFill>
              </a:rPr>
              <a:t>}// End of class</a:t>
            </a:r>
          </a:p>
          <a:p>
            <a:pPr>
              <a:spcBef>
                <a:spcPct val="0"/>
              </a:spcBef>
            </a:pPr>
            <a:r>
              <a:rPr lang="en-US" sz="2000" b="1" i="1" dirty="0" smtClean="0">
                <a:solidFill>
                  <a:srgbClr val="0070C0"/>
                </a:solidFill>
              </a:rPr>
              <a:t>	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8184" y="5013176"/>
            <a:ext cx="187220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A </a:t>
            </a:r>
            <a:r>
              <a:rPr lang="en-US" b="1" i="1" dirty="0" smtClean="0">
                <a:solidFill>
                  <a:srgbClr val="FF0000"/>
                </a:solidFill>
              </a:rPr>
              <a:t>  B   X   Y   Z</a:t>
            </a:r>
            <a:endParaRPr lang="en-US" b="1" i="1" dirty="0">
              <a:solidFill>
                <a:srgbClr val="0070C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394296" y="4869160"/>
            <a:ext cx="0" cy="576064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94296" y="3933056"/>
            <a:ext cx="166113" cy="79208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52120" y="3173688"/>
            <a:ext cx="264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Iterator Location in the Beginning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27984" y="5805264"/>
            <a:ext cx="0" cy="43204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27984" y="6203077"/>
            <a:ext cx="1071736" cy="838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84854" y="5888295"/>
            <a:ext cx="3413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Next() Returns the Next Element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and forwards the Cursor Location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8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Iterator : Example 1 …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318022"/>
            <a:ext cx="9036496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import </a:t>
            </a:r>
            <a:r>
              <a:rPr lang="en-US" b="1" i="1" dirty="0" err="1">
                <a:solidFill>
                  <a:srgbClr val="FF0000"/>
                </a:solidFill>
              </a:rPr>
              <a:t>java.util</a:t>
            </a:r>
            <a:r>
              <a:rPr lang="en-US" b="1" i="1" dirty="0">
                <a:solidFill>
                  <a:srgbClr val="FF0000"/>
                </a:solidFill>
              </a:rPr>
              <a:t>.*;</a:t>
            </a:r>
          </a:p>
          <a:p>
            <a:pPr>
              <a:spcBef>
                <a:spcPct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class </a:t>
            </a:r>
            <a:r>
              <a:rPr lang="en-US" b="1" i="1" dirty="0" err="1" smtClean="0">
                <a:solidFill>
                  <a:srgbClr val="FF0000"/>
                </a:solidFill>
              </a:rPr>
              <a:t>IteratorTest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public </a:t>
            </a:r>
            <a:r>
              <a:rPr lang="en-US" b="1" i="1" dirty="0">
                <a:solidFill>
                  <a:srgbClr val="FF0000"/>
                </a:solidFill>
              </a:rPr>
              <a:t>static void main(String </a:t>
            </a:r>
            <a:r>
              <a:rPr lang="en-US" b="1" i="1" dirty="0" err="1">
                <a:solidFill>
                  <a:srgbClr val="FF0000"/>
                </a:solidFill>
              </a:rPr>
              <a:t>args</a:t>
            </a:r>
            <a:r>
              <a:rPr lang="en-US" b="1" i="1" dirty="0">
                <a:solidFill>
                  <a:srgbClr val="FF0000"/>
                </a:solidFill>
              </a:rPr>
              <a:t>[])</a:t>
            </a: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{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ArrayList</a:t>
            </a:r>
            <a:r>
              <a:rPr lang="en-US" b="1" i="1" dirty="0" smtClean="0">
                <a:solidFill>
                  <a:srgbClr val="FF0000"/>
                </a:solidFill>
              </a:rPr>
              <a:t>&lt;String</a:t>
            </a:r>
            <a:r>
              <a:rPr lang="en-US" b="1" i="1" dirty="0">
                <a:solidFill>
                  <a:srgbClr val="FF0000"/>
                </a:solidFill>
              </a:rPr>
              <a:t>&gt; </a:t>
            </a:r>
            <a:r>
              <a:rPr lang="en-US" b="1" i="1" dirty="0" err="1">
                <a:solidFill>
                  <a:srgbClr val="FF0000"/>
                </a:solidFill>
              </a:rPr>
              <a:t>arrStr</a:t>
            </a:r>
            <a:r>
              <a:rPr lang="en-US" b="1" i="1" dirty="0">
                <a:solidFill>
                  <a:srgbClr val="FF0000"/>
                </a:solidFill>
              </a:rPr>
              <a:t> = new </a:t>
            </a:r>
            <a:r>
              <a:rPr lang="en-US" b="1" i="1" dirty="0" err="1" smtClean="0">
                <a:solidFill>
                  <a:srgbClr val="FF0000"/>
                </a:solidFill>
              </a:rPr>
              <a:t>ArrayList</a:t>
            </a:r>
            <a:r>
              <a:rPr lang="en-US" b="1" i="1" dirty="0" smtClean="0">
                <a:solidFill>
                  <a:srgbClr val="FF0000"/>
                </a:solidFill>
              </a:rPr>
              <a:t>&lt;String&gt;(20);</a:t>
            </a:r>
          </a:p>
          <a:p>
            <a:pPr>
              <a:spcBef>
                <a:spcPct val="0"/>
              </a:spcBef>
            </a:pP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("A</a:t>
            </a:r>
            <a:r>
              <a:rPr lang="en-US" b="1" i="1" dirty="0" smtClean="0">
                <a:solidFill>
                  <a:srgbClr val="FF0000"/>
                </a:solidFill>
              </a:rPr>
              <a:t>");	//  	A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("B</a:t>
            </a:r>
            <a:r>
              <a:rPr lang="en-US" b="1" i="1" dirty="0" smtClean="0">
                <a:solidFill>
                  <a:srgbClr val="FF0000"/>
                </a:solidFill>
              </a:rPr>
              <a:t>");	//  	A B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("X</a:t>
            </a:r>
            <a:r>
              <a:rPr lang="en-US" b="1" i="1" dirty="0" smtClean="0">
                <a:solidFill>
                  <a:srgbClr val="FF0000"/>
                </a:solidFill>
              </a:rPr>
              <a:t>");	//  	A B X	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("Y</a:t>
            </a:r>
            <a:r>
              <a:rPr lang="en-US" b="1" i="1" dirty="0" smtClean="0">
                <a:solidFill>
                  <a:srgbClr val="FF0000"/>
                </a:solidFill>
              </a:rPr>
              <a:t>");	//	A B X Y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("Z</a:t>
            </a:r>
            <a:r>
              <a:rPr lang="en-US" b="1" i="1" dirty="0" smtClean="0">
                <a:solidFill>
                  <a:srgbClr val="FF0000"/>
                </a:solidFill>
              </a:rPr>
              <a:t>");	//	A B X Y Z</a:t>
            </a:r>
          </a:p>
          <a:p>
            <a:pPr>
              <a:spcBef>
                <a:spcPct val="0"/>
              </a:spcBef>
            </a:pP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sz="2000" b="1" i="1" dirty="0" err="1" smtClean="0">
                <a:solidFill>
                  <a:srgbClr val="0070C0"/>
                </a:solidFill>
              </a:rPr>
              <a:t>Iteraor</a:t>
            </a:r>
            <a:r>
              <a:rPr lang="en-US" sz="2000" b="1" i="1" dirty="0" smtClean="0">
                <a:solidFill>
                  <a:srgbClr val="0070C0"/>
                </a:solidFill>
              </a:rPr>
              <a:t>&lt;String&gt;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itr</a:t>
            </a:r>
            <a:r>
              <a:rPr lang="en-US" sz="2000" b="1" i="1" dirty="0" smtClean="0">
                <a:solidFill>
                  <a:srgbClr val="0070C0"/>
                </a:solidFill>
              </a:rPr>
              <a:t> =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arrStr.iterator</a:t>
            </a:r>
            <a:r>
              <a:rPr lang="en-US" sz="2000" b="1" i="1" dirty="0" smtClean="0">
                <a:solidFill>
                  <a:srgbClr val="0070C0"/>
                </a:solidFill>
              </a:rPr>
              <a:t>();		</a:t>
            </a:r>
            <a:r>
              <a:rPr lang="en-US" sz="2000" b="1" i="1" dirty="0">
                <a:solidFill>
                  <a:srgbClr val="0070C0"/>
                </a:solidFill>
              </a:rPr>
              <a:t>	</a:t>
            </a:r>
            <a:r>
              <a:rPr lang="en-US" sz="2000" b="1" i="1" dirty="0" smtClean="0">
                <a:solidFill>
                  <a:srgbClr val="0070C0"/>
                </a:solidFill>
              </a:rPr>
              <a:t>		while(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itr.hasNext</a:t>
            </a:r>
            <a:r>
              <a:rPr lang="en-US" sz="2000" b="1" i="1" dirty="0" smtClean="0">
                <a:solidFill>
                  <a:srgbClr val="0070C0"/>
                </a:solidFill>
              </a:rPr>
              <a:t>()</a:t>
            </a:r>
          </a:p>
          <a:p>
            <a:pPr>
              <a:spcBef>
                <a:spcPct val="0"/>
              </a:spcBef>
            </a:pPr>
            <a:r>
              <a:rPr lang="en-US" sz="2000" b="1" i="1" dirty="0">
                <a:solidFill>
                  <a:srgbClr val="0070C0"/>
                </a:solidFill>
              </a:rPr>
              <a:t>	</a:t>
            </a:r>
            <a:r>
              <a:rPr lang="en-US" sz="2000" b="1" i="1" dirty="0" smtClean="0">
                <a:solidFill>
                  <a:srgbClr val="0070C0"/>
                </a:solidFill>
              </a:rPr>
              <a:t>	</a:t>
            </a:r>
            <a:r>
              <a:rPr lang="en-US" sz="2000" b="1" i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000" b="1" i="1" dirty="0" smtClean="0">
                <a:solidFill>
                  <a:srgbClr val="0070C0"/>
                </a:solidFill>
              </a:rPr>
              <a:t>(	</a:t>
            </a:r>
            <a:r>
              <a:rPr lang="en-US" sz="2000" b="1" i="1" dirty="0" err="1" smtClean="0">
                <a:solidFill>
                  <a:srgbClr val="0070C0"/>
                </a:solidFill>
              </a:rPr>
              <a:t>itr.next</a:t>
            </a:r>
            <a:r>
              <a:rPr lang="en-US" sz="2000" b="1" i="1" dirty="0" smtClean="0">
                <a:solidFill>
                  <a:srgbClr val="0070C0"/>
                </a:solidFill>
              </a:rPr>
              <a:t>());</a:t>
            </a:r>
          </a:p>
          <a:p>
            <a:pPr>
              <a:spcBef>
                <a:spcPct val="0"/>
              </a:spcBef>
            </a:pPr>
            <a:r>
              <a:rPr lang="en-US" sz="2000" b="1" i="1" dirty="0">
                <a:solidFill>
                  <a:srgbClr val="0070C0"/>
                </a:solidFill>
              </a:rPr>
              <a:t>	</a:t>
            </a:r>
            <a:r>
              <a:rPr lang="en-US" sz="2000" b="1" i="1" dirty="0" smtClean="0">
                <a:solidFill>
                  <a:srgbClr val="FF0000"/>
                </a:solidFill>
              </a:rPr>
              <a:t>}// End of Method</a:t>
            </a:r>
          </a:p>
          <a:p>
            <a:pPr>
              <a:spcBef>
                <a:spcPct val="0"/>
              </a:spcBef>
            </a:pPr>
            <a:r>
              <a:rPr lang="en-US" sz="2000" b="1" i="1" dirty="0" smtClean="0">
                <a:solidFill>
                  <a:srgbClr val="FF0000"/>
                </a:solidFill>
              </a:rPr>
              <a:t>}// End of class</a:t>
            </a:r>
          </a:p>
          <a:p>
            <a:pPr>
              <a:spcBef>
                <a:spcPct val="0"/>
              </a:spcBef>
            </a:pPr>
            <a:r>
              <a:rPr lang="en-US" sz="2000" b="1" i="1" dirty="0" smtClean="0">
                <a:solidFill>
                  <a:srgbClr val="0070C0"/>
                </a:solidFill>
              </a:rPr>
              <a:t>	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8184" y="5517232"/>
            <a:ext cx="187220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A </a:t>
            </a:r>
            <a:r>
              <a:rPr lang="en-US" b="1" i="1" dirty="0" smtClean="0">
                <a:solidFill>
                  <a:srgbClr val="FF0000"/>
                </a:solidFill>
              </a:rPr>
              <a:t>  B   X   Y   Z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796136" y="5676694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760521" y="5373216"/>
            <a:ext cx="0" cy="576064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2"/>
          </p:cNvCxnSpPr>
          <p:nvPr/>
        </p:nvCxnSpPr>
        <p:spPr>
          <a:xfrm flipH="1">
            <a:off x="6754337" y="4479411"/>
            <a:ext cx="517963" cy="885723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80112" y="3463748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00B050"/>
                </a:solidFill>
              </a:rPr>
              <a:t>Iterator Location Changes when next() Executes and the previous Element is Returned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12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Iterator : Example 1 …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318022"/>
            <a:ext cx="9036496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import </a:t>
            </a:r>
            <a:r>
              <a:rPr lang="en-US" b="1" i="1" dirty="0" err="1">
                <a:solidFill>
                  <a:srgbClr val="FF0000"/>
                </a:solidFill>
              </a:rPr>
              <a:t>java.util</a:t>
            </a:r>
            <a:r>
              <a:rPr lang="en-US" b="1" i="1" dirty="0">
                <a:solidFill>
                  <a:srgbClr val="FF0000"/>
                </a:solidFill>
              </a:rPr>
              <a:t>.*;</a:t>
            </a:r>
          </a:p>
          <a:p>
            <a:pPr>
              <a:spcBef>
                <a:spcPct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class </a:t>
            </a:r>
            <a:r>
              <a:rPr lang="en-US" b="1" i="1" dirty="0" err="1" smtClean="0">
                <a:solidFill>
                  <a:srgbClr val="FF0000"/>
                </a:solidFill>
              </a:rPr>
              <a:t>IteratorTest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public </a:t>
            </a:r>
            <a:r>
              <a:rPr lang="en-US" b="1" i="1" dirty="0">
                <a:solidFill>
                  <a:srgbClr val="FF0000"/>
                </a:solidFill>
              </a:rPr>
              <a:t>static void main(String </a:t>
            </a:r>
            <a:r>
              <a:rPr lang="en-US" b="1" i="1" dirty="0" err="1">
                <a:solidFill>
                  <a:srgbClr val="FF0000"/>
                </a:solidFill>
              </a:rPr>
              <a:t>args</a:t>
            </a:r>
            <a:r>
              <a:rPr lang="en-US" b="1" i="1" dirty="0">
                <a:solidFill>
                  <a:srgbClr val="FF0000"/>
                </a:solidFill>
              </a:rPr>
              <a:t>[])</a:t>
            </a: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{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ArrayList</a:t>
            </a:r>
            <a:r>
              <a:rPr lang="en-US" b="1" i="1" dirty="0" smtClean="0">
                <a:solidFill>
                  <a:srgbClr val="FF0000"/>
                </a:solidFill>
              </a:rPr>
              <a:t>&lt;String</a:t>
            </a:r>
            <a:r>
              <a:rPr lang="en-US" b="1" i="1" dirty="0">
                <a:solidFill>
                  <a:srgbClr val="FF0000"/>
                </a:solidFill>
              </a:rPr>
              <a:t>&gt; </a:t>
            </a:r>
            <a:r>
              <a:rPr lang="en-US" b="1" i="1" dirty="0" err="1">
                <a:solidFill>
                  <a:srgbClr val="FF0000"/>
                </a:solidFill>
              </a:rPr>
              <a:t>arrStr</a:t>
            </a:r>
            <a:r>
              <a:rPr lang="en-US" b="1" i="1" dirty="0">
                <a:solidFill>
                  <a:srgbClr val="FF0000"/>
                </a:solidFill>
              </a:rPr>
              <a:t> = new </a:t>
            </a:r>
            <a:r>
              <a:rPr lang="en-US" b="1" i="1" dirty="0" err="1" smtClean="0">
                <a:solidFill>
                  <a:srgbClr val="FF0000"/>
                </a:solidFill>
              </a:rPr>
              <a:t>ArrayList</a:t>
            </a:r>
            <a:r>
              <a:rPr lang="en-US" b="1" i="1" dirty="0" smtClean="0">
                <a:solidFill>
                  <a:srgbClr val="FF0000"/>
                </a:solidFill>
              </a:rPr>
              <a:t>&lt;String&gt;(20);</a:t>
            </a:r>
          </a:p>
          <a:p>
            <a:pPr>
              <a:spcBef>
                <a:spcPct val="0"/>
              </a:spcBef>
            </a:pP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("A</a:t>
            </a:r>
            <a:r>
              <a:rPr lang="en-US" b="1" i="1" dirty="0" smtClean="0">
                <a:solidFill>
                  <a:srgbClr val="FF0000"/>
                </a:solidFill>
              </a:rPr>
              <a:t>");	//  	A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("B</a:t>
            </a:r>
            <a:r>
              <a:rPr lang="en-US" b="1" i="1" dirty="0" smtClean="0">
                <a:solidFill>
                  <a:srgbClr val="FF0000"/>
                </a:solidFill>
              </a:rPr>
              <a:t>");	//  	A B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("X</a:t>
            </a:r>
            <a:r>
              <a:rPr lang="en-US" b="1" i="1" dirty="0" smtClean="0">
                <a:solidFill>
                  <a:srgbClr val="FF0000"/>
                </a:solidFill>
              </a:rPr>
              <a:t>");	//  	A B X	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("Y</a:t>
            </a:r>
            <a:r>
              <a:rPr lang="en-US" b="1" i="1" dirty="0" smtClean="0">
                <a:solidFill>
                  <a:srgbClr val="FF0000"/>
                </a:solidFill>
              </a:rPr>
              <a:t>");	//	A B X Y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("Z</a:t>
            </a:r>
            <a:r>
              <a:rPr lang="en-US" b="1" i="1" dirty="0" smtClean="0">
                <a:solidFill>
                  <a:srgbClr val="FF0000"/>
                </a:solidFill>
              </a:rPr>
              <a:t>");	//	A B X Y Z</a:t>
            </a:r>
          </a:p>
          <a:p>
            <a:pPr>
              <a:spcBef>
                <a:spcPct val="0"/>
              </a:spcBef>
            </a:pP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sz="2000" b="1" i="1" dirty="0" err="1" smtClean="0">
                <a:solidFill>
                  <a:srgbClr val="0070C0"/>
                </a:solidFill>
              </a:rPr>
              <a:t>Iteraor</a:t>
            </a:r>
            <a:r>
              <a:rPr lang="en-US" sz="2000" b="1" i="1" dirty="0" smtClean="0">
                <a:solidFill>
                  <a:srgbClr val="0070C0"/>
                </a:solidFill>
              </a:rPr>
              <a:t>&lt;String&gt;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itr</a:t>
            </a:r>
            <a:r>
              <a:rPr lang="en-US" sz="2000" b="1" i="1" dirty="0" smtClean="0">
                <a:solidFill>
                  <a:srgbClr val="0070C0"/>
                </a:solidFill>
              </a:rPr>
              <a:t> =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arrStr.iterator</a:t>
            </a:r>
            <a:r>
              <a:rPr lang="en-US" sz="2000" b="1" i="1" dirty="0" smtClean="0">
                <a:solidFill>
                  <a:srgbClr val="0070C0"/>
                </a:solidFill>
              </a:rPr>
              <a:t>();		</a:t>
            </a:r>
            <a:r>
              <a:rPr lang="en-US" sz="2000" b="1" i="1" dirty="0">
                <a:solidFill>
                  <a:srgbClr val="0070C0"/>
                </a:solidFill>
              </a:rPr>
              <a:t>	</a:t>
            </a:r>
            <a:r>
              <a:rPr lang="en-US" sz="2000" b="1" i="1" dirty="0" smtClean="0">
                <a:solidFill>
                  <a:srgbClr val="0070C0"/>
                </a:solidFill>
              </a:rPr>
              <a:t>		while(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itr.hasNext</a:t>
            </a:r>
            <a:r>
              <a:rPr lang="en-US" sz="2000" b="1" i="1" dirty="0" smtClean="0">
                <a:solidFill>
                  <a:srgbClr val="0070C0"/>
                </a:solidFill>
              </a:rPr>
              <a:t>()</a:t>
            </a:r>
          </a:p>
          <a:p>
            <a:pPr>
              <a:spcBef>
                <a:spcPct val="0"/>
              </a:spcBef>
            </a:pPr>
            <a:r>
              <a:rPr lang="en-US" sz="2000" b="1" i="1" dirty="0">
                <a:solidFill>
                  <a:srgbClr val="0070C0"/>
                </a:solidFill>
              </a:rPr>
              <a:t>	</a:t>
            </a:r>
            <a:r>
              <a:rPr lang="en-US" sz="2000" b="1" i="1" dirty="0" smtClean="0">
                <a:solidFill>
                  <a:srgbClr val="0070C0"/>
                </a:solidFill>
              </a:rPr>
              <a:t>	</a:t>
            </a:r>
            <a:r>
              <a:rPr lang="en-US" sz="2000" b="1" i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000" b="1" i="1" dirty="0" smtClean="0">
                <a:solidFill>
                  <a:srgbClr val="0070C0"/>
                </a:solidFill>
              </a:rPr>
              <a:t>(	</a:t>
            </a:r>
            <a:r>
              <a:rPr lang="en-US" sz="2000" b="1" i="1" dirty="0" err="1" smtClean="0">
                <a:solidFill>
                  <a:srgbClr val="0070C0"/>
                </a:solidFill>
              </a:rPr>
              <a:t>itr.next</a:t>
            </a:r>
            <a:r>
              <a:rPr lang="en-US" sz="2000" b="1" i="1" dirty="0" smtClean="0">
                <a:solidFill>
                  <a:srgbClr val="0070C0"/>
                </a:solidFill>
              </a:rPr>
              <a:t>());</a:t>
            </a:r>
          </a:p>
          <a:p>
            <a:pPr>
              <a:spcBef>
                <a:spcPct val="0"/>
              </a:spcBef>
            </a:pPr>
            <a:r>
              <a:rPr lang="en-US" sz="2000" b="1" i="1" dirty="0">
                <a:solidFill>
                  <a:srgbClr val="0070C0"/>
                </a:solidFill>
              </a:rPr>
              <a:t>	</a:t>
            </a:r>
            <a:r>
              <a:rPr lang="en-US" sz="2000" b="1" i="1" dirty="0" smtClean="0">
                <a:solidFill>
                  <a:srgbClr val="FF0000"/>
                </a:solidFill>
              </a:rPr>
              <a:t>}// End of Method</a:t>
            </a:r>
          </a:p>
          <a:p>
            <a:pPr>
              <a:spcBef>
                <a:spcPct val="0"/>
              </a:spcBef>
            </a:pPr>
            <a:r>
              <a:rPr lang="en-US" sz="2000" b="1" i="1" dirty="0" smtClean="0">
                <a:solidFill>
                  <a:srgbClr val="FF0000"/>
                </a:solidFill>
              </a:rPr>
              <a:t>}// End of class</a:t>
            </a:r>
          </a:p>
          <a:p>
            <a:pPr>
              <a:spcBef>
                <a:spcPct val="0"/>
              </a:spcBef>
            </a:pPr>
            <a:r>
              <a:rPr lang="en-US" sz="2000" b="1" i="1" dirty="0" smtClean="0">
                <a:solidFill>
                  <a:srgbClr val="0070C0"/>
                </a:solidFill>
              </a:rPr>
              <a:t>	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8184" y="5517232"/>
            <a:ext cx="187220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A </a:t>
            </a:r>
            <a:r>
              <a:rPr lang="en-US" b="1" i="1" dirty="0" smtClean="0">
                <a:solidFill>
                  <a:srgbClr val="FF0000"/>
                </a:solidFill>
              </a:rPr>
              <a:t>  B   X   Y   Z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796136" y="5676694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046560" y="5373216"/>
            <a:ext cx="0" cy="576064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2"/>
          </p:cNvCxnSpPr>
          <p:nvPr/>
        </p:nvCxnSpPr>
        <p:spPr>
          <a:xfrm flipH="1">
            <a:off x="7046560" y="4479411"/>
            <a:ext cx="225740" cy="893805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80112" y="3463748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00B050"/>
                </a:solidFill>
              </a:rPr>
              <a:t>Iterator Location Changes when next() Executes and the previous Element is Returned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Iterator : Example 1 …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318022"/>
            <a:ext cx="9036496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import </a:t>
            </a:r>
            <a:r>
              <a:rPr lang="en-US" b="1" i="1" dirty="0" err="1">
                <a:solidFill>
                  <a:srgbClr val="FF0000"/>
                </a:solidFill>
              </a:rPr>
              <a:t>java.util</a:t>
            </a:r>
            <a:r>
              <a:rPr lang="en-US" b="1" i="1" dirty="0">
                <a:solidFill>
                  <a:srgbClr val="FF0000"/>
                </a:solidFill>
              </a:rPr>
              <a:t>.*;</a:t>
            </a:r>
          </a:p>
          <a:p>
            <a:pPr>
              <a:spcBef>
                <a:spcPct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class </a:t>
            </a:r>
            <a:r>
              <a:rPr lang="en-US" b="1" i="1" dirty="0" err="1" smtClean="0">
                <a:solidFill>
                  <a:srgbClr val="FF0000"/>
                </a:solidFill>
              </a:rPr>
              <a:t>IteratorTest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public </a:t>
            </a:r>
            <a:r>
              <a:rPr lang="en-US" b="1" i="1" dirty="0">
                <a:solidFill>
                  <a:srgbClr val="FF0000"/>
                </a:solidFill>
              </a:rPr>
              <a:t>static void main(String </a:t>
            </a:r>
            <a:r>
              <a:rPr lang="en-US" b="1" i="1" dirty="0" err="1">
                <a:solidFill>
                  <a:srgbClr val="FF0000"/>
                </a:solidFill>
              </a:rPr>
              <a:t>args</a:t>
            </a:r>
            <a:r>
              <a:rPr lang="en-US" b="1" i="1" dirty="0">
                <a:solidFill>
                  <a:srgbClr val="FF0000"/>
                </a:solidFill>
              </a:rPr>
              <a:t>[])</a:t>
            </a: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{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ArrayList</a:t>
            </a:r>
            <a:r>
              <a:rPr lang="en-US" b="1" i="1" dirty="0" smtClean="0">
                <a:solidFill>
                  <a:srgbClr val="FF0000"/>
                </a:solidFill>
              </a:rPr>
              <a:t>&lt;String</a:t>
            </a:r>
            <a:r>
              <a:rPr lang="en-US" b="1" i="1" dirty="0">
                <a:solidFill>
                  <a:srgbClr val="FF0000"/>
                </a:solidFill>
              </a:rPr>
              <a:t>&gt; </a:t>
            </a:r>
            <a:r>
              <a:rPr lang="en-US" b="1" i="1" dirty="0" err="1">
                <a:solidFill>
                  <a:srgbClr val="FF0000"/>
                </a:solidFill>
              </a:rPr>
              <a:t>arrStr</a:t>
            </a:r>
            <a:r>
              <a:rPr lang="en-US" b="1" i="1" dirty="0">
                <a:solidFill>
                  <a:srgbClr val="FF0000"/>
                </a:solidFill>
              </a:rPr>
              <a:t> = new </a:t>
            </a:r>
            <a:r>
              <a:rPr lang="en-US" b="1" i="1" dirty="0" err="1" smtClean="0">
                <a:solidFill>
                  <a:srgbClr val="FF0000"/>
                </a:solidFill>
              </a:rPr>
              <a:t>ArrayList</a:t>
            </a:r>
            <a:r>
              <a:rPr lang="en-US" b="1" i="1" dirty="0" smtClean="0">
                <a:solidFill>
                  <a:srgbClr val="FF0000"/>
                </a:solidFill>
              </a:rPr>
              <a:t>&lt;String&gt;(20);</a:t>
            </a:r>
          </a:p>
          <a:p>
            <a:pPr>
              <a:spcBef>
                <a:spcPct val="0"/>
              </a:spcBef>
            </a:pP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("A</a:t>
            </a:r>
            <a:r>
              <a:rPr lang="en-US" b="1" i="1" dirty="0" smtClean="0">
                <a:solidFill>
                  <a:srgbClr val="FF0000"/>
                </a:solidFill>
              </a:rPr>
              <a:t>");	//  	A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("B</a:t>
            </a:r>
            <a:r>
              <a:rPr lang="en-US" b="1" i="1" dirty="0" smtClean="0">
                <a:solidFill>
                  <a:srgbClr val="FF0000"/>
                </a:solidFill>
              </a:rPr>
              <a:t>");	//  	A B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("X</a:t>
            </a:r>
            <a:r>
              <a:rPr lang="en-US" b="1" i="1" dirty="0" smtClean="0">
                <a:solidFill>
                  <a:srgbClr val="FF0000"/>
                </a:solidFill>
              </a:rPr>
              <a:t>");	//  	A B X	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("Y</a:t>
            </a:r>
            <a:r>
              <a:rPr lang="en-US" b="1" i="1" dirty="0" smtClean="0">
                <a:solidFill>
                  <a:srgbClr val="FF0000"/>
                </a:solidFill>
              </a:rPr>
              <a:t>");	//	A B X Y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arrStr.add</a:t>
            </a:r>
            <a:r>
              <a:rPr lang="en-US" b="1" i="1" dirty="0">
                <a:solidFill>
                  <a:srgbClr val="FF0000"/>
                </a:solidFill>
              </a:rPr>
              <a:t>("Z</a:t>
            </a:r>
            <a:r>
              <a:rPr lang="en-US" b="1" i="1" dirty="0" smtClean="0">
                <a:solidFill>
                  <a:srgbClr val="FF0000"/>
                </a:solidFill>
              </a:rPr>
              <a:t>");	//	A B X Y Z</a:t>
            </a:r>
          </a:p>
          <a:p>
            <a:pPr>
              <a:spcBef>
                <a:spcPct val="0"/>
              </a:spcBef>
            </a:pPr>
            <a:endParaRPr lang="en-US" b="1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r>
              <a:rPr lang="en-US" sz="2000" b="1" i="1" dirty="0" err="1" smtClean="0">
                <a:solidFill>
                  <a:srgbClr val="0070C0"/>
                </a:solidFill>
              </a:rPr>
              <a:t>Iteraor</a:t>
            </a:r>
            <a:r>
              <a:rPr lang="en-US" sz="2000" b="1" i="1" dirty="0" smtClean="0">
                <a:solidFill>
                  <a:srgbClr val="0070C0"/>
                </a:solidFill>
              </a:rPr>
              <a:t>&lt;String&gt;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itr</a:t>
            </a:r>
            <a:r>
              <a:rPr lang="en-US" sz="2000" b="1" i="1" dirty="0" smtClean="0">
                <a:solidFill>
                  <a:srgbClr val="0070C0"/>
                </a:solidFill>
              </a:rPr>
              <a:t> =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arrStr.iterator</a:t>
            </a:r>
            <a:r>
              <a:rPr lang="en-US" sz="2000" b="1" i="1" dirty="0" smtClean="0">
                <a:solidFill>
                  <a:srgbClr val="0070C0"/>
                </a:solidFill>
              </a:rPr>
              <a:t>();		</a:t>
            </a:r>
            <a:r>
              <a:rPr lang="en-US" sz="2000" b="1" i="1" dirty="0">
                <a:solidFill>
                  <a:srgbClr val="0070C0"/>
                </a:solidFill>
              </a:rPr>
              <a:t>	</a:t>
            </a:r>
            <a:r>
              <a:rPr lang="en-US" sz="2000" b="1" i="1" dirty="0" smtClean="0">
                <a:solidFill>
                  <a:srgbClr val="0070C0"/>
                </a:solidFill>
              </a:rPr>
              <a:t>		while(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itr.hasNext</a:t>
            </a:r>
            <a:r>
              <a:rPr lang="en-US" sz="2000" b="1" i="1" dirty="0" smtClean="0">
                <a:solidFill>
                  <a:srgbClr val="0070C0"/>
                </a:solidFill>
              </a:rPr>
              <a:t>()</a:t>
            </a:r>
          </a:p>
          <a:p>
            <a:pPr>
              <a:spcBef>
                <a:spcPct val="0"/>
              </a:spcBef>
            </a:pPr>
            <a:r>
              <a:rPr lang="en-US" sz="2000" b="1" i="1" dirty="0">
                <a:solidFill>
                  <a:srgbClr val="0070C0"/>
                </a:solidFill>
              </a:rPr>
              <a:t>	</a:t>
            </a:r>
            <a:r>
              <a:rPr lang="en-US" sz="2000" b="1" i="1" dirty="0" smtClean="0">
                <a:solidFill>
                  <a:srgbClr val="0070C0"/>
                </a:solidFill>
              </a:rPr>
              <a:t>	</a:t>
            </a:r>
            <a:r>
              <a:rPr lang="en-US" sz="2000" b="1" i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000" b="1" i="1" dirty="0" smtClean="0">
                <a:solidFill>
                  <a:srgbClr val="0070C0"/>
                </a:solidFill>
              </a:rPr>
              <a:t>(	</a:t>
            </a:r>
            <a:r>
              <a:rPr lang="en-US" sz="2000" b="1" i="1" dirty="0" err="1" smtClean="0">
                <a:solidFill>
                  <a:srgbClr val="0070C0"/>
                </a:solidFill>
              </a:rPr>
              <a:t>itr.next</a:t>
            </a:r>
            <a:r>
              <a:rPr lang="en-US" sz="2000" b="1" i="1" dirty="0" smtClean="0">
                <a:solidFill>
                  <a:srgbClr val="0070C0"/>
                </a:solidFill>
              </a:rPr>
              <a:t>());</a:t>
            </a:r>
          </a:p>
          <a:p>
            <a:pPr>
              <a:spcBef>
                <a:spcPct val="0"/>
              </a:spcBef>
            </a:pPr>
            <a:r>
              <a:rPr lang="en-US" sz="2000" b="1" i="1" dirty="0">
                <a:solidFill>
                  <a:srgbClr val="0070C0"/>
                </a:solidFill>
              </a:rPr>
              <a:t>	</a:t>
            </a:r>
            <a:r>
              <a:rPr lang="en-US" sz="2000" b="1" i="1" dirty="0" smtClean="0">
                <a:solidFill>
                  <a:srgbClr val="FF0000"/>
                </a:solidFill>
              </a:rPr>
              <a:t>}// End of Method</a:t>
            </a:r>
          </a:p>
          <a:p>
            <a:pPr>
              <a:spcBef>
                <a:spcPct val="0"/>
              </a:spcBef>
            </a:pPr>
            <a:r>
              <a:rPr lang="en-US" sz="2000" b="1" i="1" dirty="0" smtClean="0">
                <a:solidFill>
                  <a:srgbClr val="FF0000"/>
                </a:solidFill>
              </a:rPr>
              <a:t>}// End of class</a:t>
            </a:r>
          </a:p>
          <a:p>
            <a:pPr>
              <a:spcBef>
                <a:spcPct val="0"/>
              </a:spcBef>
            </a:pPr>
            <a:r>
              <a:rPr lang="en-US" sz="2000" b="1" i="1" dirty="0" smtClean="0">
                <a:solidFill>
                  <a:srgbClr val="0070C0"/>
                </a:solidFill>
              </a:rPr>
              <a:t>	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8184" y="5517232"/>
            <a:ext cx="187220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A </a:t>
            </a:r>
            <a:r>
              <a:rPr lang="en-US" b="1" i="1" dirty="0" smtClean="0">
                <a:solidFill>
                  <a:srgbClr val="FF0000"/>
                </a:solidFill>
              </a:rPr>
              <a:t>  B   X   Y   Z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796136" y="5676694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334592" y="5338926"/>
            <a:ext cx="0" cy="576064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493837"/>
            <a:ext cx="8856984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remove()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This </a:t>
            </a:r>
            <a:r>
              <a:rPr lang="en-US" dirty="0" smtClean="0"/>
              <a:t>method can be used to remove the element from 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Rules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remove() method via Iterator interface instance can only be invoked only once per call to next() or previous()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add() method should not have been executed in between after the last call to next()/previous() and the remove()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Removing Elements Through remove() Method of 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1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9036496" cy="49594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b="1" dirty="0"/>
              <a:t>// File Name : RemoveTest.java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import </a:t>
            </a:r>
            <a:r>
              <a:rPr lang="en-US" sz="1800" b="1" dirty="0" err="1"/>
              <a:t>java.util</a:t>
            </a:r>
            <a:r>
              <a:rPr lang="en-US" sz="1800" b="1" dirty="0"/>
              <a:t>.*;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class </a:t>
            </a:r>
            <a:r>
              <a:rPr lang="en-US" sz="1800" b="1" dirty="0" err="1"/>
              <a:t>RemoveTest</a:t>
            </a: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800" b="1" dirty="0"/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public static void main(String </a:t>
            </a:r>
            <a:r>
              <a:rPr lang="en-US" sz="1800" b="1" dirty="0" err="1"/>
              <a:t>args</a:t>
            </a:r>
            <a:r>
              <a:rPr lang="en-US" sz="1800" b="1" dirty="0"/>
              <a:t>[])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{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	</a:t>
            </a:r>
            <a:r>
              <a:rPr lang="en-US" sz="1800" b="1" dirty="0" err="1">
                <a:solidFill>
                  <a:srgbClr val="FF0000"/>
                </a:solidFill>
              </a:rPr>
              <a:t>ArrayList</a:t>
            </a:r>
            <a:r>
              <a:rPr lang="en-US" sz="1800" b="1" dirty="0">
                <a:solidFill>
                  <a:srgbClr val="FF0000"/>
                </a:solidFill>
              </a:rPr>
              <a:t>&lt;String&gt; </a:t>
            </a:r>
            <a:r>
              <a:rPr lang="en-US" sz="1800" b="1" dirty="0" err="1">
                <a:solidFill>
                  <a:srgbClr val="FF0000"/>
                </a:solidFill>
              </a:rPr>
              <a:t>nameList</a:t>
            </a:r>
            <a:r>
              <a:rPr lang="en-US" sz="1800" b="1" dirty="0">
                <a:solidFill>
                  <a:srgbClr val="FF0000"/>
                </a:solidFill>
              </a:rPr>
              <a:t> = new </a:t>
            </a:r>
            <a:r>
              <a:rPr lang="en-US" sz="1800" b="1" dirty="0" err="1">
                <a:solidFill>
                  <a:srgbClr val="FF0000"/>
                </a:solidFill>
              </a:rPr>
              <a:t>ArrayList</a:t>
            </a:r>
            <a:r>
              <a:rPr lang="en-US" sz="1800" b="1" dirty="0">
                <a:solidFill>
                  <a:srgbClr val="FF0000"/>
                </a:solidFill>
              </a:rPr>
              <a:t>&lt;String&gt;();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		</a:t>
            </a:r>
            <a:r>
              <a:rPr lang="en-US" sz="1800" b="1" dirty="0" err="1">
                <a:solidFill>
                  <a:srgbClr val="FF0000"/>
                </a:solidFill>
              </a:rPr>
              <a:t>nameList.add</a:t>
            </a:r>
            <a:r>
              <a:rPr lang="en-US" sz="1800" b="1" dirty="0">
                <a:solidFill>
                  <a:srgbClr val="FF0000"/>
                </a:solidFill>
              </a:rPr>
              <a:t>("Java");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		</a:t>
            </a:r>
            <a:r>
              <a:rPr lang="en-US" sz="1800" b="1" dirty="0" err="1">
                <a:solidFill>
                  <a:srgbClr val="FF0000"/>
                </a:solidFill>
              </a:rPr>
              <a:t>nameList.add</a:t>
            </a:r>
            <a:r>
              <a:rPr lang="en-US" sz="1800" b="1" dirty="0">
                <a:solidFill>
                  <a:srgbClr val="FF0000"/>
                </a:solidFill>
              </a:rPr>
              <a:t>("Object");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		</a:t>
            </a:r>
            <a:r>
              <a:rPr lang="en-US" sz="1800" b="1" dirty="0" err="1">
                <a:solidFill>
                  <a:srgbClr val="FF0000"/>
                </a:solidFill>
              </a:rPr>
              <a:t>nameList.add</a:t>
            </a:r>
            <a:r>
              <a:rPr lang="en-US" sz="1800" b="1" dirty="0">
                <a:solidFill>
                  <a:srgbClr val="FF0000"/>
                </a:solidFill>
              </a:rPr>
              <a:t>("Fortran");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		</a:t>
            </a:r>
            <a:r>
              <a:rPr lang="en-US" sz="1800" b="1" dirty="0" err="1">
                <a:solidFill>
                  <a:srgbClr val="FF0000"/>
                </a:solidFill>
              </a:rPr>
              <a:t>nameList.add</a:t>
            </a:r>
            <a:r>
              <a:rPr lang="en-US" sz="1800" b="1" dirty="0">
                <a:solidFill>
                  <a:srgbClr val="FF0000"/>
                </a:solidFill>
              </a:rPr>
              <a:t>("Pascal");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		</a:t>
            </a:r>
            <a:r>
              <a:rPr lang="en-US" sz="1800" b="1" dirty="0" err="1">
                <a:solidFill>
                  <a:srgbClr val="FF0000"/>
                </a:solidFill>
              </a:rPr>
              <a:t>nameList.add</a:t>
            </a:r>
            <a:r>
              <a:rPr lang="en-US" sz="1800" b="1" dirty="0">
                <a:solidFill>
                  <a:srgbClr val="FF0000"/>
                </a:solidFill>
              </a:rPr>
              <a:t>("Python");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	</a:t>
            </a:r>
            <a:r>
              <a:rPr lang="en-US" b="1" dirty="0">
                <a:solidFill>
                  <a:srgbClr val="002060"/>
                </a:solidFill>
              </a:rPr>
              <a:t>Iterator&lt;String&gt; </a:t>
            </a:r>
            <a:r>
              <a:rPr lang="en-US" b="1" dirty="0" err="1">
                <a:solidFill>
                  <a:srgbClr val="002060"/>
                </a:solidFill>
              </a:rPr>
              <a:t>itrnameList</a:t>
            </a:r>
            <a:r>
              <a:rPr lang="en-US" b="1" dirty="0">
                <a:solidFill>
                  <a:srgbClr val="002060"/>
                </a:solidFill>
              </a:rPr>
              <a:t> = </a:t>
            </a:r>
            <a:r>
              <a:rPr lang="en-US" b="1" dirty="0" err="1">
                <a:solidFill>
                  <a:srgbClr val="002060"/>
                </a:solidFill>
              </a:rPr>
              <a:t>nameList.iterator</a:t>
            </a:r>
            <a:r>
              <a:rPr lang="en-US" b="1" dirty="0">
                <a:solidFill>
                  <a:srgbClr val="002060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</a:rPr>
              <a:t>		</a:t>
            </a:r>
            <a:r>
              <a:rPr lang="en-US" b="1" dirty="0" err="1" smtClean="0">
                <a:solidFill>
                  <a:srgbClr val="002060"/>
                </a:solidFill>
              </a:rPr>
              <a:t>itrnameList.remove</a:t>
            </a:r>
            <a:r>
              <a:rPr lang="en-US" b="1" dirty="0">
                <a:solidFill>
                  <a:srgbClr val="002060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</a:t>
            </a:r>
            <a:r>
              <a:rPr lang="en-US" sz="1800" b="1" dirty="0" smtClean="0"/>
              <a:t>} // End of Method</a:t>
            </a: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800" b="1" dirty="0" smtClean="0"/>
              <a:t>}// End of class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remove() Method of Iterator() : Example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5523922"/>
            <a:ext cx="6372200" cy="11461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33156" y="1515571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remove() Method Can not be used Without a previous next() Method Call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1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9036496" cy="49594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b="1" dirty="0"/>
              <a:t>// File Name : RemoveTest.java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import </a:t>
            </a:r>
            <a:r>
              <a:rPr lang="en-US" sz="1800" b="1" dirty="0" err="1"/>
              <a:t>java.util</a:t>
            </a:r>
            <a:r>
              <a:rPr lang="en-US" sz="1800" b="1" dirty="0"/>
              <a:t>.*;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class </a:t>
            </a:r>
            <a:r>
              <a:rPr lang="en-US" sz="1800" b="1" dirty="0" err="1"/>
              <a:t>RemoveTest</a:t>
            </a: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800" b="1" dirty="0"/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public static void main(String </a:t>
            </a:r>
            <a:r>
              <a:rPr lang="en-US" sz="1800" b="1" dirty="0" err="1"/>
              <a:t>args</a:t>
            </a:r>
            <a:r>
              <a:rPr lang="en-US" sz="1800" b="1" dirty="0"/>
              <a:t>[])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{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	</a:t>
            </a:r>
            <a:r>
              <a:rPr lang="en-US" sz="1800" b="1" dirty="0" err="1">
                <a:solidFill>
                  <a:srgbClr val="FF0000"/>
                </a:solidFill>
              </a:rPr>
              <a:t>ArrayList</a:t>
            </a:r>
            <a:r>
              <a:rPr lang="en-US" sz="1800" b="1" dirty="0">
                <a:solidFill>
                  <a:srgbClr val="FF0000"/>
                </a:solidFill>
              </a:rPr>
              <a:t>&lt;String&gt; </a:t>
            </a:r>
            <a:r>
              <a:rPr lang="en-US" sz="1800" b="1" dirty="0" err="1">
                <a:solidFill>
                  <a:srgbClr val="FF0000"/>
                </a:solidFill>
              </a:rPr>
              <a:t>nameList</a:t>
            </a:r>
            <a:r>
              <a:rPr lang="en-US" sz="1800" b="1" dirty="0">
                <a:solidFill>
                  <a:srgbClr val="FF0000"/>
                </a:solidFill>
              </a:rPr>
              <a:t> = new </a:t>
            </a:r>
            <a:r>
              <a:rPr lang="en-US" sz="1800" b="1" dirty="0" err="1">
                <a:solidFill>
                  <a:srgbClr val="FF0000"/>
                </a:solidFill>
              </a:rPr>
              <a:t>ArrayList</a:t>
            </a:r>
            <a:r>
              <a:rPr lang="en-US" sz="1800" b="1" dirty="0">
                <a:solidFill>
                  <a:srgbClr val="FF0000"/>
                </a:solidFill>
              </a:rPr>
              <a:t>&lt;String&gt;();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		</a:t>
            </a:r>
            <a:r>
              <a:rPr lang="en-US" sz="1800" b="1" dirty="0" err="1">
                <a:solidFill>
                  <a:srgbClr val="FF0000"/>
                </a:solidFill>
              </a:rPr>
              <a:t>nameList.add</a:t>
            </a:r>
            <a:r>
              <a:rPr lang="en-US" sz="1800" b="1" dirty="0">
                <a:solidFill>
                  <a:srgbClr val="FF0000"/>
                </a:solidFill>
              </a:rPr>
              <a:t>("Java");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		</a:t>
            </a:r>
            <a:r>
              <a:rPr lang="en-US" sz="1800" b="1" dirty="0" err="1">
                <a:solidFill>
                  <a:srgbClr val="FF0000"/>
                </a:solidFill>
              </a:rPr>
              <a:t>nameList.add</a:t>
            </a:r>
            <a:r>
              <a:rPr lang="en-US" sz="1800" b="1" dirty="0">
                <a:solidFill>
                  <a:srgbClr val="FF0000"/>
                </a:solidFill>
              </a:rPr>
              <a:t>("Object");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		</a:t>
            </a:r>
            <a:r>
              <a:rPr lang="en-US" sz="1800" b="1" dirty="0" err="1">
                <a:solidFill>
                  <a:srgbClr val="FF0000"/>
                </a:solidFill>
              </a:rPr>
              <a:t>nameList.add</a:t>
            </a:r>
            <a:r>
              <a:rPr lang="en-US" sz="1800" b="1" dirty="0">
                <a:solidFill>
                  <a:srgbClr val="FF0000"/>
                </a:solidFill>
              </a:rPr>
              <a:t>("Fortran");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</a:rPr>
              <a:t>Iterator&lt;String</a:t>
            </a:r>
            <a:r>
              <a:rPr lang="en-US" sz="1800" b="1" dirty="0">
                <a:solidFill>
                  <a:srgbClr val="002060"/>
                </a:solidFill>
              </a:rPr>
              <a:t>&gt; </a:t>
            </a:r>
            <a:r>
              <a:rPr lang="en-US" sz="1800" b="1" dirty="0" err="1">
                <a:solidFill>
                  <a:srgbClr val="002060"/>
                </a:solidFill>
              </a:rPr>
              <a:t>itrnameList</a:t>
            </a:r>
            <a:r>
              <a:rPr lang="en-US" sz="1800" b="1" dirty="0">
                <a:solidFill>
                  <a:srgbClr val="002060"/>
                </a:solidFill>
              </a:rPr>
              <a:t> = </a:t>
            </a:r>
            <a:r>
              <a:rPr lang="en-US" sz="1800" b="1" dirty="0" err="1">
                <a:solidFill>
                  <a:srgbClr val="002060"/>
                </a:solidFill>
              </a:rPr>
              <a:t>nameList.iterator</a:t>
            </a:r>
            <a:r>
              <a:rPr lang="en-US" sz="1800" b="1" dirty="0">
                <a:solidFill>
                  <a:srgbClr val="002060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2060"/>
                </a:solidFill>
              </a:rPr>
              <a:t>		</a:t>
            </a:r>
            <a:r>
              <a:rPr lang="en-US" sz="1800" b="1" dirty="0" err="1">
                <a:solidFill>
                  <a:srgbClr val="002060"/>
                </a:solidFill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</a:rPr>
              <a:t>(</a:t>
            </a:r>
            <a:r>
              <a:rPr lang="en-US" sz="1800" b="1" dirty="0" err="1">
                <a:solidFill>
                  <a:srgbClr val="002060"/>
                </a:solidFill>
              </a:rPr>
              <a:t>nameList</a:t>
            </a:r>
            <a:r>
              <a:rPr lang="en-US" sz="1800" b="1" dirty="0">
                <a:solidFill>
                  <a:srgbClr val="002060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2060"/>
                </a:solidFill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</a:rPr>
              <a:t>	</a:t>
            </a:r>
            <a:r>
              <a:rPr lang="en-US" sz="1800" b="1" dirty="0" err="1" smtClean="0">
                <a:solidFill>
                  <a:srgbClr val="002060"/>
                </a:solidFill>
              </a:rPr>
              <a:t>itrnameList.next</a:t>
            </a:r>
            <a:r>
              <a:rPr lang="en-US" sz="1800" b="1" dirty="0" smtClean="0">
                <a:solidFill>
                  <a:srgbClr val="002060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2060"/>
                </a:solidFill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</a:rPr>
              <a:t>	</a:t>
            </a:r>
            <a:r>
              <a:rPr lang="en-US" sz="1800" b="1" dirty="0" err="1" smtClean="0">
                <a:solidFill>
                  <a:srgbClr val="002060"/>
                </a:solidFill>
              </a:rPr>
              <a:t>itrnameList.remove</a:t>
            </a:r>
            <a:r>
              <a:rPr lang="en-US" sz="1800" b="1" dirty="0" smtClean="0">
                <a:solidFill>
                  <a:srgbClr val="002060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2060"/>
                </a:solidFill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</a:rPr>
              <a:t>	</a:t>
            </a:r>
            <a:r>
              <a:rPr lang="en-US" sz="1800" b="1" dirty="0" err="1">
                <a:solidFill>
                  <a:srgbClr val="002060"/>
                </a:solidFill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</a:rPr>
              <a:t>(</a:t>
            </a:r>
            <a:r>
              <a:rPr lang="en-US" sz="1800" b="1" dirty="0" err="1">
                <a:solidFill>
                  <a:srgbClr val="002060"/>
                </a:solidFill>
              </a:rPr>
              <a:t>nameList</a:t>
            </a:r>
            <a:r>
              <a:rPr lang="en-US" sz="1800" b="1" dirty="0" smtClean="0">
                <a:solidFill>
                  <a:srgbClr val="002060"/>
                </a:solidFill>
              </a:rPr>
              <a:t>);</a:t>
            </a:r>
            <a:endParaRPr lang="en-US" sz="1800" b="1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/>
              <a:t>	</a:t>
            </a:r>
            <a:r>
              <a:rPr lang="en-US" sz="1800" b="1" dirty="0" smtClean="0"/>
              <a:t>} // End of Method</a:t>
            </a: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800" b="1" dirty="0" smtClean="0"/>
              <a:t>}// End of class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remove() Method of Iterator() : Example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5608" y="4941168"/>
            <a:ext cx="3528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Java, Object, Fortran]</a:t>
            </a:r>
          </a:p>
          <a:p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[Object, Fortran]</a:t>
            </a:r>
          </a:p>
        </p:txBody>
      </p:sp>
    </p:spTree>
    <p:extLst>
      <p:ext uri="{BB962C8B-B14F-4D97-AF65-F5344CB8AC3E}">
        <p14:creationId xmlns:p14="http://schemas.microsoft.com/office/powerpoint/2010/main" val="26151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2335</TotalTime>
  <Words>480</Words>
  <Application>Microsoft Office PowerPoint</Application>
  <PresentationFormat>On-screen Show (4:3)</PresentationFormat>
  <Paragraphs>230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340</cp:revision>
  <cp:lastPrinted>2014-01-11T02:25:52Z</cp:lastPrinted>
  <dcterms:created xsi:type="dcterms:W3CDTF">2014-01-11T00:18:07Z</dcterms:created>
  <dcterms:modified xsi:type="dcterms:W3CDTF">2020-11-08T04:29:56Z</dcterms:modified>
</cp:coreProperties>
</file>