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13" r:id="rId2"/>
    <p:sldId id="430" r:id="rId3"/>
    <p:sldId id="431" r:id="rId4"/>
    <p:sldId id="433" r:id="rId5"/>
    <p:sldId id="434" r:id="rId6"/>
    <p:sldId id="436" r:id="rId7"/>
    <p:sldId id="438" r:id="rId8"/>
    <p:sldId id="440" r:id="rId9"/>
    <p:sldId id="429" r:id="rId10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>
      <p:cViewPr varScale="1">
        <p:scale>
          <a:sx n="73" d="100"/>
          <a:sy n="73" d="100"/>
        </p:scale>
        <p:origin x="11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98DF4-CF26-4812-ABCF-08312EE4AC03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7938"/>
            <a:ext cx="4600575" cy="3451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19663"/>
            <a:ext cx="5680075" cy="4025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2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B0A1E-E34D-4E5E-AD1F-C067DEA0A5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6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B0A1E-E34D-4E5E-AD1F-C067DEA0A5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8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B0A1E-E34D-4E5E-AD1F-C067DEA0A5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6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B0A1E-E34D-4E5E-AD1F-C067DEA0A5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49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B0A1E-E34D-4E5E-AD1F-C067DEA0A5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25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B0A1E-E34D-4E5E-AD1F-C067DEA0A5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33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B0A1E-E34D-4E5E-AD1F-C067DEA0A5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6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0" y="6597352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CA2CC26B-0CBF-4D7C-844A-850CC6FF3B0C}" type="slidenum">
              <a:rPr lang="en-US" sz="1200" b="1" smtClean="0"/>
              <a:pPr/>
              <a:t>‹#›</a:t>
            </a:fld>
            <a:r>
              <a:rPr lang="en-US" sz="1200" b="1" dirty="0" smtClean="0"/>
              <a:t>          </a:t>
            </a:r>
            <a:r>
              <a:rPr lang="en-US" sz="1200" b="1" dirty="0" smtClean="0"/>
              <a:t>IT 2103</a:t>
            </a:r>
            <a:r>
              <a:rPr lang="en-US" sz="1200" b="1" baseline="0" dirty="0" smtClean="0"/>
              <a:t> </a:t>
            </a:r>
            <a:r>
              <a:rPr lang="en-US" sz="1200" b="1" dirty="0" smtClean="0"/>
              <a:t>Object-Oriented</a:t>
            </a:r>
            <a:r>
              <a:rPr lang="en-US" sz="1200" b="1" baseline="0" dirty="0" smtClean="0"/>
              <a:t> Programming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31696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Wrapper Classes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1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Wrapper Classes in Java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9512" y="1478969"/>
            <a:ext cx="88392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  <a:defRPr/>
            </a:pPr>
            <a:r>
              <a:rPr lang="en-US" sz="2000" b="1" dirty="0" smtClean="0">
                <a:latin typeface="Courier New" panose="02070309020205020404" pitchFamily="49" charset="0"/>
              </a:rPr>
              <a:t>Primitive types aren't Objects in Java. </a:t>
            </a:r>
          </a:p>
          <a:p>
            <a:pPr algn="just" eaLnBrk="1" hangingPunct="1">
              <a:buFontTx/>
              <a:buAutoNum type="arabicPeriod"/>
              <a:defRPr/>
            </a:pPr>
            <a:r>
              <a:rPr lang="en-US" sz="2000" b="1" dirty="0" smtClean="0">
                <a:latin typeface="Courier New" panose="02070309020205020404" pitchFamily="49" charset="0"/>
              </a:rPr>
              <a:t>We Can wrap a primitive type value in a wrapper type object value</a:t>
            </a:r>
          </a:p>
          <a:p>
            <a:pPr eaLnBrk="1" hangingPunct="1">
              <a:buFontTx/>
              <a:buAutoNum type="arabicPeriod"/>
              <a:defRPr/>
            </a:pPr>
            <a:r>
              <a:rPr lang="en-US" sz="2000" b="1" dirty="0" smtClean="0">
                <a:latin typeface="Courier New" panose="02070309020205020404" pitchFamily="49" charset="0"/>
              </a:rPr>
              <a:t>Many Methods in Java’s Collections Framework Requires a class type values not primitive types</a:t>
            </a:r>
          </a:p>
          <a:p>
            <a:pPr eaLnBrk="1" hangingPunct="1">
              <a:buFontTx/>
              <a:buAutoNum type="arabicPeriod"/>
              <a:defRPr/>
            </a:pPr>
            <a:r>
              <a:rPr lang="en-US" sz="2000" b="1" dirty="0" smtClean="0">
                <a:latin typeface="Courier New" panose="02070309020205020404" pitchFamily="49" charset="0"/>
              </a:rPr>
              <a:t>Wrapper class for each type are:</a:t>
            </a:r>
            <a:br>
              <a:rPr lang="en-US" sz="2000" b="1" dirty="0" smtClean="0"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5050"/>
                </a:solidFill>
                <a:latin typeface="Courier New" panose="02070309020205020404" pitchFamily="49" charset="0"/>
              </a:rPr>
              <a:t>Integer 		Short 	Long 		Byte</a:t>
            </a:r>
            <a:br>
              <a:rPr lang="en-US" sz="2000" b="1" dirty="0" smtClean="0">
                <a:solidFill>
                  <a:srgbClr val="FF5050"/>
                </a:solidFill>
                <a:latin typeface="Courier New" panose="02070309020205020404" pitchFamily="49" charset="0"/>
              </a:rPr>
            </a:br>
            <a:r>
              <a:rPr lang="en-US" sz="2000" b="1" dirty="0" smtClean="0">
                <a:solidFill>
                  <a:srgbClr val="FF5050"/>
                </a:solidFill>
                <a:latin typeface="Courier New" panose="02070309020205020404" pitchFamily="49" charset="0"/>
              </a:rPr>
              <a:t>Character 	Float 	Double 	Boolean</a:t>
            </a:r>
          </a:p>
          <a:p>
            <a:pPr eaLnBrk="1" hangingPunct="1">
              <a:buFontTx/>
              <a:buAutoNum type="arabicPeriod"/>
              <a:defRPr/>
            </a:pPr>
            <a:r>
              <a:rPr lang="en-US" sz="2000" b="1" dirty="0" smtClean="0">
                <a:latin typeface="Courier New" panose="02070309020205020404" pitchFamily="49" charset="0"/>
              </a:rPr>
              <a:t>Wrapper Classes are Immutable.</a:t>
            </a:r>
          </a:p>
          <a:p>
            <a:pPr eaLnBrk="1" hangingPunct="1">
              <a:buFontTx/>
              <a:buAutoNum type="arabicPeriod"/>
              <a:defRPr/>
            </a:pPr>
            <a:r>
              <a:rPr lang="en-US" sz="2000" b="1" dirty="0" smtClean="0">
                <a:latin typeface="Courier New" panose="02070309020205020404" pitchFamily="49" charset="0"/>
              </a:rPr>
              <a:t>Two Concepts Associated with Wrappers :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Auto-boxing and Auto-unboxing</a:t>
            </a:r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Auto-Boxing</a:t>
            </a:r>
            <a:r>
              <a:rPr lang="en-US" sz="2000" b="1" dirty="0" smtClean="0">
                <a:latin typeface="Courier New" panose="02070309020205020404" pitchFamily="49" charset="0"/>
              </a:rPr>
              <a:t> : Automatic Conversion of a primitive value to its corresponding Wrapper type Object</a:t>
            </a:r>
          </a:p>
          <a:p>
            <a:pPr eaLnBrk="1" hangingPunct="1">
              <a:buFont typeface="Wingdings" panose="05000000000000000000" pitchFamily="2" charset="2"/>
              <a:buChar char="q"/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Auto-Unboxing</a:t>
            </a:r>
            <a:r>
              <a:rPr lang="en-US" sz="2000" b="1" dirty="0" smtClean="0">
                <a:latin typeface="Courier New" panose="02070309020205020404" pitchFamily="49" charset="0"/>
              </a:rPr>
              <a:t> : Automatic Retrieving of primitive type value of a Wrapper Type Object</a:t>
            </a:r>
          </a:p>
          <a:p>
            <a:pPr marL="0" indent="0" eaLnBrk="1" hangingPunct="1">
              <a:defRPr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>
              <a:defRPr/>
            </a:pPr>
            <a:endParaRPr lang="en-US" sz="2000" b="1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58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Auto boxing / Auto Unboxing</a:t>
            </a:r>
          </a:p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484784"/>
            <a:ext cx="867737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// File name: Wrapper.java</a:t>
            </a:r>
          </a:p>
          <a:p>
            <a:r>
              <a:rPr lang="en-US" b="1" dirty="0" smtClean="0"/>
              <a:t>import </a:t>
            </a:r>
            <a:r>
              <a:rPr lang="en-US" b="1" dirty="0" err="1" smtClean="0"/>
              <a:t>java.util</a:t>
            </a:r>
            <a:r>
              <a:rPr lang="en-US" b="1" dirty="0" smtClean="0"/>
              <a:t>.*;</a:t>
            </a:r>
          </a:p>
          <a:p>
            <a:r>
              <a:rPr lang="en-US" b="1" dirty="0" smtClean="0"/>
              <a:t>class </a:t>
            </a:r>
            <a:r>
              <a:rPr lang="en-US" b="1" dirty="0" err="1" smtClean="0"/>
              <a:t>WrapTest</a:t>
            </a:r>
            <a:endParaRPr lang="en-US" b="1" dirty="0" smtClean="0"/>
          </a:p>
          <a:p>
            <a:r>
              <a:rPr lang="en-US" b="1" dirty="0" smtClean="0"/>
              <a:t>{</a:t>
            </a:r>
          </a:p>
          <a:p>
            <a:r>
              <a:rPr lang="en-US" b="1" dirty="0"/>
              <a:t>	</a:t>
            </a:r>
            <a:r>
              <a:rPr lang="en-US" b="1" dirty="0" smtClean="0"/>
              <a:t>public	static	void	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</a:t>
            </a:r>
          </a:p>
          <a:p>
            <a:r>
              <a:rPr lang="en-US" b="1" dirty="0"/>
              <a:t>	</a:t>
            </a:r>
            <a:r>
              <a:rPr lang="en-US" b="1" dirty="0" smtClean="0"/>
              <a:t>{</a:t>
            </a:r>
          </a:p>
          <a:p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Integer 	a  = 10;		// Integer a = new Integer(10);</a:t>
            </a:r>
          </a:p>
          <a:p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	x  =  a + 20; 	// 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 x = </a:t>
            </a:r>
            <a:r>
              <a:rPr lang="en-US" b="1" dirty="0" err="1" smtClean="0">
                <a:solidFill>
                  <a:srgbClr val="FF0000"/>
                </a:solidFill>
              </a:rPr>
              <a:t>a.intValue</a:t>
            </a:r>
            <a:r>
              <a:rPr lang="en-US" b="1" dirty="0" smtClean="0">
                <a:solidFill>
                  <a:srgbClr val="FF0000"/>
                </a:solidFill>
              </a:rPr>
              <a:t>() + 20;</a:t>
            </a:r>
          </a:p>
          <a:p>
            <a:endParaRPr lang="en-US" b="1" dirty="0"/>
          </a:p>
          <a:p>
            <a:r>
              <a:rPr lang="en-US" b="1" dirty="0" smtClean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Double	b1  = 14.45;	// Double b1 = new Double(14.45);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double	b2  = b1 + 34.56;	// double  b2 = b1.doubleValue() + 34.56;</a:t>
            </a:r>
          </a:p>
          <a:p>
            <a:r>
              <a:rPr lang="en-US" b="1" dirty="0"/>
              <a:t>	</a:t>
            </a:r>
            <a:endParaRPr lang="en-US" b="1" dirty="0" smtClean="0"/>
          </a:p>
          <a:p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 smtClean="0">
                <a:solidFill>
                  <a:srgbClr val="FF0000"/>
                </a:solidFill>
              </a:rPr>
              <a:t>Boolean	c1  = false;	// Boolean c1 = new Boolean(false);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boolean</a:t>
            </a:r>
            <a:r>
              <a:rPr lang="en-US" b="1" dirty="0" smtClean="0">
                <a:solidFill>
                  <a:srgbClr val="FF0000"/>
                </a:solidFill>
              </a:rPr>
              <a:t>   c2   = c1;		// </a:t>
            </a:r>
            <a:r>
              <a:rPr lang="en-US" b="1" dirty="0" err="1" smtClean="0">
                <a:solidFill>
                  <a:srgbClr val="FF0000"/>
                </a:solidFill>
              </a:rPr>
              <a:t>boolean</a:t>
            </a:r>
            <a:r>
              <a:rPr lang="en-US" b="1" dirty="0" smtClean="0">
                <a:solidFill>
                  <a:srgbClr val="FF0000"/>
                </a:solidFill>
              </a:rPr>
              <a:t> c2 = c1.booleanValue();</a:t>
            </a:r>
          </a:p>
          <a:p>
            <a:r>
              <a:rPr lang="en-US" b="1" dirty="0"/>
              <a:t>	</a:t>
            </a:r>
            <a:r>
              <a:rPr lang="en-US" b="1" dirty="0" smtClean="0"/>
              <a:t>}// End of Method</a:t>
            </a:r>
          </a:p>
          <a:p>
            <a:r>
              <a:rPr lang="en-US" b="1" dirty="0" smtClean="0"/>
              <a:t>}// End of class 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092280" y="2132856"/>
            <a:ext cx="0" cy="100811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26232" y="1668832"/>
            <a:ext cx="136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Auto-Boxing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580112" y="3746941"/>
            <a:ext cx="137236" cy="200784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967518" y="5697274"/>
            <a:ext cx="163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Auto-</a:t>
            </a:r>
            <a:r>
              <a:rPr lang="en-US" b="1" dirty="0" err="1" smtClean="0">
                <a:solidFill>
                  <a:srgbClr val="FF0000"/>
                </a:solidFill>
              </a:rPr>
              <a:t>UnBoxing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380312" y="2132856"/>
            <a:ext cx="504056" cy="194421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0"/>
          </p:cNvCxnSpPr>
          <p:nvPr/>
        </p:nvCxnSpPr>
        <p:spPr>
          <a:xfrm flipH="1">
            <a:off x="5785787" y="4509120"/>
            <a:ext cx="912231" cy="118815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236296" y="2132856"/>
            <a:ext cx="190752" cy="2785163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020706" y="5287863"/>
            <a:ext cx="740073" cy="46691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01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Auto boxing / Auto Unboxing</a:t>
            </a:r>
          </a:p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1772816"/>
            <a:ext cx="9144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import </a:t>
            </a:r>
            <a:r>
              <a:rPr lang="en-US" sz="2000" b="1" dirty="0" err="1">
                <a:latin typeface="Courier New" panose="02070309020205020404" pitchFamily="49" charset="0"/>
              </a:rPr>
              <a:t>java.util</a:t>
            </a:r>
            <a:r>
              <a:rPr lang="en-US" sz="2000" b="1" dirty="0">
                <a:latin typeface="Courier New" panose="02070309020205020404" pitchFamily="49" charset="0"/>
              </a:rPr>
              <a:t>.*;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</a:rPr>
              <a:t>Wraptest</a:t>
            </a:r>
            <a:endParaRPr lang="en-US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public </a:t>
            </a:r>
            <a:r>
              <a:rPr lang="en-US" sz="2000" b="1" dirty="0">
                <a:latin typeface="Courier New" panose="02070309020205020404" pitchFamily="49" charset="0"/>
              </a:rPr>
              <a:t>static void main(String </a:t>
            </a:r>
            <a:r>
              <a:rPr lang="en-US" sz="2000" b="1" dirty="0" err="1">
                <a:latin typeface="Courier New" panose="02070309020205020404" pitchFamily="49" charset="0"/>
              </a:rPr>
              <a:t>args</a:t>
            </a:r>
            <a:r>
              <a:rPr lang="en-US" sz="2000" b="1" dirty="0">
                <a:latin typeface="Courier New" panose="02070309020205020404" pitchFamily="49" charset="0"/>
              </a:rPr>
              <a:t>[])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{</a:t>
            </a:r>
            <a:endParaRPr lang="en-US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	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Vector&lt;Integer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new Vector&lt;Integer&gt;();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ints.add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(10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); </a:t>
            </a: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// </a:t>
            </a:r>
            <a:r>
              <a:rPr lang="en-US" sz="2000" b="1" dirty="0" err="1" smtClean="0">
                <a:solidFill>
                  <a:srgbClr val="002060"/>
                </a:solidFill>
                <a:latin typeface="Courier New" panose="02070309020205020404" pitchFamily="49" charset="0"/>
              </a:rPr>
              <a:t>ints.add</a:t>
            </a: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</a:rPr>
              <a:t>(new Integer(10));</a:t>
            </a:r>
            <a:endParaRPr lang="en-US" sz="20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ints.add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(20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);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//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ints.add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(new Integer(10));</a:t>
            </a:r>
          </a:p>
          <a:p>
            <a:pPr>
              <a:spcBef>
                <a:spcPct val="0"/>
              </a:spcBef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ints.add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(30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);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//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ints.add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(new Integer(10));</a:t>
            </a:r>
          </a:p>
          <a:p>
            <a:pPr>
              <a:spcBef>
                <a:spcPct val="0"/>
              </a:spcBef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ints.add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(40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); 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//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</a:rPr>
              <a:t>ints.add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(new Integer(10));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		for(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=0;i&lt;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ints.size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();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		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ints.get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	}// End of Method</a:t>
            </a:r>
            <a:endParaRPr lang="en-US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}// End of Class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8460432" y="3717032"/>
            <a:ext cx="360040" cy="1080120"/>
          </a:xfrm>
          <a:prstGeom prst="rightBrace">
            <a:avLst>
              <a:gd name="adj1" fmla="val 52355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8820472" y="4257092"/>
            <a:ext cx="144016" cy="147616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96336" y="5584306"/>
            <a:ext cx="1497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Auto-Boxing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5724128" y="5440762"/>
            <a:ext cx="144016" cy="71717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675076" y="6093296"/>
            <a:ext cx="4281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b="1" dirty="0" err="1" smtClean="0">
                <a:solidFill>
                  <a:srgbClr val="FF0000"/>
                </a:solidFill>
              </a:rPr>
              <a:t>nts.get</a:t>
            </a:r>
            <a:r>
              <a:rPr lang="en-US" sz="2000" b="1" dirty="0" smtClean="0">
                <a:solidFill>
                  <a:srgbClr val="FF0000"/>
                </a:solidFill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).</a:t>
            </a:r>
            <a:r>
              <a:rPr lang="en-US" sz="2000" b="1" dirty="0" err="1" smtClean="0">
                <a:solidFill>
                  <a:srgbClr val="FF0000"/>
                </a:solidFill>
              </a:rPr>
              <a:t>intValue</a:t>
            </a:r>
            <a:r>
              <a:rPr lang="en-US" sz="2000" b="1" dirty="0" smtClean="0">
                <a:solidFill>
                  <a:srgbClr val="FF0000"/>
                </a:solidFill>
              </a:rPr>
              <a:t>() </a:t>
            </a:r>
            <a:r>
              <a:rPr lang="en-US" sz="2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000" b="1" dirty="0" smtClean="0">
                <a:solidFill>
                  <a:srgbClr val="FF0000"/>
                </a:solidFill>
              </a:rPr>
              <a:t>Auto-</a:t>
            </a:r>
            <a:r>
              <a:rPr lang="en-US" sz="2000" b="1" dirty="0" err="1" smtClean="0">
                <a:solidFill>
                  <a:srgbClr val="FF0000"/>
                </a:solidFill>
              </a:rPr>
              <a:t>UnBoxing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08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20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Auto boxing / Auto Unboxing</a:t>
            </a:r>
          </a:p>
          <a:p>
            <a:r>
              <a:rPr lang="en-US" dirty="0"/>
              <a:t>Example 3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784" y="1340768"/>
            <a:ext cx="894772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import </a:t>
            </a:r>
            <a:r>
              <a:rPr lang="en-US" sz="2000" b="1" dirty="0" err="1">
                <a:solidFill>
                  <a:srgbClr val="FF0000"/>
                </a:solidFill>
              </a:rPr>
              <a:t>java.util</a:t>
            </a:r>
            <a:r>
              <a:rPr lang="en-US" sz="2000" b="1" dirty="0">
                <a:solidFill>
                  <a:srgbClr val="FF0000"/>
                </a:solidFill>
              </a:rPr>
              <a:t>.*;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class </a:t>
            </a:r>
            <a:r>
              <a:rPr lang="en-US" sz="2000" b="1" dirty="0" err="1">
                <a:solidFill>
                  <a:srgbClr val="FF0000"/>
                </a:solidFill>
              </a:rPr>
              <a:t>WrapTest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	public	static	void main(String </a:t>
            </a:r>
            <a:r>
              <a:rPr lang="en-US" sz="2000" b="1" dirty="0" err="1">
                <a:solidFill>
                  <a:srgbClr val="FF0000"/>
                </a:solidFill>
              </a:rPr>
              <a:t>args</a:t>
            </a:r>
            <a:r>
              <a:rPr lang="en-US" sz="2000" b="1" dirty="0">
                <a:solidFill>
                  <a:srgbClr val="FF0000"/>
                </a:solidFill>
              </a:rPr>
              <a:t>[])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	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		Integer a = new Integer("10");	// NO ERROR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		Integer b = new Integer("20");	// NO ERROR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		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		Boolean b10 = new Boolean("true");	// NO ERROR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		Double  d10 = new Double("10.56");	// NO ERROR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		Vector&lt;Integer&gt; </a:t>
            </a:r>
            <a:r>
              <a:rPr lang="en-US" sz="2000" b="1" dirty="0" err="1">
                <a:solidFill>
                  <a:srgbClr val="FF0000"/>
                </a:solidFill>
              </a:rPr>
              <a:t>vecs</a:t>
            </a:r>
            <a:r>
              <a:rPr lang="en-US" sz="2000" b="1" dirty="0">
                <a:solidFill>
                  <a:srgbClr val="FF0000"/>
                </a:solidFill>
              </a:rPr>
              <a:t> = new Vector&lt;Integer&gt;();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		</a:t>
            </a:r>
            <a:r>
              <a:rPr lang="en-US" sz="2000" b="1" dirty="0" err="1">
                <a:solidFill>
                  <a:srgbClr val="FF0000"/>
                </a:solidFill>
              </a:rPr>
              <a:t>vecs.add</a:t>
            </a:r>
            <a:r>
              <a:rPr lang="en-US" sz="2000" b="1" dirty="0">
                <a:solidFill>
                  <a:srgbClr val="FF0000"/>
                </a:solidFill>
              </a:rPr>
              <a:t>(10);	</a:t>
            </a:r>
            <a:r>
              <a:rPr lang="en-US" sz="2000" b="1" dirty="0" smtClean="0">
                <a:solidFill>
                  <a:srgbClr val="FF0000"/>
                </a:solidFill>
              </a:rPr>
              <a:t>// </a:t>
            </a:r>
            <a:r>
              <a:rPr lang="en-US" sz="2000" b="1" dirty="0">
                <a:solidFill>
                  <a:srgbClr val="FF0000"/>
                </a:solidFill>
              </a:rPr>
              <a:t>NO </a:t>
            </a:r>
            <a:r>
              <a:rPr lang="en-US" sz="2000" b="1" dirty="0" smtClean="0">
                <a:solidFill>
                  <a:srgbClr val="FF0000"/>
                </a:solidFill>
              </a:rPr>
              <a:t>ERROR (Auto-Boxing Works Here)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		</a:t>
            </a:r>
            <a:r>
              <a:rPr lang="en-US" sz="2000" b="1" dirty="0" err="1">
                <a:solidFill>
                  <a:srgbClr val="FF0000"/>
                </a:solidFill>
              </a:rPr>
              <a:t>vecs.add</a:t>
            </a:r>
            <a:r>
              <a:rPr lang="en-US" sz="2000" b="1" dirty="0">
                <a:solidFill>
                  <a:srgbClr val="FF0000"/>
                </a:solidFill>
              </a:rPr>
              <a:t>("20");	</a:t>
            </a:r>
            <a:r>
              <a:rPr lang="en-US" sz="2000" b="1" dirty="0" smtClean="0">
                <a:solidFill>
                  <a:srgbClr val="0070C0"/>
                </a:solidFill>
              </a:rPr>
              <a:t>// </a:t>
            </a:r>
            <a:r>
              <a:rPr lang="en-US" sz="2000" b="1" dirty="0">
                <a:solidFill>
                  <a:srgbClr val="0070C0"/>
                </a:solidFill>
              </a:rPr>
              <a:t>COMPILE-TIME </a:t>
            </a:r>
            <a:r>
              <a:rPr lang="en-US" sz="2000" b="1" dirty="0" smtClean="0">
                <a:solidFill>
                  <a:srgbClr val="0070C0"/>
                </a:solidFill>
              </a:rPr>
              <a:t>ERROR (No Auto-Boxing here)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		</a:t>
            </a:r>
            <a:r>
              <a:rPr lang="en-US" sz="2000" b="1" dirty="0" err="1">
                <a:solidFill>
                  <a:srgbClr val="FF0000"/>
                </a:solidFill>
              </a:rPr>
              <a:t>vecs.add</a:t>
            </a:r>
            <a:r>
              <a:rPr lang="en-US" sz="2000" b="1" dirty="0">
                <a:solidFill>
                  <a:srgbClr val="FF0000"/>
                </a:solidFill>
              </a:rPr>
              <a:t>(10.45);	</a:t>
            </a:r>
            <a:r>
              <a:rPr lang="en-US" sz="2000" b="1" dirty="0">
                <a:solidFill>
                  <a:srgbClr val="0070C0"/>
                </a:solidFill>
              </a:rPr>
              <a:t>// COMPILE-TIME </a:t>
            </a:r>
            <a:r>
              <a:rPr lang="en-US" sz="2000" b="1" dirty="0" smtClean="0">
                <a:solidFill>
                  <a:srgbClr val="0070C0"/>
                </a:solidFill>
              </a:rPr>
              <a:t>ERROR (Wrong Value)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} End of Method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}// End of class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20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Wrapper Classes: Example </a:t>
            </a:r>
            <a:r>
              <a:rPr lang="en-US" dirty="0"/>
              <a:t>4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784" y="1340768"/>
            <a:ext cx="894772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java.util</a:t>
            </a:r>
            <a:r>
              <a:rPr lang="en-US" b="1" dirty="0">
                <a:solidFill>
                  <a:srgbClr val="FF0000"/>
                </a:solidFill>
              </a:rPr>
              <a:t>.*;</a:t>
            </a:r>
          </a:p>
          <a:p>
            <a:r>
              <a:rPr lang="en-US" b="1" dirty="0">
                <a:solidFill>
                  <a:srgbClr val="FF0000"/>
                </a:solidFill>
              </a:rPr>
              <a:t>class </a:t>
            </a:r>
            <a:r>
              <a:rPr lang="en-US" b="1" dirty="0" err="1">
                <a:solidFill>
                  <a:srgbClr val="FF0000"/>
                </a:solidFill>
              </a:rPr>
              <a:t>WrapTest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{</a:t>
            </a:r>
          </a:p>
          <a:p>
            <a:r>
              <a:rPr lang="en-US" b="1" dirty="0">
                <a:solidFill>
                  <a:srgbClr val="FF0000"/>
                </a:solidFill>
              </a:rPr>
              <a:t>	public	static	void main(String </a:t>
            </a:r>
            <a:r>
              <a:rPr lang="en-US" b="1" dirty="0" err="1">
                <a:solidFill>
                  <a:srgbClr val="FF0000"/>
                </a:solidFill>
              </a:rPr>
              <a:t>args</a:t>
            </a:r>
            <a:r>
              <a:rPr lang="en-US" b="1" dirty="0">
                <a:solidFill>
                  <a:srgbClr val="FF0000"/>
                </a:solidFill>
              </a:rPr>
              <a:t>[])</a:t>
            </a:r>
          </a:p>
          <a:p>
            <a:r>
              <a:rPr lang="en-US" b="1" dirty="0">
                <a:solidFill>
                  <a:srgbClr val="FF0000"/>
                </a:solidFill>
              </a:rPr>
              <a:t>	{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	a = 10;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Integer 	b = 10;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if(a == b)	// if( a == </a:t>
            </a:r>
            <a:r>
              <a:rPr lang="en-US" b="1" dirty="0" err="1" smtClean="0">
                <a:solidFill>
                  <a:srgbClr val="FF0000"/>
                </a:solidFill>
              </a:rPr>
              <a:t>b.intValue</a:t>
            </a:r>
            <a:r>
              <a:rPr lang="en-US" b="1" dirty="0" smtClean="0">
                <a:solidFill>
                  <a:srgbClr val="FF0000"/>
                </a:solidFill>
              </a:rPr>
              <a:t>())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b="1" dirty="0" smtClean="0">
                <a:solidFill>
                  <a:srgbClr val="FF0000"/>
                </a:solidFill>
              </a:rPr>
              <a:t>(“Hello”);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else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(“</a:t>
            </a:r>
            <a:r>
              <a:rPr lang="en-US" b="1" dirty="0" smtClean="0">
                <a:solidFill>
                  <a:srgbClr val="FF0000"/>
                </a:solidFill>
              </a:rPr>
              <a:t>Hi”);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	</a:t>
            </a:r>
            <a:r>
              <a:rPr lang="en-US" b="1" dirty="0" smtClean="0">
                <a:solidFill>
                  <a:srgbClr val="FF0000"/>
                </a:solidFill>
              </a:rPr>
              <a:t>a1 </a:t>
            </a:r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smtClean="0">
                <a:solidFill>
                  <a:srgbClr val="FF0000"/>
                </a:solidFill>
              </a:rPr>
              <a:t>400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>
                <a:solidFill>
                  <a:srgbClr val="FF0000"/>
                </a:solidFill>
              </a:rPr>
              <a:t>		Integer 	</a:t>
            </a:r>
            <a:r>
              <a:rPr lang="en-US" b="1" dirty="0" smtClean="0">
                <a:solidFill>
                  <a:srgbClr val="FF0000"/>
                </a:solidFill>
              </a:rPr>
              <a:t>b1 </a:t>
            </a:r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smtClean="0">
                <a:solidFill>
                  <a:srgbClr val="FF0000"/>
                </a:solidFill>
              </a:rPr>
              <a:t>400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>
                <a:solidFill>
                  <a:srgbClr val="FF0000"/>
                </a:solidFill>
              </a:rPr>
              <a:t>		</a:t>
            </a:r>
            <a:r>
              <a:rPr lang="en-US" b="1" dirty="0" smtClean="0">
                <a:solidFill>
                  <a:srgbClr val="FF0000"/>
                </a:solidFill>
              </a:rPr>
              <a:t>if(a1 </a:t>
            </a:r>
            <a:r>
              <a:rPr lang="en-US" b="1" dirty="0">
                <a:solidFill>
                  <a:srgbClr val="FF0000"/>
                </a:solidFill>
              </a:rPr>
              <a:t>== </a:t>
            </a:r>
            <a:r>
              <a:rPr lang="en-US" b="1" dirty="0" smtClean="0">
                <a:solidFill>
                  <a:srgbClr val="FF0000"/>
                </a:solidFill>
              </a:rPr>
              <a:t>b1)</a:t>
            </a:r>
            <a:r>
              <a:rPr lang="en-US" b="1" dirty="0">
                <a:solidFill>
                  <a:srgbClr val="FF0000"/>
                </a:solidFill>
              </a:rPr>
              <a:t>	// if( a == </a:t>
            </a:r>
            <a:r>
              <a:rPr lang="en-US" b="1" dirty="0" err="1">
                <a:solidFill>
                  <a:srgbClr val="FF0000"/>
                </a:solidFill>
              </a:rPr>
              <a:t>b.intValue</a:t>
            </a:r>
            <a:r>
              <a:rPr lang="en-US" b="1" dirty="0">
                <a:solidFill>
                  <a:srgbClr val="FF0000"/>
                </a:solidFill>
              </a:rPr>
              <a:t>())</a:t>
            </a:r>
          </a:p>
          <a:p>
            <a:r>
              <a:rPr lang="en-US" b="1" dirty="0">
                <a:solidFill>
                  <a:srgbClr val="FF0000"/>
                </a:solidFill>
              </a:rPr>
              <a:t>			</a:t>
            </a:r>
            <a:r>
              <a:rPr lang="en-US" b="1" dirty="0" err="1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(“Hello”);</a:t>
            </a:r>
          </a:p>
          <a:p>
            <a:r>
              <a:rPr lang="en-US" b="1" dirty="0">
                <a:solidFill>
                  <a:srgbClr val="FF0000"/>
                </a:solidFill>
              </a:rPr>
              <a:t>		else</a:t>
            </a:r>
          </a:p>
          <a:p>
            <a:r>
              <a:rPr lang="en-US" b="1" dirty="0">
                <a:solidFill>
                  <a:srgbClr val="FF0000"/>
                </a:solidFill>
              </a:rPr>
              <a:t>			</a:t>
            </a:r>
            <a:r>
              <a:rPr lang="en-US" b="1" dirty="0" err="1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(“Hi”);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} //End of Method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}// End of class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13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Wrapper Classes: Example </a:t>
            </a:r>
            <a:r>
              <a:rPr lang="en-US" dirty="0"/>
              <a:t>4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784" y="1340768"/>
            <a:ext cx="89477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java.util</a:t>
            </a:r>
            <a:r>
              <a:rPr lang="en-US" b="1" dirty="0">
                <a:solidFill>
                  <a:srgbClr val="FF0000"/>
                </a:solidFill>
              </a:rPr>
              <a:t>.*;</a:t>
            </a:r>
          </a:p>
          <a:p>
            <a:r>
              <a:rPr lang="en-US" b="1" dirty="0">
                <a:solidFill>
                  <a:srgbClr val="FF0000"/>
                </a:solidFill>
              </a:rPr>
              <a:t>class </a:t>
            </a:r>
            <a:r>
              <a:rPr lang="en-US" b="1" dirty="0" err="1">
                <a:solidFill>
                  <a:srgbClr val="FF0000"/>
                </a:solidFill>
              </a:rPr>
              <a:t>WrapTest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{</a:t>
            </a:r>
          </a:p>
          <a:p>
            <a:r>
              <a:rPr lang="en-US" b="1" dirty="0">
                <a:solidFill>
                  <a:srgbClr val="FF0000"/>
                </a:solidFill>
              </a:rPr>
              <a:t>	public	static	void main(String </a:t>
            </a:r>
            <a:r>
              <a:rPr lang="en-US" b="1" dirty="0" err="1">
                <a:solidFill>
                  <a:srgbClr val="FF0000"/>
                </a:solidFill>
              </a:rPr>
              <a:t>args</a:t>
            </a:r>
            <a:r>
              <a:rPr lang="en-US" b="1" dirty="0">
                <a:solidFill>
                  <a:srgbClr val="FF0000"/>
                </a:solidFill>
              </a:rPr>
              <a:t>[])</a:t>
            </a:r>
          </a:p>
          <a:p>
            <a:r>
              <a:rPr lang="en-US" b="1" dirty="0">
                <a:solidFill>
                  <a:srgbClr val="FF0000"/>
                </a:solidFill>
              </a:rPr>
              <a:t>	{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	a = 40;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Integer 	b1 = 40;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rgbClr val="FF0000"/>
                </a:solidFill>
              </a:rPr>
              <a:t>Integer 	</a:t>
            </a:r>
            <a:r>
              <a:rPr lang="en-US" b="1" dirty="0" smtClean="0">
                <a:solidFill>
                  <a:srgbClr val="FF0000"/>
                </a:solidFill>
              </a:rPr>
              <a:t>b2 </a:t>
            </a:r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smtClean="0">
                <a:solidFill>
                  <a:srgbClr val="FF0000"/>
                </a:solidFill>
              </a:rPr>
              <a:t>40;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if(a == b1 &amp;&amp; a == b2)	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b="1" dirty="0" smtClean="0">
                <a:solidFill>
                  <a:srgbClr val="FF0000"/>
                </a:solidFill>
              </a:rPr>
              <a:t>(“Hello”);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else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(“</a:t>
            </a:r>
            <a:r>
              <a:rPr lang="en-US" b="1" dirty="0" smtClean="0">
                <a:solidFill>
                  <a:srgbClr val="FF0000"/>
                </a:solidFill>
              </a:rPr>
              <a:t>Hi”);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if( b1== b2)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(“Hello”);</a:t>
            </a:r>
          </a:p>
          <a:p>
            <a:r>
              <a:rPr lang="en-US" b="1" dirty="0">
                <a:solidFill>
                  <a:srgbClr val="FF0000"/>
                </a:solidFill>
              </a:rPr>
              <a:t>		else</a:t>
            </a:r>
          </a:p>
          <a:p>
            <a:r>
              <a:rPr lang="en-US" b="1" dirty="0">
                <a:solidFill>
                  <a:srgbClr val="FF0000"/>
                </a:solidFill>
              </a:rPr>
              <a:t>			</a:t>
            </a:r>
            <a:r>
              <a:rPr lang="en-US" b="1" dirty="0" err="1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(“Hi”);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} //End of Method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}// End of class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6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Wrapper Classes: Example </a:t>
            </a:r>
            <a:r>
              <a:rPr lang="en-US" dirty="0"/>
              <a:t>4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784" y="1340768"/>
            <a:ext cx="89477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import </a:t>
            </a:r>
            <a:r>
              <a:rPr lang="en-US" b="1" dirty="0" err="1">
                <a:solidFill>
                  <a:srgbClr val="FF0000"/>
                </a:solidFill>
              </a:rPr>
              <a:t>java.util</a:t>
            </a:r>
            <a:r>
              <a:rPr lang="en-US" b="1" dirty="0">
                <a:solidFill>
                  <a:srgbClr val="FF0000"/>
                </a:solidFill>
              </a:rPr>
              <a:t>.*;</a:t>
            </a:r>
          </a:p>
          <a:p>
            <a:r>
              <a:rPr lang="en-US" b="1" dirty="0">
                <a:solidFill>
                  <a:srgbClr val="FF0000"/>
                </a:solidFill>
              </a:rPr>
              <a:t>class </a:t>
            </a:r>
            <a:r>
              <a:rPr lang="en-US" b="1" dirty="0" err="1">
                <a:solidFill>
                  <a:srgbClr val="FF0000"/>
                </a:solidFill>
              </a:rPr>
              <a:t>WrapTest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{</a:t>
            </a:r>
          </a:p>
          <a:p>
            <a:r>
              <a:rPr lang="en-US" b="1" dirty="0">
                <a:solidFill>
                  <a:srgbClr val="FF0000"/>
                </a:solidFill>
              </a:rPr>
              <a:t>	public	static	void main(String </a:t>
            </a:r>
            <a:r>
              <a:rPr lang="en-US" b="1" dirty="0" err="1">
                <a:solidFill>
                  <a:srgbClr val="FF0000"/>
                </a:solidFill>
              </a:rPr>
              <a:t>args</a:t>
            </a:r>
            <a:r>
              <a:rPr lang="en-US" b="1" dirty="0">
                <a:solidFill>
                  <a:srgbClr val="FF0000"/>
                </a:solidFill>
              </a:rPr>
              <a:t>[])</a:t>
            </a:r>
          </a:p>
          <a:p>
            <a:r>
              <a:rPr lang="en-US" b="1" dirty="0">
                <a:solidFill>
                  <a:srgbClr val="FF0000"/>
                </a:solidFill>
              </a:rPr>
              <a:t>	{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err="1" smtClean="0">
                <a:solidFill>
                  <a:srgbClr val="FF0000"/>
                </a:solidFill>
              </a:rPr>
              <a:t>int</a:t>
            </a:r>
            <a:r>
              <a:rPr lang="en-US" b="1" dirty="0" smtClean="0">
                <a:solidFill>
                  <a:srgbClr val="FF0000"/>
                </a:solidFill>
              </a:rPr>
              <a:t> 	a = 128;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Integer 	b1 = 128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rgbClr val="FF0000"/>
                </a:solidFill>
              </a:rPr>
              <a:t>Integer 	</a:t>
            </a:r>
            <a:r>
              <a:rPr lang="en-US" b="1" dirty="0" smtClean="0">
                <a:solidFill>
                  <a:srgbClr val="FF0000"/>
                </a:solidFill>
              </a:rPr>
              <a:t>b2 </a:t>
            </a:r>
            <a:r>
              <a:rPr lang="en-US" b="1">
                <a:solidFill>
                  <a:srgbClr val="FF0000"/>
                </a:solidFill>
              </a:rPr>
              <a:t>= </a:t>
            </a:r>
            <a:r>
              <a:rPr lang="en-US" b="1" smtClean="0">
                <a:solidFill>
                  <a:srgbClr val="FF0000"/>
                </a:solidFill>
              </a:rPr>
              <a:t>128;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if(a == b1 &amp;&amp; a == b2)	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b="1" dirty="0" smtClean="0">
                <a:solidFill>
                  <a:srgbClr val="FF0000"/>
                </a:solidFill>
              </a:rPr>
              <a:t>(“Hello”);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else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(“</a:t>
            </a:r>
            <a:r>
              <a:rPr lang="en-US" b="1" dirty="0" smtClean="0">
                <a:solidFill>
                  <a:srgbClr val="FF0000"/>
                </a:solidFill>
              </a:rPr>
              <a:t>Hi”);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if( b1== b2)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		</a:t>
            </a:r>
            <a:r>
              <a:rPr lang="en-US" b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(“Hello”);</a:t>
            </a:r>
          </a:p>
          <a:p>
            <a:r>
              <a:rPr lang="en-US" b="1" dirty="0">
                <a:solidFill>
                  <a:srgbClr val="FF0000"/>
                </a:solidFill>
              </a:rPr>
              <a:t>		else</a:t>
            </a:r>
          </a:p>
          <a:p>
            <a:r>
              <a:rPr lang="en-US" b="1" dirty="0">
                <a:solidFill>
                  <a:srgbClr val="FF0000"/>
                </a:solidFill>
              </a:rPr>
              <a:t>			</a:t>
            </a:r>
            <a:r>
              <a:rPr lang="en-US" b="1" dirty="0" err="1">
                <a:solidFill>
                  <a:srgbClr val="FF0000"/>
                </a:solidFill>
              </a:rPr>
              <a:t>System.out.println</a:t>
            </a:r>
            <a:r>
              <a:rPr lang="en-US" b="1" dirty="0">
                <a:solidFill>
                  <a:srgbClr val="FF0000"/>
                </a:solidFill>
              </a:rPr>
              <a:t>(“Hi”);</a:t>
            </a:r>
          </a:p>
          <a:p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} //End of Method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}// End of class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07704" y="3068960"/>
            <a:ext cx="5419328" cy="1647131"/>
          </a:xfrm>
        </p:spPr>
        <p:txBody>
          <a:bodyPr>
            <a:normAutofit/>
          </a:bodyPr>
          <a:lstStyle/>
          <a:p>
            <a:r>
              <a:rPr lang="en-IN" sz="8000" b="1" i="1" dirty="0" smtClean="0">
                <a:solidFill>
                  <a:srgbClr val="FF0000"/>
                </a:solidFill>
                <a:latin typeface="Arial Rounded MT Bold" pitchFamily="34" charset="0"/>
              </a:rPr>
              <a:t>Thank You</a:t>
            </a:r>
            <a:endParaRPr lang="en-IN" sz="8000" b="1" i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AOC ZC222-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AAOC ZC222-L1</Template>
  <TotalTime>2248</TotalTime>
  <Words>144</Words>
  <Application>Microsoft Office PowerPoint</Application>
  <PresentationFormat>On-screen Show (4:3)</PresentationFormat>
  <Paragraphs>133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Calibri</vt:lpstr>
      <vt:lpstr>Courier New</vt:lpstr>
      <vt:lpstr>Wingdings</vt:lpstr>
      <vt:lpstr>AAOC ZC222-L1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 ZG 552 Software Testing Methodologies</dc:title>
  <dc:creator>Prashant Joshi</dc:creator>
  <cp:lastModifiedBy>Dr. Pankaj Vyas [MU - Jaipur]</cp:lastModifiedBy>
  <cp:revision>331</cp:revision>
  <cp:lastPrinted>2014-01-11T02:25:52Z</cp:lastPrinted>
  <dcterms:created xsi:type="dcterms:W3CDTF">2014-01-11T00:18:07Z</dcterms:created>
  <dcterms:modified xsi:type="dcterms:W3CDTF">2020-11-19T07:05:40Z</dcterms:modified>
</cp:coreProperties>
</file>