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3" r:id="rId5"/>
    <p:sldId id="435" r:id="rId6"/>
    <p:sldId id="437" r:id="rId7"/>
    <p:sldId id="438" r:id="rId8"/>
    <p:sldId id="440" r:id="rId9"/>
    <p:sldId id="442" r:id="rId10"/>
    <p:sldId id="444" r:id="rId11"/>
    <p:sldId id="446" r:id="rId12"/>
    <p:sldId id="447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</a:t>
            </a:r>
            <a:r>
              <a:rPr lang="en-US" sz="1200" b="1" baseline="0" dirty="0" smtClean="0"/>
              <a:t>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Are Exceptions?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Types </a:t>
            </a:r>
            <a:r>
              <a:rPr lang="en-US" sz="3200" smtClean="0"/>
              <a:t>of Exceptions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56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3: Un-Caught Exceptions</a:t>
            </a:r>
          </a:p>
          <a:p>
            <a:r>
              <a:rPr lang="en-US" dirty="0" smtClean="0"/>
              <a:t>(Checked Type)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484784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b="1" dirty="0"/>
              <a:t>If a </a:t>
            </a:r>
            <a:r>
              <a:rPr lang="en-US" sz="2400" b="1" dirty="0" smtClean="0"/>
              <a:t>Method directly throws Any Checked Exception or Calls any other Method which throws a Checked Exception  Then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Either </a:t>
            </a:r>
            <a:r>
              <a:rPr lang="en-US" sz="2400" b="1" u="sng" dirty="0"/>
              <a:t>it has to Handle the Exception</a:t>
            </a:r>
            <a:r>
              <a:rPr lang="en-US" sz="2400" b="1" dirty="0"/>
              <a:t> </a:t>
            </a:r>
            <a:r>
              <a:rPr lang="en-US" sz="2400" b="1" dirty="0" smtClean="0"/>
              <a:t> OR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It Must Specify the Exception Type Using </a:t>
            </a:r>
            <a:r>
              <a:rPr lang="en-US" sz="2400" b="1" u="sng" dirty="0">
                <a:solidFill>
                  <a:srgbClr val="FF0000"/>
                </a:solidFill>
              </a:rPr>
              <a:t>throws</a:t>
            </a:r>
            <a:r>
              <a:rPr lang="en-US" sz="2400" b="1" u="sng" dirty="0"/>
              <a:t> clause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" y="3632244"/>
            <a:ext cx="883920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(System.in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14096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Specifying the Exception Using Throws Clause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4437112"/>
            <a:ext cx="302433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56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3: Un-Caught Exceptions</a:t>
            </a:r>
          </a:p>
          <a:p>
            <a:r>
              <a:rPr lang="en-US" dirty="0" smtClean="0"/>
              <a:t>(Checked Type) 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799" y="1832044"/>
            <a:ext cx="88392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(System.in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</a:p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catch(</a:t>
            </a:r>
            <a:r>
              <a:rPr lang="en-US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{}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Catch the Exception Using try … catch  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Built-in Exceptions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75503"/>
              </p:ext>
            </p:extLst>
          </p:nvPr>
        </p:nvGraphicFramePr>
        <p:xfrm>
          <a:off x="304800" y="1397000"/>
          <a:ext cx="8443664" cy="415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Un-Checked Exceptions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Checked Exceptions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ArithmeticException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ArrayIndexOutofBoundsException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ArrayStoreException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ClassCastException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NullPointerException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StringIndexOutofBoundsException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dirty="0" err="1" smtClean="0">
                          <a:solidFill>
                            <a:srgbClr val="0070C0"/>
                          </a:solidFill>
                        </a:rPr>
                        <a:t>NumberFormatException</a:t>
                      </a: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b="1" smtClean="0">
                          <a:solidFill>
                            <a:srgbClr val="0070C0"/>
                          </a:solidFill>
                        </a:rPr>
                        <a:t>IndexOutofBoundsException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IOException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CloneNotSupportedException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ClassNotFoundException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484784"/>
            <a:ext cx="9144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Abnormal Condition [Occurs at run time]. For Example divide by 0.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During execution if any exceptional condition occurs then  Java Runtime Environment (JRE) i.e. Java Interpreter creates a suitable Exception Object and throws it.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Every Exception is basically an object belonging to Java’s Exception class Hierarchy.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Exceptions needs to be handled so that appropriate actions can be taken.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Programmer can also provide exception handling code. However, if there is no exception handling code present during runtime for the thrown exception, then default exception handler will be provided</a:t>
            </a:r>
            <a:r>
              <a:rPr kumimoji="0" lang="en-US" sz="21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by JRE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thrown</a:t>
            </a:r>
            <a:r>
              <a:rPr kumimoji="0" lang="en-US" sz="21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Exception is Caught by 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JRE’s Default Exception Handler </a:t>
            </a:r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Name of the Exception in string form will be displayed over </a:t>
            </a:r>
            <a:r>
              <a:rPr kumimoji="0" lang="en-US" sz="21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kumimoji="0" lang="en-US" sz="21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the execution of the program</a:t>
            </a:r>
            <a:r>
              <a:rPr kumimoji="0" lang="en-US" sz="21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will be stopped. </a:t>
            </a:r>
            <a:endParaRPr kumimoji="0" lang="en-US" sz="21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Exception Class Hierarchy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20" y="1412775"/>
            <a:ext cx="9056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root class of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Hierarchy.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two direct subclasses namely 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1138" y="2729518"/>
            <a:ext cx="2833464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3415967" y="3272357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40126" y="3533111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97760" y="3534107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92254" y="4317480"/>
            <a:ext cx="2532472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5766382" y="3272358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403776" y="4036465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868430">
            <a:off x="1933550" y="4018239"/>
            <a:ext cx="849908" cy="24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0354" y="4317480"/>
            <a:ext cx="1779358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4429" y="43266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87804" y="43166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6983" y="5132808"/>
            <a:ext cx="2828873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6200000">
            <a:off x="2317898" y="4853588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3084813" y="5157661"/>
            <a:ext cx="909420" cy="24176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25765" y="5736315"/>
            <a:ext cx="2828873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20" y="512917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91351" y="5129170"/>
            <a:ext cx="2828873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4406130" y="4849950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72100" y="512917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1511" y="434579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61419" y="3439021"/>
            <a:ext cx="915029" cy="13399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264" y="2849602"/>
            <a:ext cx="22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Class of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747440" y="3768589"/>
            <a:ext cx="653438" cy="38156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836" y="4172745"/>
            <a:ext cx="347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 that are not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caught under normal circumstances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Checked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Un-Checked Exceptions</a:t>
            </a:r>
          </a:p>
          <a:p>
            <a:pPr marL="0" indent="0"/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229520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 smtClean="0"/>
              <a:t>Checked at Compile-Time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 smtClean="0"/>
              <a:t>Any Sub-class of Exception Except RuntimeException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 smtClean="0"/>
              <a:t>If a method throws any Checked Exception then </a:t>
            </a:r>
            <a:r>
              <a:rPr lang="en-US" b="1" u="sng" dirty="0" smtClean="0"/>
              <a:t>Either it has to Handle the Exception</a:t>
            </a:r>
            <a:r>
              <a:rPr lang="en-US" b="1" dirty="0" smtClean="0"/>
              <a:t> or </a:t>
            </a:r>
            <a:r>
              <a:rPr lang="en-US" b="1" u="sng" dirty="0" smtClean="0"/>
              <a:t>It must specify Exception Using </a:t>
            </a:r>
            <a:r>
              <a:rPr lang="en-US" b="1" u="sng" dirty="0" smtClean="0">
                <a:solidFill>
                  <a:srgbClr val="FF0000"/>
                </a:solidFill>
              </a:rPr>
              <a:t>throws</a:t>
            </a:r>
            <a:r>
              <a:rPr lang="en-US" b="1" u="sng" dirty="0" smtClean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Exception Types : </a:t>
            </a:r>
          </a:p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7242" y="3746345"/>
            <a:ext cx="2833464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4352071" y="4289184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76230" y="4549938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3864" y="4550934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6702486" y="4289185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969917">
            <a:off x="2499054" y="4859315"/>
            <a:ext cx="1201991" cy="2734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9512" y="5334307"/>
            <a:ext cx="3168352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Sub-Class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Exception Hierarchy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RuntimeException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4963441" y="5077676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67944" y="5354305"/>
            <a:ext cx="2238463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07" y="5020895"/>
            <a:ext cx="3433656" cy="14324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3528" y="4407495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Exceptions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" y="1392733"/>
            <a:ext cx="8975536" cy="1191243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 smtClean="0"/>
              <a:t>Are Not Checked at Compile-Time. [Automatically Defined For Programs]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b="1" dirty="0" smtClean="0"/>
              <a:t>Any Sub-Class of RuntimeException is by default an Un-Checked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Exception Types : </a:t>
            </a:r>
          </a:p>
          <a:p>
            <a:r>
              <a:rPr lang="en-US" dirty="0" smtClean="0"/>
              <a:t>Un-Checked Exceptions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7242" y="3068960"/>
            <a:ext cx="2833464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4352071" y="3611799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76230" y="3872553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3864" y="3873549"/>
            <a:ext cx="1634480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6702486" y="3611800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17533" y="5478322"/>
            <a:ext cx="3168352" cy="830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Sub-Class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 Branch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4390319" y="4400291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494822" y="4676920"/>
            <a:ext cx="2238463" cy="470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4528" y="5373216"/>
            <a:ext cx="3433656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7416" y="5478322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Un-Checked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4357422" y="5199796"/>
            <a:ext cx="297237" cy="21602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  <p:bldP spid="7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56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1: Un-Caught Exceptions</a:t>
            </a:r>
          </a:p>
          <a:p>
            <a:r>
              <a:rPr lang="en-US" dirty="0" smtClean="0"/>
              <a:t>(Un-Checked Type)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82341"/>
            <a:ext cx="8155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File Name : ExceptionDemo.java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Exceptions");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= 0;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= 42 / d;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("Hello");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Down Arrow 4"/>
          <p:cNvSpPr/>
          <p:nvPr/>
        </p:nvSpPr>
        <p:spPr>
          <a:xfrm rot="16200000">
            <a:off x="5854044" y="2206773"/>
            <a:ext cx="124592" cy="3672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752544" y="4036480"/>
            <a:ext cx="1440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2200" y="5013176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will results in 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0987"/>
            <a:ext cx="8095842" cy="16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56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Un-Caught Exceptions</a:t>
            </a:r>
          </a:p>
          <a:p>
            <a:r>
              <a:rPr lang="en-US" dirty="0" smtClean="0"/>
              <a:t>(Un-Checked Type)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82341"/>
            <a:ext cx="815563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File Name : ExceptionDemo.java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 = null;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s.equals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(“Java”);</a:t>
            </a:r>
            <a:endParaRPr lang="en-US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("Hello");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5" name="Down Arrow 4"/>
          <p:cNvSpPr/>
          <p:nvPr/>
        </p:nvSpPr>
        <p:spPr>
          <a:xfrm rot="16200000">
            <a:off x="7122734" y="3087221"/>
            <a:ext cx="167310" cy="1092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752545" y="3633376"/>
            <a:ext cx="14401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0397" y="4597213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will results in Exception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0936"/>
            <a:ext cx="8839966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5563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3: Un-Caught Exceptions</a:t>
            </a:r>
          </a:p>
          <a:p>
            <a:r>
              <a:rPr lang="en-US" dirty="0" smtClean="0"/>
              <a:t>(Checked Type)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" y="1331070"/>
            <a:ext cx="88392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ExceptionDemoTest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InputStreamReader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(System.in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br.readLine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576" y="429309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COMPILATION ERROR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unreported exception </a:t>
            </a:r>
            <a:r>
              <a:rPr lang="en-US" sz="2400" b="1" dirty="0" err="1">
                <a:solidFill>
                  <a:srgbClr val="00B050"/>
                </a:solidFill>
              </a:rPr>
              <a:t>java.io.IOException</a:t>
            </a:r>
            <a:r>
              <a:rPr lang="en-US" sz="2400" b="1" dirty="0">
                <a:solidFill>
                  <a:srgbClr val="00B050"/>
                </a:solidFill>
              </a:rPr>
              <a:t>; must be caught or declared to be thrown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              String s = </a:t>
            </a:r>
            <a:r>
              <a:rPr lang="en-US" sz="2400" b="1" dirty="0" err="1">
                <a:solidFill>
                  <a:srgbClr val="00B050"/>
                </a:solidFill>
              </a:rPr>
              <a:t>br.readLine</a:t>
            </a:r>
            <a:r>
              <a:rPr lang="en-US" sz="2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                                    ^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5476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2069</TotalTime>
  <Words>481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333</cp:revision>
  <cp:lastPrinted>2014-01-11T02:25:52Z</cp:lastPrinted>
  <dcterms:created xsi:type="dcterms:W3CDTF">2014-01-11T00:18:07Z</dcterms:created>
  <dcterms:modified xsi:type="dcterms:W3CDTF">2020-11-09T05:28:37Z</dcterms:modified>
</cp:coreProperties>
</file>