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2" r:id="rId5"/>
    <p:sldId id="433" r:id="rId6"/>
    <p:sldId id="435" r:id="rId7"/>
    <p:sldId id="436" r:id="rId8"/>
    <p:sldId id="437" r:id="rId9"/>
    <p:sldId id="438" r:id="rId10"/>
    <p:sldId id="439" r:id="rId11"/>
    <p:sldId id="441" r:id="rId12"/>
    <p:sldId id="442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8" autoAdjust="0"/>
    <p:restoredTop sz="94660"/>
  </p:normalViewPr>
  <p:slideViewPr>
    <p:cSldViewPr>
      <p:cViewPr varScale="1">
        <p:scale>
          <a:sx n="160" d="100"/>
          <a:sy n="160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sh Khandelwal [Information Technology - 2021]" userId="7759321a-53c2-49fb-814b-b75bdbd3f5d6" providerId="ADAL" clId="{B39C8F20-E2FA-A446-A6B3-96C3A17E2877}"/>
    <pc:docChg chg="modSld">
      <pc:chgData name="Navansh Khandelwal [Information Technology - 2021]" userId="7759321a-53c2-49fb-814b-b75bdbd3f5d6" providerId="ADAL" clId="{B39C8F20-E2FA-A446-A6B3-96C3A17E2877}" dt="2022-12-02T13:18:35.135" v="0" actId="14100"/>
      <pc:docMkLst>
        <pc:docMk/>
      </pc:docMkLst>
      <pc:sldChg chg="modSp mod">
        <pc:chgData name="Navansh Khandelwal [Information Technology - 2021]" userId="7759321a-53c2-49fb-814b-b75bdbd3f5d6" providerId="ADAL" clId="{B39C8F20-E2FA-A446-A6B3-96C3A17E2877}" dt="2022-12-02T13:18:35.135" v="0" actId="14100"/>
        <pc:sldMkLst>
          <pc:docMk/>
          <pc:sldMk cId="632808120" sldId="436"/>
        </pc:sldMkLst>
        <pc:spChg chg="mod">
          <ac:chgData name="Navansh Khandelwal [Information Technology - 2021]" userId="7759321a-53c2-49fb-814b-b75bdbd3f5d6" providerId="ADAL" clId="{B39C8F20-E2FA-A446-A6B3-96C3A17E2877}" dt="2022-12-02T13:18:35.135" v="0" actId="14100"/>
          <ac:spMkLst>
            <pc:docMk/>
            <pc:sldMk cId="632808120" sldId="43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IT 2103 : Object-Oriented</a:t>
            </a:r>
            <a:r>
              <a:rPr lang="en-US" sz="1200" b="1" baseline="0" dirty="0"/>
              <a:t> Programming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Catching Exceptions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try { .. } catch () { .. }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Nested try { .. } : Example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098" y="1316179"/>
            <a:ext cx="902239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nestedtry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a[] = { 2,5,6}; 		</a:t>
            </a: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{ a[0] = 2, a[1] = 5, a[2] = 6}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try  	// outer try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[0]);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 	// inner try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{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		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c[] = { 4,5,6};	 </a:t>
            </a:r>
            <a:r>
              <a:rPr lang="en-US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{ c[0] = 4, c[1] = 5, c[2] = 6}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	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 = c[b]/(c[b]-4);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} // End of inner try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catch Blocks Associated With Inner Try Block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catch(</a:t>
            </a:r>
            <a:r>
              <a:rPr 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{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	</a:t>
            </a:r>
            <a:r>
              <a:rPr 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("Exception : "+ </a:t>
            </a:r>
            <a:r>
              <a:rPr 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e.toString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	</a:t>
            </a:r>
            <a:r>
              <a:rPr 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("By Inner try");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}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579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Nested try { .. } </a:t>
            </a:r>
            <a:r>
              <a:rPr lang="en-US"/>
              <a:t>: Example … 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544" y="1484784"/>
            <a:ext cx="8077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 catch(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ArithmeticException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e)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("Exception : "+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e.toString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("By Inner try");</a:t>
            </a:r>
          </a:p>
          <a:p>
            <a:pPr eaLnBrk="1" hangingPunct="1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 // End of outer try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3164847"/>
            <a:ext cx="90678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// Catch Blocks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Asscoiated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With Outer try Block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catch(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ArrayIndexOutOfBoundsException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e)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("Exception : "+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e.toString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("By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Outr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try");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catch(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NumberFormatException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e)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("Exception : "+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e.toString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("By Outer try");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 // End of main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 // End of class</a:t>
            </a:r>
          </a:p>
        </p:txBody>
      </p:sp>
    </p:spTree>
    <p:extLst>
      <p:ext uri="{BB962C8B-B14F-4D97-AF65-F5344CB8AC3E}">
        <p14:creationId xmlns:p14="http://schemas.microsoft.com/office/powerpoint/2010/main" val="191482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Nested try { .. } : Example 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1772816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java </a:t>
            </a:r>
            <a:r>
              <a:rPr lang="en-US" sz="2000" dirty="0" err="1">
                <a:solidFill>
                  <a:srgbClr val="FF0000"/>
                </a:solidFill>
              </a:rPr>
              <a:t>nestedtry</a:t>
            </a:r>
            <a:endParaRPr lang="en-US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Exception :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java.lang.ArrayIndexOutOfBoundsException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: 0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By Outer try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6502" y="3140968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java </a:t>
            </a:r>
            <a:r>
              <a:rPr lang="en-US" sz="2000" dirty="0" err="1">
                <a:solidFill>
                  <a:srgbClr val="FF0000"/>
                </a:solidFill>
              </a:rPr>
              <a:t>nestedtry</a:t>
            </a:r>
            <a:r>
              <a:rPr lang="en-US" sz="2000" dirty="0">
                <a:solidFill>
                  <a:srgbClr val="FF0000"/>
                </a:solidFill>
              </a:rPr>
              <a:t> 4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Exception :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java.lang.ArrayIndexOutOfBoundsException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: 4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By Inner try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" y="4509120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java </a:t>
            </a:r>
            <a:r>
              <a:rPr lang="en-US" sz="2000" dirty="0" err="1">
                <a:solidFill>
                  <a:srgbClr val="FF0000"/>
                </a:solidFill>
              </a:rPr>
              <a:t>nestedtry</a:t>
            </a:r>
            <a:r>
              <a:rPr lang="en-US" sz="2000" dirty="0">
                <a:solidFill>
                  <a:srgbClr val="FF0000"/>
                </a:solidFill>
              </a:rPr>
              <a:t> 0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Exception :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java.lang.ArithmeticException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: / by zero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By Inner try</a:t>
            </a:r>
          </a:p>
        </p:txBody>
      </p:sp>
    </p:spTree>
    <p:extLst>
      <p:ext uri="{BB962C8B-B14F-4D97-AF65-F5344CB8AC3E}">
        <p14:creationId xmlns:p14="http://schemas.microsoft.com/office/powerpoint/2010/main" val="24809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Exception Handling Requires Four Steps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Finding the Problem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Identify the Statements Which May Result in Exception. Put all those statements in a </a:t>
            </a:r>
            <a:r>
              <a:rPr lang="en-US" i="1" dirty="0"/>
              <a:t>try {..} </a:t>
            </a:r>
            <a:r>
              <a:rPr lang="en-US" dirty="0"/>
              <a:t>block.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Inform that an Exception is thrown (Throw the Exception) </a:t>
            </a:r>
            <a:r>
              <a:rPr lang="en-US" i="1" u="sng" dirty="0"/>
              <a:t>&lt;&lt; Note Down the difference between </a:t>
            </a:r>
            <a:r>
              <a:rPr lang="en-US" b="1" i="1" u="sng" dirty="0">
                <a:solidFill>
                  <a:srgbClr val="FF0000"/>
                </a:solidFill>
              </a:rPr>
              <a:t>throw</a:t>
            </a:r>
            <a:r>
              <a:rPr lang="en-US" i="1" u="sng" dirty="0"/>
              <a:t> </a:t>
            </a:r>
            <a:r>
              <a:rPr lang="en-US" i="1" u="sng" dirty="0" err="1"/>
              <a:t>vs</a:t>
            </a:r>
            <a:r>
              <a:rPr lang="en-US" i="1" u="sng" dirty="0"/>
              <a:t> </a:t>
            </a:r>
            <a:r>
              <a:rPr lang="en-US" b="1" i="1" u="sng" dirty="0">
                <a:solidFill>
                  <a:srgbClr val="FF0000"/>
                </a:solidFill>
              </a:rPr>
              <a:t>throws</a:t>
            </a:r>
            <a:r>
              <a:rPr lang="en-US" i="1" u="sng" dirty="0"/>
              <a:t> clauses&gt;&gt;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Catch the Exception Using catch( .. ) statements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Provide the Exception Handling Code in catch( .. ) { .. } blocks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24450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Exception Handling Syntax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4" y="1340768"/>
            <a:ext cx="4519736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try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{ </a:t>
            </a:r>
          </a:p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</a:rPr>
              <a:t>     &lt;statements that can throw exceptions&gt;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}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catch(Exception-Type-1 e1) 		{….}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catch(Exception-Type-2 e2) 		{….}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catch(Exception-Type-3 e3) 		{….}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………………………………..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catch(Exception-Type-N e4) 	{….}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984" y="1412776"/>
            <a:ext cx="4724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b="0" dirty="0">
                <a:solidFill>
                  <a:srgbClr val="FF0000"/>
                </a:solidFill>
                <a:latin typeface="Arial Black" panose="020B0A04020102020204" pitchFamily="34" charset="0"/>
              </a:rPr>
              <a:t>Important Points 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0" dirty="0">
                <a:solidFill>
                  <a:srgbClr val="333399"/>
                </a:solidFill>
                <a:latin typeface="Arial Black" panose="020B0A04020102020204" pitchFamily="34" charset="0"/>
              </a:rPr>
              <a:t>try { .. } block may have one or multiple statements.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b="0" dirty="0">
                <a:solidFill>
                  <a:srgbClr val="333399"/>
                </a:solidFill>
                <a:latin typeface="Arial Black" panose="020B0A04020102020204" pitchFamily="34" charset="0"/>
              </a:rPr>
              <a:t>try { .. } block may be capable of either throwing either a single type or multiple types of exceptions.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b="0" dirty="0">
                <a:solidFill>
                  <a:srgbClr val="333399"/>
                </a:solidFill>
                <a:latin typeface="Arial Black" panose="020B0A04020102020204" pitchFamily="34" charset="0"/>
              </a:rPr>
              <a:t>3. There can be multiple catch() { .. } blocks associated with single try { .. } block.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b="0" dirty="0">
                <a:solidFill>
                  <a:srgbClr val="333399"/>
                </a:solidFill>
                <a:latin typeface="Arial Black" panose="020B0A04020102020204" pitchFamily="34" charset="0"/>
              </a:rPr>
              <a:t>4. If try{} block can throw multiple exceptions then user should catch all exceptions. (one catch block for each type of exception)</a:t>
            </a:r>
          </a:p>
        </p:txBody>
      </p:sp>
    </p:spTree>
    <p:extLst>
      <p:ext uri="{BB962C8B-B14F-4D97-AF65-F5344CB8AC3E}">
        <p14:creationId xmlns:p14="http://schemas.microsoft.com/office/powerpoint/2010/main" val="185545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Catching an Exception : 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24965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Hello Exceptions");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= 0;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10;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x = 42 / d;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catch(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(e); }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("x=" +x);</a:t>
            </a:r>
          </a:p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Exception Demo Ends");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852936"/>
            <a:ext cx="417646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1447031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class </a:t>
            </a:r>
            <a:r>
              <a:rPr lang="en-US" sz="2000" b="1" dirty="0" err="1"/>
              <a:t>ExceptionDemoTest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 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a[]= {5,10};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	</a:t>
            </a:r>
            <a:r>
              <a:rPr lang="en-US" sz="2000" b="1" dirty="0">
                <a:solidFill>
                  <a:srgbClr val="0070C0"/>
                </a:solidFill>
              </a:rPr>
              <a:t>try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 	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		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 b= </a:t>
            </a:r>
            <a:r>
              <a:rPr lang="en-US" sz="2400" b="1" dirty="0" err="1">
                <a:solidFill>
                  <a:srgbClr val="00B050"/>
                </a:solidFill>
              </a:rPr>
              <a:t>Integer.parseInt</a:t>
            </a:r>
            <a:r>
              <a:rPr lang="en-US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args</a:t>
            </a:r>
            <a:r>
              <a:rPr lang="en-US" sz="2400" b="1" dirty="0">
                <a:solidFill>
                  <a:srgbClr val="00B050"/>
                </a:solidFill>
              </a:rPr>
              <a:t>[0]);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        		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 x = a[b]/(b-a[1]);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        		</a:t>
            </a:r>
            <a:r>
              <a:rPr lang="en-US" sz="2400" b="1" dirty="0" err="1">
                <a:solidFill>
                  <a:srgbClr val="00B050"/>
                </a:solidFill>
              </a:rPr>
              <a:t>System.out.println</a:t>
            </a:r>
            <a:r>
              <a:rPr lang="en-US" sz="2400" b="1" dirty="0">
                <a:solidFill>
                  <a:srgbClr val="00B050"/>
                </a:solidFill>
              </a:rPr>
              <a:t>("x="+x);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	</a:t>
            </a: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	</a:t>
            </a:r>
            <a:r>
              <a:rPr lang="en-US" sz="2000" b="1" dirty="0">
                <a:solidFill>
                  <a:srgbClr val="0070C0"/>
                </a:solidFill>
              </a:rPr>
              <a:t>catch(</a:t>
            </a:r>
            <a:r>
              <a:rPr lang="en-US" sz="2000" b="1" dirty="0" err="1">
                <a:solidFill>
                  <a:srgbClr val="0070C0"/>
                </a:solidFill>
              </a:rPr>
              <a:t>ArithmeticException</a:t>
            </a:r>
            <a:r>
              <a:rPr lang="en-US" sz="2000" b="1" dirty="0">
                <a:solidFill>
                  <a:srgbClr val="0070C0"/>
                </a:solidFill>
              </a:rPr>
              <a:t> e) 	{ </a:t>
            </a:r>
            <a:r>
              <a:rPr lang="en-US" sz="2000" b="1" dirty="0" err="1">
                <a:solidFill>
                  <a:srgbClr val="0070C0"/>
                </a:solidFill>
              </a:rPr>
              <a:t>System.out.println</a:t>
            </a:r>
            <a:r>
              <a:rPr lang="en-US" sz="2000" b="1" dirty="0">
                <a:solidFill>
                  <a:srgbClr val="0070C0"/>
                </a:solidFill>
              </a:rPr>
              <a:t>(e); }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 	catch(</a:t>
            </a:r>
            <a:r>
              <a:rPr lang="en-US" sz="2000" b="1" dirty="0" err="1">
                <a:solidFill>
                  <a:srgbClr val="0070C0"/>
                </a:solidFill>
              </a:rPr>
              <a:t>NumberFormatException</a:t>
            </a:r>
            <a:r>
              <a:rPr lang="en-US" sz="2000" b="1" dirty="0">
                <a:solidFill>
                  <a:srgbClr val="0070C0"/>
                </a:solidFill>
              </a:rPr>
              <a:t> e)	{ </a:t>
            </a:r>
            <a:r>
              <a:rPr lang="en-US" sz="2000" b="1" dirty="0" err="1">
                <a:solidFill>
                  <a:srgbClr val="0070C0"/>
                </a:solidFill>
              </a:rPr>
              <a:t>System.out.println</a:t>
            </a:r>
            <a:r>
              <a:rPr lang="en-US" sz="2000" b="1" dirty="0">
                <a:solidFill>
                  <a:srgbClr val="0070C0"/>
                </a:solidFill>
              </a:rPr>
              <a:t>(e); }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 	catch(</a:t>
            </a:r>
            <a:r>
              <a:rPr lang="en-US" sz="2000" b="1" dirty="0" err="1">
                <a:solidFill>
                  <a:srgbClr val="0070C0"/>
                </a:solidFill>
              </a:rPr>
              <a:t>ArrayIndexOutOfBoundsException</a:t>
            </a:r>
            <a:r>
              <a:rPr lang="en-US" sz="2000" b="1" dirty="0">
                <a:solidFill>
                  <a:srgbClr val="0070C0"/>
                </a:solidFill>
              </a:rPr>
              <a:t> e) { </a:t>
            </a:r>
            <a:r>
              <a:rPr lang="en-US" sz="2000" b="1" dirty="0" err="1">
                <a:solidFill>
                  <a:srgbClr val="0070C0"/>
                </a:solidFill>
              </a:rPr>
              <a:t>System.out.println</a:t>
            </a:r>
            <a:r>
              <a:rPr lang="en-US" sz="2000" b="1" dirty="0">
                <a:solidFill>
                  <a:srgbClr val="0070C0"/>
                </a:solidFill>
              </a:rPr>
              <a:t>(e);}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</a:rPr>
              <a:t>System.out.println</a:t>
            </a:r>
            <a:r>
              <a:rPr lang="en-US" sz="2000" b="1" dirty="0">
                <a:solidFill>
                  <a:srgbClr val="FF0000"/>
                </a:solidFill>
              </a:rPr>
              <a:t>("Exception Demo Ends");</a:t>
            </a:r>
          </a:p>
          <a:p>
            <a:r>
              <a:rPr lang="en-US" sz="2000" b="1" dirty="0"/>
              <a:t>   }// End of Method</a:t>
            </a:r>
          </a:p>
          <a:p>
            <a:r>
              <a:rPr lang="en-US" sz="2000" b="1" dirty="0"/>
              <a:t>}// End of class</a:t>
            </a:r>
          </a:p>
        </p:txBody>
      </p:sp>
    </p:spTree>
    <p:extLst>
      <p:ext uri="{BB962C8B-B14F-4D97-AF65-F5344CB8AC3E}">
        <p14:creationId xmlns:p14="http://schemas.microsoft.com/office/powerpoint/2010/main" val="278504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  <a:p>
            <a:r>
              <a:rPr lang="en-US" dirty="0"/>
              <a:t>Example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1371540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java.lang.ArrayIndexOutOfBoundsException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Exception Demo Ends</a:t>
            </a:r>
          </a:p>
          <a:p>
            <a:pPr algn="ctr"/>
            <a:endParaRPr lang="fr-FR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fr-FR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r>
              <a:rPr lang="fr-F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x=0</a:t>
            </a: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Ends</a:t>
            </a:r>
          </a:p>
          <a:p>
            <a:pPr algn="ctr"/>
            <a:endParaRPr lang="fr-FR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fr-FR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r>
              <a:rPr lang="fr-F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x=-1</a:t>
            </a: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Ends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java.lang.NumberFormatException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For input string: "a"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Exception Demo Ends</a:t>
            </a:r>
          </a:p>
        </p:txBody>
      </p:sp>
    </p:spTree>
    <p:extLst>
      <p:ext uri="{BB962C8B-B14F-4D97-AF65-F5344CB8AC3E}">
        <p14:creationId xmlns:p14="http://schemas.microsoft.com/office/powerpoint/2010/main" val="22049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Nested Try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512" y="1340768"/>
            <a:ext cx="914400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Try{ } statements can be nested. One try block may contain another try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case of nested try blocks, context of that exception is pushed onto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Inner try block may/or may not have catch statements associated with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an exception is thrown from inner try block then first inner catch statements are matched (if present) . If no match is found then outer try block are matched. If there also no match found then default handler will be invoked.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However, if outer try block throws the exception then only outer try blocks are matched.</a:t>
            </a:r>
          </a:p>
        </p:txBody>
      </p:sp>
    </p:spTree>
    <p:extLst>
      <p:ext uri="{BB962C8B-B14F-4D97-AF65-F5344CB8AC3E}">
        <p14:creationId xmlns:p14="http://schemas.microsoft.com/office/powerpoint/2010/main" val="632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Nested try statements : </a:t>
            </a:r>
          </a:p>
          <a:p>
            <a:r>
              <a:rPr lang="en-US" dirty="0"/>
              <a:t>A Typical Syntax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1600200"/>
            <a:ext cx="39624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/>
              <a:t>try </a:t>
            </a:r>
          </a:p>
          <a:p>
            <a:pPr eaLnBrk="1" hangingPunct="1"/>
            <a:r>
              <a:rPr lang="en-US" sz="2000" dirty="0"/>
              <a:t>{</a:t>
            </a:r>
          </a:p>
          <a:p>
            <a:pPr eaLnBrk="1" hangingPunct="1"/>
            <a:r>
              <a:rPr lang="en-US" sz="2000" dirty="0"/>
              <a:t>Statement- A;</a:t>
            </a:r>
          </a:p>
          <a:p>
            <a:pPr eaLnBrk="1" hangingPunct="1"/>
            <a:r>
              <a:rPr lang="en-US" sz="2000" dirty="0"/>
              <a:t>Statement-B;</a:t>
            </a:r>
          </a:p>
          <a:p>
            <a:pPr eaLnBrk="1" hangingPunct="1"/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        {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         Statement-C;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         Statement-D;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        }</a:t>
            </a:r>
          </a:p>
          <a:p>
            <a:pPr eaLnBrk="1" hangingPunct="1"/>
            <a:r>
              <a:rPr lang="en-US" sz="2000" dirty="0"/>
              <a:t>       </a:t>
            </a:r>
            <a:r>
              <a:rPr lang="en-US" sz="2000" dirty="0">
                <a:solidFill>
                  <a:srgbClr val="008000"/>
                </a:solidFill>
              </a:rPr>
              <a:t>catch(</a:t>
            </a:r>
            <a:r>
              <a:rPr lang="en-US" sz="2000" dirty="0" err="1">
                <a:solidFill>
                  <a:srgbClr val="008000"/>
                </a:solidFill>
              </a:rPr>
              <a:t>CException</a:t>
            </a:r>
            <a:r>
              <a:rPr lang="en-US" sz="2000" dirty="0">
                <a:solidFill>
                  <a:srgbClr val="008000"/>
                </a:solidFill>
              </a:rPr>
              <a:t> e) {  ….  }</a:t>
            </a:r>
          </a:p>
          <a:p>
            <a:pPr eaLnBrk="1" hangingPunct="1"/>
            <a:r>
              <a:rPr lang="en-US" sz="2000" dirty="0">
                <a:solidFill>
                  <a:srgbClr val="008000"/>
                </a:solidFill>
              </a:rPr>
              <a:t>       catch(</a:t>
            </a:r>
            <a:r>
              <a:rPr lang="en-US" sz="2000" dirty="0" err="1">
                <a:solidFill>
                  <a:srgbClr val="008000"/>
                </a:solidFill>
              </a:rPr>
              <a:t>DException</a:t>
            </a:r>
            <a:r>
              <a:rPr lang="en-US" sz="2000" dirty="0">
                <a:solidFill>
                  <a:srgbClr val="008000"/>
                </a:solidFill>
              </a:rPr>
              <a:t> e) {  ….  }</a:t>
            </a:r>
          </a:p>
          <a:p>
            <a:pPr eaLnBrk="1" hangingPunct="1"/>
            <a:r>
              <a:rPr lang="en-US" sz="2000" dirty="0"/>
              <a:t>}</a:t>
            </a:r>
          </a:p>
          <a:p>
            <a:pPr eaLnBrk="1" hangingPunct="1"/>
            <a:r>
              <a:rPr lang="en-US" sz="2000" dirty="0"/>
              <a:t>catch(</a:t>
            </a:r>
            <a:r>
              <a:rPr lang="en-US" sz="2000" dirty="0" err="1"/>
              <a:t>AException</a:t>
            </a:r>
            <a:r>
              <a:rPr lang="en-US" sz="2000" dirty="0"/>
              <a:t> e) {  ….  }</a:t>
            </a:r>
          </a:p>
          <a:p>
            <a:pPr eaLnBrk="1" hangingPunct="1"/>
            <a:r>
              <a:rPr lang="en-US" sz="2000" dirty="0"/>
              <a:t>catch(</a:t>
            </a:r>
            <a:r>
              <a:rPr lang="en-US" sz="2000" dirty="0" err="1"/>
              <a:t>BException</a:t>
            </a:r>
            <a:r>
              <a:rPr lang="en-US" sz="2000" dirty="0"/>
              <a:t> e) {  ….  }</a:t>
            </a:r>
          </a:p>
          <a:p>
            <a:pPr eaLnBrk="1" hangingPunct="1"/>
            <a:endParaRPr lang="en-US" sz="20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76800" y="1600200"/>
            <a:ext cx="40386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/>
              <a:t>try </a:t>
            </a:r>
          </a:p>
          <a:p>
            <a:pPr eaLnBrk="1" hangingPunct="1"/>
            <a:r>
              <a:rPr lang="en-US" sz="2000" dirty="0"/>
              <a:t>{</a:t>
            </a:r>
          </a:p>
          <a:p>
            <a:pPr eaLnBrk="1" hangingPunct="1"/>
            <a:r>
              <a:rPr lang="en-US" sz="2000" dirty="0"/>
              <a:t>Statement-A;</a:t>
            </a:r>
          </a:p>
          <a:p>
            <a:pPr eaLnBrk="1" hangingPunct="1"/>
            <a:r>
              <a:rPr lang="en-US" sz="2000" dirty="0"/>
              <a:t>Statement-B;</a:t>
            </a:r>
          </a:p>
          <a:p>
            <a:pPr eaLnBrk="1" hangingPunct="1"/>
            <a:r>
              <a:rPr lang="en-US" sz="2000" dirty="0"/>
              <a:t>        try</a:t>
            </a:r>
          </a:p>
          <a:p>
            <a:pPr eaLnBrk="1" hangingPunct="1"/>
            <a:r>
              <a:rPr lang="en-US" sz="2000" dirty="0"/>
              <a:t>        {</a:t>
            </a:r>
          </a:p>
          <a:p>
            <a:pPr eaLnBrk="1" hangingPunct="1"/>
            <a:r>
              <a:rPr lang="en-US" sz="2000" dirty="0"/>
              <a:t>         Statement-C;</a:t>
            </a:r>
          </a:p>
          <a:p>
            <a:pPr eaLnBrk="1" hangingPunct="1"/>
            <a:r>
              <a:rPr lang="en-US" sz="2000" dirty="0"/>
              <a:t>         Statement-D;</a:t>
            </a:r>
          </a:p>
          <a:p>
            <a:pPr eaLnBrk="1" hangingPunct="1"/>
            <a:r>
              <a:rPr lang="en-US" sz="2000" dirty="0"/>
              <a:t>        }</a:t>
            </a:r>
          </a:p>
          <a:p>
            <a:pPr eaLnBrk="1" hangingPunct="1"/>
            <a:r>
              <a:rPr lang="en-US" sz="2000" dirty="0"/>
              <a:t>}</a:t>
            </a:r>
          </a:p>
          <a:p>
            <a:pPr eaLnBrk="1" hangingPunct="1"/>
            <a:r>
              <a:rPr lang="en-US" sz="2000" dirty="0"/>
              <a:t>catch(</a:t>
            </a:r>
            <a:r>
              <a:rPr lang="en-US" sz="2000" dirty="0" err="1"/>
              <a:t>AException</a:t>
            </a:r>
            <a:r>
              <a:rPr lang="en-US" sz="2000" dirty="0"/>
              <a:t> e) {  ….  }</a:t>
            </a:r>
          </a:p>
          <a:p>
            <a:pPr eaLnBrk="1" hangingPunct="1"/>
            <a:r>
              <a:rPr lang="en-US" sz="2000" dirty="0"/>
              <a:t>catch(</a:t>
            </a:r>
            <a:r>
              <a:rPr lang="en-US" sz="2000" dirty="0" err="1"/>
              <a:t>BException</a:t>
            </a:r>
            <a:r>
              <a:rPr lang="en-US" sz="2000" dirty="0"/>
              <a:t> e) {  ….  }</a:t>
            </a:r>
          </a:p>
          <a:p>
            <a:pPr eaLnBrk="1" hangingPunct="1"/>
            <a:r>
              <a:rPr lang="en-US" sz="2000" dirty="0"/>
              <a:t>catch(</a:t>
            </a:r>
            <a:r>
              <a:rPr lang="en-US" sz="2000" dirty="0" err="1"/>
              <a:t>CException</a:t>
            </a:r>
            <a:r>
              <a:rPr lang="en-US" sz="2000" dirty="0"/>
              <a:t> e) {  ….  }       catch(</a:t>
            </a:r>
            <a:r>
              <a:rPr lang="en-US" sz="2000" dirty="0" err="1"/>
              <a:t>DException</a:t>
            </a:r>
            <a:r>
              <a:rPr lang="en-US" sz="2000" dirty="0"/>
              <a:t> e) {  ….  }</a:t>
            </a:r>
          </a:p>
          <a:p>
            <a:pPr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90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Nested try statements : </a:t>
            </a:r>
          </a:p>
          <a:p>
            <a:r>
              <a:rPr lang="en-US" dirty="0"/>
              <a:t>A Typical Syntax 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195192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try 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Statement-A;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Statement-B;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{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 Statement-C;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 Statement-D;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catch(</a:t>
            </a:r>
            <a:r>
              <a:rPr lang="en-US" sz="2000" dirty="0" err="1">
                <a:solidFill>
                  <a:srgbClr val="008000"/>
                </a:solidFill>
                <a:cs typeface="Times New Roman" panose="02020603050405020304" pitchFamily="18" charset="0"/>
              </a:rPr>
              <a:t>CException</a:t>
            </a:r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 e) {  ….  }</a:t>
            </a:r>
          </a:p>
          <a:p>
            <a:pPr eaLnBrk="1" hangingPunct="1"/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       catch(</a:t>
            </a:r>
            <a:r>
              <a:rPr lang="en-US" sz="2000" dirty="0" err="1">
                <a:solidFill>
                  <a:srgbClr val="008000"/>
                </a:solidFill>
                <a:cs typeface="Times New Roman" panose="02020603050405020304" pitchFamily="18" charset="0"/>
              </a:rPr>
              <a:t>DException</a:t>
            </a:r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 e) {  ….  }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catch(</a:t>
            </a:r>
            <a:r>
              <a:rPr lang="en-US" sz="2000" dirty="0" err="1">
                <a:cs typeface="Times New Roman" panose="02020603050405020304" pitchFamily="18" charset="0"/>
              </a:rPr>
              <a:t>AException</a:t>
            </a:r>
            <a:r>
              <a:rPr lang="en-US" sz="2000" dirty="0">
                <a:cs typeface="Times New Roman" panose="02020603050405020304" pitchFamily="18" charset="0"/>
              </a:rPr>
              <a:t> e) {  ….  }</a:t>
            </a:r>
          </a:p>
          <a:p>
            <a:pPr eaLnBrk="1" hangingPunct="1"/>
            <a:r>
              <a:rPr lang="en-US" sz="2000" dirty="0">
                <a:cs typeface="Times New Roman" panose="02020603050405020304" pitchFamily="18" charset="0"/>
              </a:rPr>
              <a:t>catch(</a:t>
            </a:r>
            <a:r>
              <a:rPr lang="en-US" sz="2000" dirty="0" err="1">
                <a:cs typeface="Times New Roman" panose="02020603050405020304" pitchFamily="18" charset="0"/>
              </a:rPr>
              <a:t>BException</a:t>
            </a:r>
            <a:r>
              <a:rPr lang="en-US" sz="2000" dirty="0">
                <a:cs typeface="Times New Roman" panose="02020603050405020304" pitchFamily="18" charset="0"/>
              </a:rPr>
              <a:t> e) {  ….  }</a:t>
            </a:r>
          </a:p>
          <a:p>
            <a:pPr eaLnBrk="1" hangingPunct="1"/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catch(</a:t>
            </a:r>
            <a:r>
              <a:rPr lang="en-US" sz="2000" dirty="0" err="1">
                <a:solidFill>
                  <a:srgbClr val="008000"/>
                </a:solidFill>
                <a:cs typeface="Times New Roman" panose="02020603050405020304" pitchFamily="18" charset="0"/>
              </a:rPr>
              <a:t>CException</a:t>
            </a:r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 e) {  ….  }</a:t>
            </a:r>
          </a:p>
          <a:p>
            <a:pPr eaLnBrk="1" hangingPunct="1"/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catch(</a:t>
            </a:r>
            <a:r>
              <a:rPr lang="en-US" sz="2000" dirty="0" err="1">
                <a:solidFill>
                  <a:srgbClr val="008000"/>
                </a:solidFill>
                <a:cs typeface="Times New Roman" panose="02020603050405020304" pitchFamily="18" charset="0"/>
              </a:rPr>
              <a:t>DException</a:t>
            </a:r>
            <a:r>
              <a:rPr 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 e) {  ….  }</a:t>
            </a:r>
          </a:p>
          <a:p>
            <a:pPr eaLnBrk="1" hangingPunct="1"/>
            <a:endParaRPr lang="en-US" sz="2000" dirty="0">
              <a:solidFill>
                <a:srgbClr val="008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2339</TotalTime>
  <Words>1232</Words>
  <Application>Microsoft Macintosh PowerPoint</Application>
  <PresentationFormat>On-screen Show (4:3)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Courier New</vt:lpstr>
      <vt:lpstr>Times New Roman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Navansh Khandelwal [Information Technology - 2021]</cp:lastModifiedBy>
  <cp:revision>336</cp:revision>
  <cp:lastPrinted>2014-01-11T02:25:52Z</cp:lastPrinted>
  <dcterms:created xsi:type="dcterms:W3CDTF">2014-01-11T00:18:07Z</dcterms:created>
  <dcterms:modified xsi:type="dcterms:W3CDTF">2022-12-02T13:18:45Z</dcterms:modified>
</cp:coreProperties>
</file>