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4" r:id="rId6"/>
    <p:sldId id="435" r:id="rId7"/>
    <p:sldId id="440" r:id="rId8"/>
    <p:sldId id="437" r:id="rId9"/>
    <p:sldId id="438" r:id="rId10"/>
    <p:sldId id="442" r:id="rId11"/>
    <p:sldId id="444" r:id="rId12"/>
    <p:sldId id="446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: 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07560" cy="1143000"/>
          </a:xfrm>
        </p:spPr>
        <p:txBody>
          <a:bodyPr/>
          <a:lstStyle/>
          <a:p>
            <a:r>
              <a:rPr lang="en-US" dirty="0" smtClean="0"/>
              <a:t>Non-Static-Nested Class : Example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8478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Non-Static-Nested classes can not have static fields and Methods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85" y="2780928"/>
            <a:ext cx="540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xyz.java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class B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static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c=10;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B()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("Hello Inner Class");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	void	display()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("Static Method");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	}// End of class inner class B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}// End of outer class A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8144" y="3396481"/>
            <a:ext cx="35638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xyz.java:6: inner classes cannot have static declarations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private static </a:t>
            </a:r>
            <a:r>
              <a:rPr lang="en-U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c=10;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^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xyz.java:11: inner classes cannot have static declarations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static  void    display()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^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errors</a:t>
            </a:r>
          </a:p>
        </p:txBody>
      </p:sp>
    </p:spTree>
    <p:extLst>
      <p:ext uri="{BB962C8B-B14F-4D97-AF65-F5344CB8AC3E}">
        <p14:creationId xmlns:p14="http://schemas.microsoft.com/office/powerpoint/2010/main" val="376969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07560" cy="1143000"/>
          </a:xfrm>
        </p:spPr>
        <p:txBody>
          <a:bodyPr/>
          <a:lstStyle/>
          <a:p>
            <a:r>
              <a:rPr lang="en-US" dirty="0" smtClean="0"/>
              <a:t>Non-Static-Nested Class : Example 3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427" y="1315859"/>
            <a:ext cx="297839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b=10;</a:t>
            </a: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sz="1600" b="1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</a:t>
            </a:r>
            <a:r>
              <a:rPr lang="en-US" sz="16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3848" y="1347886"/>
            <a:ext cx="59401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=b;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b=20;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("b="+b);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("Outer b="+</a:t>
            </a:r>
            <a:r>
              <a:rPr lang="en-US" sz="1600" b="1" dirty="0" err="1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A.this.b</a:t>
            </a:r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 smtClean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  <a:endParaRPr lang="en-US" sz="16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B inner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427" y="1347886"/>
            <a:ext cx="2834381" cy="203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6232" y="1347885"/>
            <a:ext cx="6107768" cy="4084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43808" y="1347885"/>
            <a:ext cx="144016" cy="203007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36512" y="4797152"/>
            <a:ext cx="2870893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void </a:t>
            </a:r>
            <a:r>
              <a:rPr lang="en-US" sz="16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r>
              <a:rPr lang="en-US" sz="16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i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 </a:t>
            </a:r>
            <a:r>
              <a:rPr lang="en-US" sz="16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 = new B(30);</a:t>
            </a:r>
          </a:p>
          <a:p>
            <a:r>
              <a:rPr lang="en-US" sz="16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b1.show</a:t>
            </a:r>
            <a:r>
              <a:rPr lang="en-US" sz="16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 // End of Method</a:t>
            </a:r>
            <a:endParaRPr lang="en-US" sz="1600" b="1" i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Outer class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471385"/>
            <a:ext cx="2834381" cy="2030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70893" y="4471385"/>
            <a:ext cx="165339" cy="96086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95736" y="1988840"/>
            <a:ext cx="5400600" cy="194421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12160" y="3720425"/>
            <a:ext cx="1584177" cy="42865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436097" y="1988840"/>
            <a:ext cx="2915815" cy="237796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209040" y="2283049"/>
            <a:ext cx="6227792" cy="233977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515672" cy="1143000"/>
          </a:xfrm>
        </p:spPr>
        <p:txBody>
          <a:bodyPr/>
          <a:lstStyle/>
          <a:p>
            <a:r>
              <a:rPr lang="en-US" dirty="0" smtClean="0"/>
              <a:t>Non-Static-Nested Class : Example 3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97089"/>
            <a:ext cx="8443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InnerTest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static void main(String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	a1 	= 	new </a:t>
            </a:r>
            <a:r>
              <a:rPr lang="en-US" sz="20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A(20);</a:t>
            </a:r>
          </a:p>
          <a:p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A.B 	b1 	= 	a1.new </a:t>
            </a:r>
            <a:r>
              <a:rPr lang="en-US" sz="20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B(-30);</a:t>
            </a:r>
          </a:p>
          <a:p>
            <a:r>
              <a:rPr lang="en-US" sz="2000" b="1" i="1" dirty="0" smtClean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b1.show</a:t>
            </a:r>
            <a:r>
              <a:rPr lang="en-US" sz="20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US" sz="2000" b="1" i="1" dirty="0">
              <a:solidFill>
                <a:srgbClr val="FF5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A.B 	b2 	= 	new </a:t>
            </a:r>
            <a:r>
              <a:rPr lang="en-US" sz="20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A(30).new B(-40);</a:t>
            </a:r>
          </a:p>
          <a:p>
            <a:r>
              <a:rPr lang="en-US" sz="2000" b="1" i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b2.show</a:t>
            </a:r>
            <a:r>
              <a:rPr lang="en-US" sz="20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620632" y="5277530"/>
            <a:ext cx="151216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3300"/>
                </a:solidFill>
              </a:rPr>
              <a:t>a=20</a:t>
            </a:r>
          </a:p>
          <a:p>
            <a:r>
              <a:rPr lang="en-US" b="1" dirty="0">
                <a:solidFill>
                  <a:srgbClr val="663300"/>
                </a:solidFill>
              </a:rPr>
              <a:t>b=20</a:t>
            </a:r>
          </a:p>
          <a:p>
            <a:r>
              <a:rPr lang="en-US" b="1" dirty="0" err="1">
                <a:solidFill>
                  <a:srgbClr val="663300"/>
                </a:solidFill>
              </a:rPr>
              <a:t>this.b</a:t>
            </a:r>
            <a:r>
              <a:rPr lang="en-US" b="1" dirty="0">
                <a:solidFill>
                  <a:srgbClr val="663300"/>
                </a:solidFill>
              </a:rPr>
              <a:t>=-30</a:t>
            </a:r>
          </a:p>
          <a:p>
            <a:r>
              <a:rPr lang="en-US" b="1" dirty="0">
                <a:solidFill>
                  <a:srgbClr val="663300"/>
                </a:solidFill>
              </a:rPr>
              <a:t>Outer b=10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84228" y="3304011"/>
            <a:ext cx="627732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03528" y="3474318"/>
            <a:ext cx="368472" cy="1810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557556" y="4243376"/>
            <a:ext cx="2166572" cy="340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693600" y="4413684"/>
            <a:ext cx="368472" cy="870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096224" y="5284429"/>
            <a:ext cx="1600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663300"/>
                </a:solidFill>
              </a:rPr>
              <a:t>a=30</a:t>
            </a:r>
          </a:p>
          <a:p>
            <a:r>
              <a:rPr lang="en-US" b="1" i="1" dirty="0">
                <a:solidFill>
                  <a:srgbClr val="663300"/>
                </a:solidFill>
              </a:rPr>
              <a:t>b=20</a:t>
            </a:r>
          </a:p>
          <a:p>
            <a:r>
              <a:rPr lang="en-US" b="1" i="1" dirty="0" err="1">
                <a:solidFill>
                  <a:srgbClr val="663300"/>
                </a:solidFill>
              </a:rPr>
              <a:t>this.b</a:t>
            </a:r>
            <a:r>
              <a:rPr lang="en-US" b="1" i="1" dirty="0">
                <a:solidFill>
                  <a:srgbClr val="663300"/>
                </a:solidFill>
              </a:rPr>
              <a:t>=-40</a:t>
            </a:r>
          </a:p>
          <a:p>
            <a:r>
              <a:rPr lang="en-US" b="1" i="1" dirty="0">
                <a:solidFill>
                  <a:srgbClr val="663300"/>
                </a:solidFill>
              </a:rPr>
              <a:t>Outer b=10</a:t>
            </a:r>
          </a:p>
        </p:txBody>
      </p:sp>
    </p:spTree>
    <p:extLst>
      <p:ext uri="{BB962C8B-B14F-4D97-AF65-F5344CB8AC3E}">
        <p14:creationId xmlns:p14="http://schemas.microsoft.com/office/powerpoint/2010/main" val="16562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8" grpId="0" animBg="1"/>
      <p:bldP spid="22" grpId="0" animBg="1"/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13590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With-in The Boundary of Another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Two Forms :	1.	Static-Nested Class						2. 	Non-Static Nested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Nested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852936"/>
            <a:ext cx="60486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 Outer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static	class 	static_nested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}// End of class </a:t>
            </a:r>
            <a:r>
              <a:rPr lang="en-US" sz="2400" dirty="0"/>
              <a:t>nested_static</a:t>
            </a:r>
          </a:p>
          <a:p>
            <a:r>
              <a:rPr lang="en-US" sz="2400" dirty="0" smtClean="0"/>
              <a:t>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class </a:t>
            </a:r>
            <a:r>
              <a:rPr lang="en-US" sz="2400" dirty="0"/>
              <a:t>	</a:t>
            </a:r>
            <a:r>
              <a:rPr lang="en-US" sz="2400" dirty="0" err="1" smtClean="0"/>
              <a:t>non_static_nested</a:t>
            </a:r>
            <a:endParaRPr lang="en-US" sz="2400" dirty="0"/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}// </a:t>
            </a:r>
            <a:r>
              <a:rPr lang="en-US" sz="2400" dirty="0" err="1" smtClean="0"/>
              <a:t>Endof</a:t>
            </a:r>
            <a:r>
              <a:rPr lang="en-US" sz="2400" dirty="0" smtClean="0"/>
              <a:t> </a:t>
            </a:r>
            <a:r>
              <a:rPr lang="en-US" sz="2400" dirty="0"/>
              <a:t>class </a:t>
            </a:r>
            <a:r>
              <a:rPr lang="en-US" sz="2400" dirty="0" err="1" smtClean="0"/>
              <a:t>non_static_nested</a:t>
            </a:r>
            <a:endParaRPr lang="en-US" sz="2400" dirty="0"/>
          </a:p>
          <a:p>
            <a:r>
              <a:rPr lang="en-US" sz="2400" dirty="0" smtClean="0"/>
              <a:t>}// End of class Outer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43608" y="3669408"/>
            <a:ext cx="5688632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2632" y="5126942"/>
            <a:ext cx="5688632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6751264" y="3669408"/>
            <a:ext cx="485032" cy="1080120"/>
          </a:xfrm>
          <a:prstGeom prst="rightBrace">
            <a:avLst>
              <a:gd name="adj1" fmla="val 3347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773032" y="5139502"/>
            <a:ext cx="485032" cy="1080120"/>
          </a:xfrm>
          <a:prstGeom prst="rightBrace">
            <a:avLst>
              <a:gd name="adj1" fmla="val 33470"/>
              <a:gd name="adj2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55320" y="3669408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0488" y="5147834"/>
            <a:ext cx="16770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Non-Static 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93837"/>
            <a:ext cx="8928992" cy="49594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 keyword applied for class declaration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FF5050"/>
                </a:solidFill>
              </a:rPr>
              <a:t>Static </a:t>
            </a:r>
            <a:r>
              <a:rPr lang="en-US" u="sng" dirty="0" smtClean="0">
                <a:solidFill>
                  <a:srgbClr val="FF5050"/>
                </a:solidFill>
              </a:rPr>
              <a:t>Nested </a:t>
            </a:r>
            <a:r>
              <a:rPr lang="en-US" u="sng" dirty="0">
                <a:solidFill>
                  <a:srgbClr val="FF5050"/>
                </a:solidFill>
              </a:rPr>
              <a:t>class can use the </a:t>
            </a:r>
            <a:r>
              <a:rPr lang="en-US" u="sng" dirty="0" smtClean="0">
                <a:solidFill>
                  <a:srgbClr val="FF5050"/>
                </a:solidFill>
              </a:rPr>
              <a:t>instance-fields/object-methods </a:t>
            </a:r>
            <a:r>
              <a:rPr lang="en-US" u="sng" dirty="0">
                <a:solidFill>
                  <a:srgbClr val="FF5050"/>
                </a:solidFill>
              </a:rPr>
              <a:t>of the outer class only through object reference.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Static </a:t>
            </a:r>
            <a:r>
              <a:rPr lang="en-US" dirty="0" smtClean="0"/>
              <a:t>Nested </a:t>
            </a:r>
            <a:r>
              <a:rPr lang="en-US" dirty="0"/>
              <a:t>class can be </a:t>
            </a:r>
            <a:r>
              <a:rPr lang="en-US" dirty="0" smtClean="0"/>
              <a:t>Accessed outside the outer class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u="sng" dirty="0" smtClean="0">
                <a:solidFill>
                  <a:srgbClr val="FF0000"/>
                </a:solidFill>
              </a:rPr>
              <a:t>provided its scope is not private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/>
              <a:t>using the following syntax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600"/>
              </a:spcBef>
            </a:pPr>
            <a:r>
              <a:rPr lang="en-US" dirty="0" smtClean="0">
                <a:solidFill>
                  <a:srgbClr val="FF5050"/>
                </a:solidFill>
              </a:rPr>
              <a:t>&lt;Outer-Class-Name&gt;.&lt;Static-Nested-Class-Name&gt;</a:t>
            </a:r>
            <a:r>
              <a:rPr lang="en-US" b="1" i="1" dirty="0" smtClean="0">
                <a:solidFill>
                  <a:srgbClr val="FF5050"/>
                </a:solidFill>
              </a:rPr>
              <a:t> </a:t>
            </a:r>
            <a:endParaRPr lang="en-US" b="1" i="1" dirty="0">
              <a:solidFill>
                <a:srgbClr val="FF5050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i="1" dirty="0" smtClean="0"/>
              <a:t>To </a:t>
            </a:r>
            <a:r>
              <a:rPr lang="en-US" i="1" dirty="0"/>
              <a:t>create an object for the </a:t>
            </a:r>
            <a:r>
              <a:rPr lang="en-US" i="1" dirty="0" smtClean="0"/>
              <a:t>static-nested-class</a:t>
            </a:r>
            <a:r>
              <a:rPr lang="en-US" i="1" dirty="0"/>
              <a:t>, use this syntax</a:t>
            </a:r>
            <a:r>
              <a:rPr lang="en-US" i="1" dirty="0" smtClean="0"/>
              <a:t>:</a:t>
            </a:r>
          </a:p>
          <a:p>
            <a:pPr marL="0" indent="0" algn="ctr">
              <a:spcBef>
                <a:spcPts val="600"/>
              </a:spcBef>
            </a:pPr>
            <a:r>
              <a:rPr lang="en-US" i="1" dirty="0" smtClean="0"/>
              <a:t> </a:t>
            </a:r>
            <a:r>
              <a:rPr lang="en-US" sz="1800" i="1" dirty="0" smtClean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rgbClr val="FF0000"/>
                </a:solidFill>
              </a:rPr>
              <a:t>&lt;Outer-Class-Name&gt;.&lt;Static-Nested-Class-Name</a:t>
            </a:r>
            <a:r>
              <a:rPr lang="en-US" sz="1700" dirty="0" smtClean="0">
                <a:solidFill>
                  <a:srgbClr val="FF0000"/>
                </a:solidFill>
              </a:rPr>
              <a:t>&gt;	nested-class-instance-name</a:t>
            </a:r>
          </a:p>
          <a:p>
            <a:pPr algn="ctr">
              <a:spcBef>
                <a:spcPts val="0"/>
              </a:spcBef>
            </a:pPr>
            <a:r>
              <a:rPr lang="en-US" sz="1700" dirty="0" smtClean="0">
                <a:solidFill>
                  <a:srgbClr val="FF0000"/>
                </a:solidFill>
              </a:rPr>
              <a:t>=</a:t>
            </a:r>
          </a:p>
          <a:p>
            <a:pPr algn="ctr">
              <a:spcBef>
                <a:spcPts val="0"/>
              </a:spcBef>
            </a:pPr>
            <a:r>
              <a:rPr lang="en-US" sz="1700" dirty="0" smtClean="0">
                <a:solidFill>
                  <a:srgbClr val="FF0000"/>
                </a:solidFill>
              </a:rPr>
              <a:t>new	</a:t>
            </a:r>
            <a:r>
              <a:rPr lang="en-US" sz="1700" dirty="0">
                <a:solidFill>
                  <a:srgbClr val="FF0000"/>
                </a:solidFill>
              </a:rPr>
              <a:t> &lt;Outer-Class-Name&gt;.&lt;Static-Nested-Class-Name</a:t>
            </a:r>
            <a:r>
              <a:rPr lang="en-US" sz="1700" dirty="0" smtClean="0">
                <a:solidFill>
                  <a:srgbClr val="FF0000"/>
                </a:solidFill>
              </a:rPr>
              <a:t>&gt;();</a:t>
            </a:r>
          </a:p>
          <a:p>
            <a:pPr algn="ctr">
              <a:spcBef>
                <a:spcPts val="0"/>
              </a:spcBef>
            </a:pPr>
            <a:endParaRPr lang="en-US" sz="1700" dirty="0">
              <a:solidFill>
                <a:srgbClr val="FF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2600" b="1" dirty="0" smtClean="0">
                <a:solidFill>
                  <a:srgbClr val="FF0000"/>
                </a:solidFill>
              </a:rPr>
              <a:t>OR</a:t>
            </a:r>
            <a:endParaRPr lang="en-US" sz="2600" b="1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600"/>
              </a:spcBef>
            </a:pPr>
            <a:r>
              <a:rPr lang="en-US" sz="1700" dirty="0">
                <a:solidFill>
                  <a:srgbClr val="FF0000"/>
                </a:solidFill>
              </a:rPr>
              <a:t>&lt;Outer-Class-Name&gt;.&lt;Static-Nested-Class-Name&gt;	nested-class-instance-name</a:t>
            </a:r>
          </a:p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rgbClr val="FF0000"/>
                </a:solidFill>
              </a:rPr>
              <a:t>=</a:t>
            </a:r>
          </a:p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rgbClr val="FF0000"/>
                </a:solidFill>
              </a:rPr>
              <a:t>new	 &lt;Outer-Class-Name&gt;.&lt;Static-Nested-Class-Name</a:t>
            </a:r>
            <a:r>
              <a:rPr lang="en-US" sz="1700" dirty="0" smtClean="0">
                <a:solidFill>
                  <a:srgbClr val="FF0000"/>
                </a:solidFill>
              </a:rPr>
              <a:t>&gt;(&lt;parameters&gt;);</a:t>
            </a:r>
            <a:endParaRPr lang="en-US" sz="17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Static Nested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3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15472" cy="1143000"/>
          </a:xfrm>
        </p:spPr>
        <p:txBody>
          <a:bodyPr/>
          <a:lstStyle/>
          <a:p>
            <a:r>
              <a:rPr lang="en-US" dirty="0" smtClean="0"/>
              <a:t>Static-Nested Class : Example 1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670" y="1412776"/>
            <a:ext cx="539543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=a;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	void	display()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(“Outer Class”);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2080" y="1295400"/>
            <a:ext cx="3851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class B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B(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c = b+10;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= c;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print();  INVALID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= new A(10);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a1.print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("b="+b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display();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// End of class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// End of class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02977" y="5589240"/>
            <a:ext cx="720080" cy="23047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883242" y="4293096"/>
            <a:ext cx="2488958" cy="5637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220072" y="3916733"/>
            <a:ext cx="1296144" cy="165618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72671" y="5805264"/>
            <a:ext cx="6051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Static-Nested Class Cannot Invoke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 Methods of Outer class Directly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5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07560" cy="1143000"/>
          </a:xfrm>
        </p:spPr>
        <p:txBody>
          <a:bodyPr/>
          <a:lstStyle/>
          <a:p>
            <a:r>
              <a:rPr lang="en-US" dirty="0" smtClean="0"/>
              <a:t>Static-Nested Class : Example 1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997839"/>
            <a:ext cx="80116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A.B 	b1	=	new	A.B(10);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b1.show();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10608" y="49624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a=10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b=20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Class</a:t>
            </a:r>
          </a:p>
        </p:txBody>
      </p:sp>
    </p:spTree>
    <p:extLst>
      <p:ext uri="{BB962C8B-B14F-4D97-AF65-F5344CB8AC3E}">
        <p14:creationId xmlns:p14="http://schemas.microsoft.com/office/powerpoint/2010/main" val="289094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Non-Static </a:t>
            </a:r>
            <a:r>
              <a:rPr lang="en-US" dirty="0"/>
              <a:t>Nested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4" y="1340768"/>
            <a:ext cx="91280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Non-Static-Nested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classes do not have </a:t>
            </a:r>
            <a:r>
              <a:rPr lang="en-US" sz="2400" b="1" i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keyword applied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Non-Static-Nested classes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use the instance fields/methods of the outer class directly.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an object for the non-static nested class, use this syntax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spcBef>
                <a:spcPts val="600"/>
              </a:spcBef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9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Outer-Class-Name&gt;.&lt;Nested-Class-Name&gt; 	Nested-Class-Object-Reference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Outer-Class-Object-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Reference.new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Nested-Class-Name(); 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Outer-Class-Name&gt;.&lt;Nested-Class-Name&gt; 	Nested-Class-Object-Reference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Outer-Class-Object-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Reference.new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Nested-Class-Name(&lt;parameters&gt;);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Non-Static </a:t>
            </a:r>
            <a:r>
              <a:rPr lang="en-US" dirty="0"/>
              <a:t>Nested Class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84" y="1340768"/>
            <a:ext cx="912801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Instance of Non-Static-Nested class can Exists Only Inside an instance of Outer-Class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So, In order to Create 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Instance of Non-Static-Nested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class, You have to First Create an Instance of Outer-Class  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An InnerClass Exists Within an Instance of OuterClass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66967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00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715472" cy="1143000"/>
          </a:xfrm>
        </p:spPr>
        <p:txBody>
          <a:bodyPr/>
          <a:lstStyle/>
          <a:p>
            <a:r>
              <a:rPr lang="en-US" dirty="0" smtClean="0"/>
              <a:t>Non-Static-Nested Class : Example 1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2670" y="1412776"/>
            <a:ext cx="517941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private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=a;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("a="+a);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	void	display()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(“Outer Class”);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0092" y="1295400"/>
            <a:ext cx="37439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B(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 = b+10;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c;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= new A(10);</a:t>
            </a: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display();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End of class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6056" y="3933056"/>
            <a:ext cx="1296144" cy="1656184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355976" y="5589240"/>
            <a:ext cx="720080" cy="230475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71600" y="5707193"/>
            <a:ext cx="6051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Non-Static-Nested Class Can Invoke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 Methods of Outer class Directly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83242" y="4293096"/>
            <a:ext cx="2488958" cy="7200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87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507560" cy="1143000"/>
          </a:xfrm>
        </p:spPr>
        <p:txBody>
          <a:bodyPr/>
          <a:lstStyle/>
          <a:p>
            <a:r>
              <a:rPr lang="en-US" dirty="0" smtClean="0"/>
              <a:t>Non-Static-Nested Class : Example 1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772" y="1295400"/>
            <a:ext cx="80116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public	static	void	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A.B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b1	=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A(20).new B(10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b1.show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	a	=	new	A(30);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A.B	b2	=	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a.new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B(40);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b2.show();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6216" y="4869160"/>
            <a:ext cx="2448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a=20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Class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a=30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 Class</a:t>
            </a:r>
          </a:p>
        </p:txBody>
      </p:sp>
    </p:spTree>
    <p:extLst>
      <p:ext uri="{BB962C8B-B14F-4D97-AF65-F5344CB8AC3E}">
        <p14:creationId xmlns:p14="http://schemas.microsoft.com/office/powerpoint/2010/main" val="20629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2167</TotalTime>
  <Words>400</Words>
  <Application>Microsoft Office PowerPoint</Application>
  <PresentationFormat>On-screen Show (4:3)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340</cp:revision>
  <cp:lastPrinted>2014-01-11T02:25:52Z</cp:lastPrinted>
  <dcterms:created xsi:type="dcterms:W3CDTF">2014-01-11T00:18:07Z</dcterms:created>
  <dcterms:modified xsi:type="dcterms:W3CDTF">2020-10-27T06:34:16Z</dcterms:modified>
</cp:coreProperties>
</file>