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1" r:id="rId3"/>
    <p:sldId id="436" r:id="rId4"/>
    <p:sldId id="438" r:id="rId5"/>
    <p:sldId id="440" r:id="rId6"/>
    <p:sldId id="442" r:id="rId7"/>
    <p:sldId id="444" r:id="rId8"/>
    <p:sldId id="445" r:id="rId9"/>
    <p:sldId id="446" r:id="rId10"/>
    <p:sldId id="447" r:id="rId11"/>
    <p:sldId id="449" r:id="rId12"/>
    <p:sldId id="451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-jsp-138363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Structure of a Typical Java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How to Compile and Execute a </a:t>
            </a:r>
            <a:r>
              <a:rPr lang="en-US" sz="3200" dirty="0"/>
              <a:t>Typical Java Program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Program Example 1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412776"/>
            <a:ext cx="43924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0" dirty="0" smtClean="0"/>
              <a:t>// Source File Name: Example1.java</a:t>
            </a:r>
          </a:p>
          <a:p>
            <a:pPr eaLnBrk="1" hangingPunct="1"/>
            <a:r>
              <a:rPr lang="en-US" sz="2000" b="0" dirty="0" smtClean="0"/>
              <a:t>class A</a:t>
            </a:r>
          </a:p>
          <a:p>
            <a:pPr eaLnBrk="1" hangingPunct="1"/>
            <a:r>
              <a:rPr lang="en-US" sz="2000" b="0" dirty="0" smtClean="0"/>
              <a:t>{</a:t>
            </a:r>
          </a:p>
          <a:p>
            <a:pPr eaLnBrk="1" hangingPunct="1"/>
            <a:r>
              <a:rPr lang="en-US" sz="2000" b="0" dirty="0" smtClean="0"/>
              <a:t>} // End of Class A</a:t>
            </a:r>
          </a:p>
          <a:p>
            <a:pPr eaLnBrk="1" hangingPunct="1"/>
            <a:r>
              <a:rPr lang="en-US" sz="2000" b="0" dirty="0" smtClean="0"/>
              <a:t>class B</a:t>
            </a:r>
          </a:p>
          <a:p>
            <a:pPr eaLnBrk="1" hangingPunct="1"/>
            <a:r>
              <a:rPr lang="en-US" sz="2000" b="0" dirty="0" smtClean="0"/>
              <a:t>{</a:t>
            </a:r>
          </a:p>
          <a:p>
            <a:pPr eaLnBrk="1" hangingPunct="1"/>
            <a:r>
              <a:rPr lang="en-US" sz="2000" b="0" dirty="0" smtClean="0"/>
              <a:t>}// End of Class B</a:t>
            </a:r>
          </a:p>
          <a:p>
            <a:pPr eaLnBrk="1" hangingPunct="1"/>
            <a:r>
              <a:rPr lang="en-US" sz="2000" b="0" dirty="0" smtClean="0"/>
              <a:t>class C</a:t>
            </a:r>
          </a:p>
          <a:p>
            <a:pPr eaLnBrk="1" hangingPunct="1"/>
            <a:r>
              <a:rPr lang="en-US" sz="2000" b="0" dirty="0" smtClean="0"/>
              <a:t>{</a:t>
            </a:r>
          </a:p>
          <a:p>
            <a:pPr eaLnBrk="1" hangingPunct="1"/>
            <a:r>
              <a:rPr lang="en-US" sz="2000" b="0" dirty="0" smtClean="0"/>
              <a:t>}// End of class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41277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&lt;&lt;Compiling The Source File&gt;&gt;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avac Example1.java 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923197"/>
            <a:ext cx="4248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class defined in Example1.java file will be converted into .class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There three .class files will be generated for this source file named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A.class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B.class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C.class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source file can not be executed as it does not have any driver class (class with main method)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Program Example 2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412776"/>
            <a:ext cx="633670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0" dirty="0" smtClean="0"/>
              <a:t>// Source File Name: Example2.java</a:t>
            </a:r>
          </a:p>
          <a:p>
            <a:pPr eaLnBrk="1" hangingPunct="1"/>
            <a:r>
              <a:rPr lang="en-US" sz="1600" b="0" dirty="0" smtClean="0"/>
              <a:t>class A</a:t>
            </a:r>
          </a:p>
          <a:p>
            <a:pPr eaLnBrk="1" hangingPunct="1"/>
            <a:r>
              <a:rPr lang="en-US" sz="1600" b="0" dirty="0" smtClean="0"/>
              <a:t>{</a:t>
            </a:r>
          </a:p>
          <a:p>
            <a:pPr eaLnBrk="1" hangingPunct="1"/>
            <a:r>
              <a:rPr lang="en-US" sz="1600" b="0" dirty="0" smtClean="0"/>
              <a:t>} // End of Class A</a:t>
            </a:r>
          </a:p>
          <a:p>
            <a:pPr eaLnBrk="1" hangingPunct="1"/>
            <a:r>
              <a:rPr lang="en-US" sz="1600" b="0" dirty="0" smtClean="0"/>
              <a:t>class B</a:t>
            </a:r>
          </a:p>
          <a:p>
            <a:pPr eaLnBrk="1" hangingPunct="1"/>
            <a:r>
              <a:rPr lang="en-US" sz="1600" b="0" dirty="0" smtClean="0"/>
              <a:t>{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smtClean="0"/>
              <a:t>public static void main(String </a:t>
            </a:r>
            <a:r>
              <a:rPr lang="en-US" sz="1600" b="0" dirty="0" err="1" smtClean="0"/>
              <a:t>args</a:t>
            </a:r>
            <a:r>
              <a:rPr lang="en-US" sz="1600" b="0" dirty="0" smtClean="0"/>
              <a:t>[])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smtClean="0"/>
              <a:t>{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smtClean="0"/>
              <a:t>	System.out.println(“Welcome”);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smtClean="0"/>
              <a:t>}// End of main Method</a:t>
            </a:r>
          </a:p>
          <a:p>
            <a:pPr eaLnBrk="1" hangingPunct="1"/>
            <a:r>
              <a:rPr lang="en-US" sz="1600" b="0" dirty="0" smtClean="0"/>
              <a:t>}// End of class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275098"/>
            <a:ext cx="4320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&lt;&lt;Compiling The Source File&gt;&gt;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Example2.java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&lt;&lt;Executing The Driver Class&gt;&gt;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B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44008" y="5589240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55125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Program Example 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412776"/>
            <a:ext cx="5328592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 dirty="0" smtClean="0"/>
              <a:t>// Source File Name: Example3.java</a:t>
            </a:r>
          </a:p>
          <a:p>
            <a:pPr eaLnBrk="1" hangingPunct="1"/>
            <a:r>
              <a:rPr lang="en-US" sz="1400" b="0" dirty="0" smtClean="0"/>
              <a:t>class A</a:t>
            </a:r>
          </a:p>
          <a:p>
            <a:pPr eaLnBrk="1" hangingPunct="1"/>
            <a:r>
              <a:rPr lang="en-US" sz="1400" b="0" dirty="0" smtClean="0"/>
              <a:t>{</a:t>
            </a:r>
          </a:p>
          <a:p>
            <a:pPr eaLnBrk="1" hangingPunct="1"/>
            <a:r>
              <a:rPr lang="en-US" sz="1400" b="0" dirty="0" smtClean="0"/>
              <a:t>} // End of Class A</a:t>
            </a:r>
          </a:p>
          <a:p>
            <a:pPr eaLnBrk="1" hangingPunct="1"/>
            <a:r>
              <a:rPr lang="en-US" sz="1400" b="0" dirty="0" smtClean="0"/>
              <a:t>class B</a:t>
            </a:r>
          </a:p>
          <a:p>
            <a:pPr eaLnBrk="1" hangingPunct="1"/>
            <a:r>
              <a:rPr lang="en-US" sz="1400" b="0" dirty="0" smtClean="0"/>
              <a:t>{</a:t>
            </a:r>
          </a:p>
          <a:p>
            <a:pPr eaLnBrk="1" hangingPunct="1"/>
            <a:r>
              <a:rPr lang="en-US" sz="1400" b="0" dirty="0"/>
              <a:t>	</a:t>
            </a:r>
            <a:r>
              <a:rPr lang="en-US" sz="1400" b="0" dirty="0" smtClean="0"/>
              <a:t>public static void main(String </a:t>
            </a:r>
            <a:r>
              <a:rPr lang="en-US" sz="1400" b="0" dirty="0" err="1" smtClean="0"/>
              <a:t>args</a:t>
            </a:r>
            <a:r>
              <a:rPr lang="en-US" sz="1400" b="0" dirty="0" smtClean="0"/>
              <a:t>[])</a:t>
            </a:r>
          </a:p>
          <a:p>
            <a:pPr eaLnBrk="1" hangingPunct="1"/>
            <a:r>
              <a:rPr lang="en-US" sz="1400" b="0" dirty="0"/>
              <a:t>	</a:t>
            </a:r>
            <a:r>
              <a:rPr lang="en-US" sz="1400" b="0" dirty="0" smtClean="0"/>
              <a:t>{</a:t>
            </a:r>
          </a:p>
          <a:p>
            <a:pPr eaLnBrk="1" hangingPunct="1"/>
            <a:r>
              <a:rPr lang="en-US" sz="1400" b="0" dirty="0"/>
              <a:t>	</a:t>
            </a:r>
            <a:r>
              <a:rPr lang="en-US" sz="1400" b="0" dirty="0" smtClean="0"/>
              <a:t>	System.out.println(“Hello Class B”);</a:t>
            </a:r>
          </a:p>
          <a:p>
            <a:pPr eaLnBrk="1" hangingPunct="1"/>
            <a:r>
              <a:rPr lang="en-US" sz="1400" b="0" dirty="0"/>
              <a:t>	</a:t>
            </a:r>
            <a:r>
              <a:rPr lang="en-US" sz="1400" b="0" dirty="0" smtClean="0"/>
              <a:t>}// End of main Method</a:t>
            </a:r>
          </a:p>
          <a:p>
            <a:pPr eaLnBrk="1" hangingPunct="1"/>
            <a:r>
              <a:rPr lang="en-US" sz="1400" b="0" dirty="0" smtClean="0"/>
              <a:t>}// End of class B</a:t>
            </a:r>
          </a:p>
          <a:p>
            <a:pPr eaLnBrk="1" hangingPunct="1"/>
            <a:r>
              <a:rPr lang="en-US" sz="1400" b="0" dirty="0"/>
              <a:t>class </a:t>
            </a:r>
            <a:r>
              <a:rPr lang="en-US" sz="1400" b="0" dirty="0" smtClean="0"/>
              <a:t>C</a:t>
            </a:r>
            <a:endParaRPr lang="en-US" sz="1400" b="0" dirty="0"/>
          </a:p>
          <a:p>
            <a:pPr eaLnBrk="1" hangingPunct="1"/>
            <a:r>
              <a:rPr lang="en-US" sz="1400" b="0" dirty="0"/>
              <a:t>{</a:t>
            </a:r>
          </a:p>
          <a:p>
            <a:pPr eaLnBrk="1" hangingPunct="1"/>
            <a:r>
              <a:rPr lang="en-US" sz="1400" b="0" dirty="0"/>
              <a:t>	public static void main(String </a:t>
            </a:r>
            <a:r>
              <a:rPr lang="en-US" sz="1400" b="0" dirty="0" err="1"/>
              <a:t>args</a:t>
            </a:r>
            <a:r>
              <a:rPr lang="en-US" sz="1400" b="0" dirty="0"/>
              <a:t>[])</a:t>
            </a:r>
          </a:p>
          <a:p>
            <a:pPr eaLnBrk="1" hangingPunct="1"/>
            <a:r>
              <a:rPr lang="en-US" sz="1400" b="0" dirty="0"/>
              <a:t>	{</a:t>
            </a:r>
          </a:p>
          <a:p>
            <a:pPr eaLnBrk="1" hangingPunct="1"/>
            <a:r>
              <a:rPr lang="en-US" sz="1400" b="0" dirty="0"/>
              <a:t>		System.out.println(“Hello Class </a:t>
            </a:r>
            <a:r>
              <a:rPr lang="en-US" sz="1400" b="0" dirty="0" smtClean="0"/>
              <a:t>C”);</a:t>
            </a:r>
            <a:endParaRPr lang="en-US" sz="1400" b="0" dirty="0"/>
          </a:p>
          <a:p>
            <a:pPr eaLnBrk="1" hangingPunct="1"/>
            <a:r>
              <a:rPr lang="en-US" sz="1400" b="0" dirty="0"/>
              <a:t>	}// End of main Method</a:t>
            </a:r>
          </a:p>
          <a:p>
            <a:pPr eaLnBrk="1" hangingPunct="1"/>
            <a:r>
              <a:rPr lang="en-US" sz="1400" b="0" dirty="0"/>
              <a:t>}// End of class B</a:t>
            </a:r>
          </a:p>
          <a:p>
            <a:pPr eaLnBrk="1" hangingPunct="1"/>
            <a:endParaRPr lang="en-US" sz="14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26852" y="1484784"/>
            <a:ext cx="3409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 Example3.java 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B</a:t>
            </a: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“Hello Class B”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C</a:t>
            </a: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Hello Class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C”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Program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59" y="1556792"/>
            <a:ext cx="3544870" cy="3505472"/>
            <a:chOff x="2411759" y="1556792"/>
            <a:chExt cx="3544870" cy="3505472"/>
          </a:xfrm>
        </p:grpSpPr>
        <p:sp>
          <p:nvSpPr>
            <p:cNvPr id="4" name="Rectangle 3"/>
            <p:cNvSpPr/>
            <p:nvPr/>
          </p:nvSpPr>
          <p:spPr>
            <a:xfrm>
              <a:off x="3061002" y="1556792"/>
              <a:ext cx="28803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&lt;&lt;Documentation/</a:t>
              </a:r>
            </a:p>
            <a:p>
              <a:pPr algn="ctr"/>
              <a:r>
                <a:rPr lang="en-US" dirty="0" smtClean="0"/>
                <a:t>Commented Section&gt;&gt;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6372" y="2290192"/>
              <a:ext cx="28803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&lt;&lt;package statement&gt;&gt;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9832" y="3023592"/>
              <a:ext cx="28803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&lt;&lt;import statements&gt;&gt;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75430" y="3752800"/>
              <a:ext cx="28803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&lt;&lt;interface/class definitions&gt;&gt;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76309" y="4486200"/>
              <a:ext cx="288032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&lt;&lt;main() method class &gt;&gt; </a:t>
              </a:r>
            </a:p>
            <a:p>
              <a:pPr algn="ctr"/>
              <a:r>
                <a:rPr lang="en-US" dirty="0" smtClean="0"/>
                <a:t>Driver Code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11760" y="15858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1.</a:t>
              </a:r>
              <a:endParaRPr lang="en-US" sz="24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1759" y="2347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2.</a:t>
              </a:r>
              <a:endParaRPr lang="en-US" sz="24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1759" y="30819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3.</a:t>
              </a:r>
              <a:endParaRPr lang="en-US" sz="24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11759" y="380503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4</a:t>
              </a:r>
              <a:r>
                <a:rPr lang="en-US" sz="24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.</a:t>
              </a:r>
              <a:endParaRPr lang="en-US" sz="24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11759" y="45475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5</a:t>
              </a:r>
              <a:r>
                <a:rPr lang="en-US" sz="24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.</a:t>
              </a:r>
              <a:endParaRPr lang="en-US" sz="24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5301208"/>
            <a:ext cx="903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: Every Java Program File Should have a ‘.java’ Extension. For Example ‘Sample.java’, ‘Demo.java’ etc.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Java Program Structure:</a:t>
            </a:r>
          </a:p>
          <a:p>
            <a:r>
              <a:rPr lang="en-US" dirty="0"/>
              <a:t>1</a:t>
            </a:r>
            <a:r>
              <a:rPr lang="en-US" dirty="0" smtClean="0"/>
              <a:t>. Documentation / Commented section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1002" y="155679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&lt;&lt;Documentation/</a:t>
            </a:r>
          </a:p>
          <a:p>
            <a:pPr algn="ctr"/>
            <a:r>
              <a:rPr lang="en-US" dirty="0" smtClean="0"/>
              <a:t>Commented Section&gt;&gt;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585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80928"/>
            <a:ext cx="8731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Uses Three Types of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Line Comments ( // …….)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 Line Comments (/* …. */)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Comments (/** …. */)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808" y="4463241"/>
            <a:ext cx="7435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// File Name Samle.java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Box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	double 	length;	/* Length of a Box */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………………………………….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/* Method to compute the area of a Box */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public	double	area()	{	….	}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Box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 smtClean="0"/>
              <a:t>Java Program Structure:</a:t>
            </a:r>
          </a:p>
          <a:p>
            <a:r>
              <a:rPr lang="en-US" sz="3000" dirty="0" smtClean="0"/>
              <a:t>2. Package Statement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061002" y="155679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&lt;&lt;package statement&gt;&gt;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585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348880"/>
            <a:ext cx="8731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program can have only one (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package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the first statement of a Java 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Indicates that all the interfaces and classes defined in the source Java file belongs to the named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203" y="42878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// File Name: Sample.java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package </a:t>
            </a:r>
            <a:r>
              <a:rPr lang="en-US" b="1" dirty="0">
                <a:solidFill>
                  <a:srgbClr val="FF0000"/>
                </a:solidFill>
              </a:rPr>
              <a:t>ABC;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 smtClean="0"/>
              <a:t>Java Program Structure:</a:t>
            </a:r>
          </a:p>
          <a:p>
            <a:r>
              <a:rPr lang="en-US" sz="3000" dirty="0" smtClean="0"/>
              <a:t>3. Import Statements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061002" y="155679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&lt;&lt;import statements&gt;&gt;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585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32856"/>
            <a:ext cx="8731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Java’s library classes are organized into various packages (For Example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java.io,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java.awt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javax.swing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Grouping of Functionally Related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 statement is used to import either a particular class or all the classes from a particular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704" y="4387742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	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085184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	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java.util.Date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794" y="5810944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	java.io.*;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51920" y="4526553"/>
            <a:ext cx="1872208" cy="300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3208" y="4264632"/>
            <a:ext cx="327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 all classes from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51920" y="5157192"/>
            <a:ext cx="1872208" cy="300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63208" y="4941168"/>
            <a:ext cx="327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 only Date class from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51920" y="5891668"/>
            <a:ext cx="1872208" cy="300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63208" y="5675644"/>
            <a:ext cx="327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 all classes from java.io package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 smtClean="0"/>
              <a:t>Java Program Structure:</a:t>
            </a:r>
          </a:p>
          <a:p>
            <a:r>
              <a:rPr lang="en-US" sz="3000" dirty="0" smtClean="0"/>
              <a:t>4. Interface/Class Definitions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061002" y="155679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&lt;&lt;interface/class definitions&gt;&gt;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585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32856"/>
            <a:ext cx="8731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source ‘.java’ file can have any number of interface and class definitions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interface can have only method declarations without implementations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3663022"/>
            <a:ext cx="3384376" cy="2862322"/>
            <a:chOff x="395536" y="3663022"/>
            <a:chExt cx="3384376" cy="2862322"/>
          </a:xfrm>
        </p:grpSpPr>
        <p:sp>
          <p:nvSpPr>
            <p:cNvPr id="7" name="Rectangle 6"/>
            <p:cNvSpPr/>
            <p:nvPr/>
          </p:nvSpPr>
          <p:spPr>
            <a:xfrm>
              <a:off x="395536" y="3663022"/>
              <a:ext cx="3384376" cy="2862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528" y="3826783"/>
              <a:ext cx="298782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// File Name: Sample.java</a:t>
              </a: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A 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class A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class B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C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class C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37212" y="3663022"/>
            <a:ext cx="3384376" cy="2862322"/>
            <a:chOff x="395536" y="3663022"/>
            <a:chExt cx="3384376" cy="2862322"/>
          </a:xfrm>
        </p:grpSpPr>
        <p:sp>
          <p:nvSpPr>
            <p:cNvPr id="10" name="Rectangle 9"/>
            <p:cNvSpPr/>
            <p:nvPr/>
          </p:nvSpPr>
          <p:spPr>
            <a:xfrm>
              <a:off x="395536" y="3663022"/>
              <a:ext cx="3384376" cy="2862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4528" y="3826783"/>
              <a:ext cx="298782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// File Name: </a:t>
              </a:r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Sample1.java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X 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</a:t>
              </a:r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X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class B</a:t>
              </a: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Y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}// End of </a:t>
              </a:r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</a:t>
              </a:r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9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 smtClean="0"/>
              <a:t>Java Program Structure:</a:t>
            </a:r>
          </a:p>
          <a:p>
            <a:r>
              <a:rPr lang="en-US" sz="3000" dirty="0" smtClean="0"/>
              <a:t>5. main() method class / Driver class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061002" y="1556792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&lt;&lt;main() method class &gt;&gt;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585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348880"/>
            <a:ext cx="873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execute a source ‘.java’ file, it must have class with main() method with following syntax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656" y="3395901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X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	public static void main(String[]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	// Driver main Method code</a:t>
            </a:r>
          </a:p>
          <a:p>
            <a:r>
              <a:rPr lang="en-US" b="1" dirty="0">
                <a:solidFill>
                  <a:srgbClr val="FF0000"/>
                </a:solidFill>
              </a:rPr>
              <a:t>	}// End of main() Method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}// </a:t>
            </a:r>
            <a:r>
              <a:rPr lang="en-US" b="1" dirty="0">
                <a:solidFill>
                  <a:srgbClr val="FF0000"/>
                </a:solidFill>
              </a:rPr>
              <a:t>End of class X</a:t>
            </a:r>
          </a:p>
        </p:txBody>
      </p:sp>
    </p:spTree>
    <p:extLst>
      <p:ext uri="{BB962C8B-B14F-4D97-AF65-F5344CB8AC3E}">
        <p14:creationId xmlns:p14="http://schemas.microsoft.com/office/powerpoint/2010/main" val="272270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959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Java’s Programming Environment has two main components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Java Development Kit (JDK)  </a:t>
            </a:r>
            <a:r>
              <a:rPr lang="en-US" u="sng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www.oracle.com/technetwork/java/javase/downloads/index-jsp-138363.html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Contains Java Compiler For Compiling a Java Program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Java Runtime Environment (JRE)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Contains Java Interpreter for Executing a Java Program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Famous Open Source Integrated Development Environments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NetBeans</a:t>
            </a:r>
            <a:r>
              <a:rPr lang="en-US" sz="2000" dirty="0" smtClean="0"/>
              <a:t> (</a:t>
            </a:r>
            <a:r>
              <a:rPr lang="en-US" sz="2000" dirty="0"/>
              <a:t>Oracle’s IDE : </a:t>
            </a:r>
            <a:r>
              <a:rPr lang="en-US" sz="2000" dirty="0" smtClean="0"/>
              <a:t>https</a:t>
            </a:r>
            <a:r>
              <a:rPr lang="en-US" sz="2000" dirty="0"/>
              <a:t>://netbeans.org/downloads/index.html)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Eclipse (http://eclipse.org)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Programming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Compiling and Executing a Java Program </a:t>
            </a:r>
            <a:r>
              <a:rPr lang="en-US" sz="2400" u="sng" dirty="0" smtClean="0"/>
              <a:t>(Command Interface)</a:t>
            </a:r>
            <a:endParaRPr lang="en-US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1547664" y="1628800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1: Create a Source Java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732166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&lt;&lt;.java File&gt;&gt;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9544" y="2204864"/>
            <a:ext cx="4846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2808636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2: Compile Using &lt;&lt;javac&gt;&gt;  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841250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&lt;&lt;javac .java&gt;&gt;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069544" y="3412408"/>
            <a:ext cx="4846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77264" y="4016180"/>
            <a:ext cx="230425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428871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&lt;&lt;.class File&gt;&gt;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069544" y="4930580"/>
            <a:ext cx="4846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47664" y="5534352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3: Execute the ‘class’ File Using &lt;&lt;java &lt;Driver-Class&gt; &gt;&gt;  Command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5637718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&lt;&lt;java driver-class&gt;&gt;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1155</TotalTime>
  <Words>737</Words>
  <Application>Microsoft Office PowerPoint</Application>
  <PresentationFormat>On-screen Show 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Courier New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213</cp:revision>
  <cp:lastPrinted>2014-01-11T02:25:52Z</cp:lastPrinted>
  <dcterms:created xsi:type="dcterms:W3CDTF">2014-01-11T00:18:07Z</dcterms:created>
  <dcterms:modified xsi:type="dcterms:W3CDTF">2020-09-01T05:46:54Z</dcterms:modified>
</cp:coreProperties>
</file>