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13" r:id="rId2"/>
    <p:sldId id="439" r:id="rId3"/>
    <p:sldId id="430" r:id="rId4"/>
    <p:sldId id="432" r:id="rId5"/>
    <p:sldId id="447" r:id="rId6"/>
    <p:sldId id="434" r:id="rId7"/>
    <p:sldId id="436" r:id="rId8"/>
    <p:sldId id="445" r:id="rId9"/>
    <p:sldId id="438" r:id="rId10"/>
    <p:sldId id="441" r:id="rId11"/>
    <p:sldId id="443" r:id="rId12"/>
    <p:sldId id="448" r:id="rId13"/>
    <p:sldId id="449" r:id="rId14"/>
    <p:sldId id="451" r:id="rId15"/>
    <p:sldId id="453" r:id="rId16"/>
    <p:sldId id="455" r:id="rId17"/>
    <p:sldId id="456" r:id="rId18"/>
    <p:sldId id="457" r:id="rId19"/>
    <p:sldId id="459" r:id="rId20"/>
    <p:sldId id="460" r:id="rId21"/>
    <p:sldId id="462" r:id="rId22"/>
    <p:sldId id="463" r:id="rId23"/>
    <p:sldId id="464" r:id="rId24"/>
    <p:sldId id="429" r:id="rId2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80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IT 2103 Object-Oriented</a:t>
            </a:r>
            <a:r>
              <a:rPr lang="en-US" sz="1200" b="1" baseline="0" dirty="0" smtClean="0"/>
              <a:t> Programming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Java Type System (Only Introduction)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Primitive Types in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What is Type Promotion ?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What is Type Casting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Use of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() and </a:t>
            </a:r>
            <a:r>
              <a:rPr lang="en-US" sz="3200" dirty="0" err="1" smtClean="0"/>
              <a:t>System.out.print</a:t>
            </a:r>
            <a:r>
              <a:rPr lang="en-US" sz="3200" dirty="0" smtClean="0"/>
              <a:t>()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179114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for storing real values (Numbers with fractional parts)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Memory Requirement : 32 bits (4 Bytes)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Value Range: +3.40282347E+38F</a:t>
            </a:r>
            <a:r>
              <a:rPr lang="en-US" dirty="0"/>
              <a:t>, </a:t>
            </a:r>
            <a:r>
              <a:rPr lang="en-US" dirty="0" smtClean="0"/>
              <a:t>-3.40282347E+38F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Precision: 7 Significant Decimal Digits </a:t>
            </a:r>
            <a:endParaRPr lang="en-US" baseline="30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Primitive Types: float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927" y="3722256"/>
            <a:ext cx="6130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	x = 2.3f;</a:t>
            </a:r>
          </a:p>
          <a:p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	y = 1.456777777775555f;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	z = 10.5;	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857987" y="4449436"/>
            <a:ext cx="15307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1791" y="3745815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63888" y="3717032"/>
            <a:ext cx="38248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44666" y="447950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563888" y="5169516"/>
            <a:ext cx="38219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41791" y="5181111"/>
            <a:ext cx="120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236721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Also Used for storing real values (Numbers with fractional parts)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Memory Requirement : 64 bits (8 Bytes)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Value Range: +1.79769313486231570E+308F</a:t>
            </a:r>
            <a:r>
              <a:rPr lang="en-US" dirty="0"/>
              <a:t>, </a:t>
            </a:r>
            <a:r>
              <a:rPr lang="en-US" dirty="0" smtClean="0"/>
              <a:t>-</a:t>
            </a:r>
            <a:r>
              <a:rPr lang="en-US" dirty="0"/>
              <a:t> 1.79769313486231570E+308F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Precision: 15 Significant Decimal Digits </a:t>
            </a:r>
            <a:endParaRPr lang="en-US" baseline="30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Primitive Types: double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927" y="4360164"/>
            <a:ext cx="6130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	x = 2.3;</a:t>
            </a:r>
          </a:p>
          <a:p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	y = 1.456777777775555;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	z = 10.5;	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732240" y="5082764"/>
            <a:ext cx="6564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44665" y="4361916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72000" y="4368548"/>
            <a:ext cx="28166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44665" y="5031005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71999" y="5824688"/>
            <a:ext cx="281669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44665" y="5723092"/>
            <a:ext cx="120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34473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Type Promotion : Lower Type value is automatically promoted to Higher Type in an arithmetic expression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Rule 1: ‘byte’, ‘short’ and ‘char’ type values are automatically locally promoted  to ‘</a:t>
            </a:r>
            <a:r>
              <a:rPr lang="en-US" sz="2000" dirty="0" err="1" smtClean="0"/>
              <a:t>int</a:t>
            </a:r>
            <a:r>
              <a:rPr lang="en-US" sz="2000" dirty="0" smtClean="0"/>
              <a:t>’ type and final result of the expression is ‘</a:t>
            </a:r>
            <a:r>
              <a:rPr lang="en-US" sz="2000" dirty="0" err="1" smtClean="0"/>
              <a:t>int</a:t>
            </a:r>
            <a:r>
              <a:rPr lang="en-US" sz="2000" dirty="0" smtClean="0"/>
              <a:t>’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Rule 2: If any one operand is of ‘long’ type then whole expression is promoted to ‘long’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Rule 3: </a:t>
            </a:r>
            <a:r>
              <a:rPr lang="en-US" sz="2000" dirty="0"/>
              <a:t>If any one operand is of </a:t>
            </a:r>
            <a:r>
              <a:rPr lang="en-US" sz="2000" dirty="0" smtClean="0"/>
              <a:t>‘float’ </a:t>
            </a:r>
            <a:r>
              <a:rPr lang="en-US" sz="2000" dirty="0"/>
              <a:t>type then whole expression is promoted to </a:t>
            </a:r>
            <a:r>
              <a:rPr lang="en-US" sz="2000" dirty="0" smtClean="0"/>
              <a:t>‘float’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Rule 4: </a:t>
            </a:r>
            <a:r>
              <a:rPr lang="en-US" sz="2000" dirty="0"/>
              <a:t>If any one operand is of </a:t>
            </a:r>
            <a:r>
              <a:rPr lang="en-US" sz="2000" dirty="0" smtClean="0"/>
              <a:t>‘double’ </a:t>
            </a:r>
            <a:r>
              <a:rPr lang="en-US" sz="2000" dirty="0"/>
              <a:t>type then whole expression is promoted to </a:t>
            </a:r>
            <a:r>
              <a:rPr lang="en-US" sz="2000" dirty="0" smtClean="0"/>
              <a:t>‘double’</a:t>
            </a:r>
            <a:r>
              <a:rPr lang="en-US" sz="20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Type Promotion?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87491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// File Name Demo.java</a:t>
            </a:r>
          </a:p>
          <a:p>
            <a:r>
              <a:rPr lang="en-US" sz="1400" b="1" dirty="0" smtClean="0"/>
              <a:t>class X</a:t>
            </a:r>
            <a:endParaRPr lang="en-US" sz="1400" b="1" dirty="0"/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	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	{</a:t>
            </a:r>
          </a:p>
          <a:p>
            <a:r>
              <a:rPr lang="en-US" sz="1400" b="1" dirty="0"/>
              <a:t>		</a:t>
            </a:r>
            <a:r>
              <a:rPr lang="en-US" sz="1400" b="1" dirty="0" smtClean="0"/>
              <a:t>byte 	b 	= 	40;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short	s	=	20;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	x 	= 	10;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	y 	=	b * s + x; </a:t>
            </a:r>
            <a:endParaRPr lang="en-US" sz="1400" b="1" dirty="0"/>
          </a:p>
          <a:p>
            <a:r>
              <a:rPr lang="en-US" sz="1400" b="1" dirty="0"/>
              <a:t>		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(y);</a:t>
            </a:r>
            <a:endParaRPr lang="en-US" sz="1400" b="1" dirty="0"/>
          </a:p>
          <a:p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b="1" dirty="0" smtClean="0"/>
              <a:t>}// </a:t>
            </a:r>
            <a:r>
              <a:rPr lang="en-US" sz="1400" b="1" dirty="0"/>
              <a:t>End of main() Method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}// </a:t>
            </a:r>
            <a:r>
              <a:rPr lang="en-US" sz="1400" b="1" dirty="0"/>
              <a:t>End of class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 Promotion 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3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87491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// File Name TypePromotion.java</a:t>
            </a:r>
          </a:p>
          <a:p>
            <a:r>
              <a:rPr lang="en-US" sz="1400" b="1" dirty="0" smtClean="0"/>
              <a:t>class </a:t>
            </a:r>
            <a:r>
              <a:rPr lang="en-US" sz="1400" b="1" dirty="0" err="1" smtClean="0"/>
              <a:t>TypePromotion</a:t>
            </a:r>
            <a:endParaRPr lang="en-US" sz="1400" b="1" dirty="0"/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	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	{</a:t>
            </a:r>
          </a:p>
          <a:p>
            <a:r>
              <a:rPr lang="en-US" sz="1400" b="1" dirty="0"/>
              <a:t>		</a:t>
            </a:r>
            <a:r>
              <a:rPr lang="en-US" sz="1400" b="1" dirty="0" smtClean="0"/>
              <a:t>byte 	b 	= 	42;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char	c	=	‘a’;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short	s	=	1024;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	= 	50000;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float	f	=	5.67f;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double	d 	=	0.1234;</a:t>
            </a:r>
          </a:p>
          <a:p>
            <a:endParaRPr lang="en-US" sz="1400" b="1" dirty="0"/>
          </a:p>
          <a:p>
            <a:r>
              <a:rPr lang="en-US" sz="1400" b="1" dirty="0" smtClean="0"/>
              <a:t>		double 	result	=	( f  * b )  + (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/ c) – ( d * s); </a:t>
            </a:r>
            <a:endParaRPr lang="en-US" sz="1400" b="1" dirty="0"/>
          </a:p>
          <a:p>
            <a:r>
              <a:rPr lang="en-US" sz="1400" b="1" dirty="0"/>
              <a:t>		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b="1" dirty="0" smtClean="0"/>
              <a:t>	</a:t>
            </a:r>
            <a:r>
              <a:rPr lang="en-US" sz="1400" b="1" dirty="0" err="1" smtClean="0"/>
              <a:t>System.out.println</a:t>
            </a:r>
            <a:r>
              <a:rPr lang="en-US" sz="1400" b="1" dirty="0" smtClean="0"/>
              <a:t>(result);</a:t>
            </a:r>
            <a:endParaRPr lang="en-US" sz="1400" b="1" dirty="0"/>
          </a:p>
          <a:p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b="1" dirty="0" smtClean="0"/>
              <a:t>}// </a:t>
            </a:r>
            <a:r>
              <a:rPr lang="en-US" sz="1400" b="1" dirty="0"/>
              <a:t>End of main() Method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}// </a:t>
            </a:r>
            <a:r>
              <a:rPr lang="en-US" sz="1400" b="1" dirty="0"/>
              <a:t>End of class </a:t>
            </a:r>
            <a:r>
              <a:rPr lang="en-US" sz="1400" b="1" dirty="0" err="1" smtClean="0"/>
              <a:t>TypePromotion</a:t>
            </a: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 Promotion Example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5949280"/>
            <a:ext cx="4568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is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626.7784146484375</a:t>
            </a:r>
          </a:p>
        </p:txBody>
      </p:sp>
    </p:spTree>
    <p:extLst>
      <p:ext uri="{BB962C8B-B14F-4D97-AF65-F5344CB8AC3E}">
        <p14:creationId xmlns:p14="http://schemas.microsoft.com/office/powerpoint/2010/main" val="67615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339208" cy="4887491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// File Name TypePromotion.java</a:t>
            </a:r>
          </a:p>
          <a:p>
            <a:r>
              <a:rPr lang="en-US" sz="1400" b="1" dirty="0" smtClean="0"/>
              <a:t>class </a:t>
            </a:r>
            <a:r>
              <a:rPr lang="en-US" sz="1400" b="1" dirty="0" err="1" smtClean="0"/>
              <a:t>TypePromotion</a:t>
            </a:r>
            <a:endParaRPr lang="en-US" sz="1400" b="1" dirty="0"/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	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	{</a:t>
            </a:r>
          </a:p>
          <a:p>
            <a:r>
              <a:rPr lang="en-US" sz="1400" b="1" dirty="0"/>
              <a:t>		</a:t>
            </a:r>
            <a:r>
              <a:rPr lang="en-US" sz="1400" b="1" dirty="0" smtClean="0"/>
              <a:t>byte b = 40;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b = b + 1;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b="1" dirty="0" smtClean="0"/>
              <a:t>}// </a:t>
            </a:r>
            <a:r>
              <a:rPr lang="en-US" sz="1400" b="1" dirty="0"/>
              <a:t>End of main() Method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}// </a:t>
            </a:r>
            <a:r>
              <a:rPr lang="en-US" sz="1400" b="1" dirty="0"/>
              <a:t>End of class </a:t>
            </a:r>
            <a:r>
              <a:rPr lang="en-US" sz="1400" b="1" dirty="0" err="1" smtClean="0"/>
              <a:t>TypePromotion</a:t>
            </a: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 Promotion Example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938" y="2200796"/>
            <a:ext cx="4431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of precision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  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required: byte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b = b + 1;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^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error</a:t>
            </a:r>
          </a:p>
        </p:txBody>
      </p:sp>
    </p:spTree>
    <p:extLst>
      <p:ext uri="{BB962C8B-B14F-4D97-AF65-F5344CB8AC3E}">
        <p14:creationId xmlns:p14="http://schemas.microsoft.com/office/powerpoint/2010/main" val="3092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339208" cy="4887491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// File Name TypePromotion.java</a:t>
            </a:r>
          </a:p>
          <a:p>
            <a:r>
              <a:rPr lang="en-US" sz="1400" b="1" dirty="0" smtClean="0"/>
              <a:t>class </a:t>
            </a:r>
            <a:r>
              <a:rPr lang="en-US" sz="1400" b="1" dirty="0" err="1" smtClean="0"/>
              <a:t>TypePromotion</a:t>
            </a:r>
            <a:endParaRPr lang="en-US" sz="1400" b="1" dirty="0"/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	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	{</a:t>
            </a:r>
          </a:p>
          <a:p>
            <a:r>
              <a:rPr lang="en-US" sz="1400" b="1" dirty="0"/>
              <a:t>		</a:t>
            </a:r>
            <a:r>
              <a:rPr lang="en-US" sz="1400" b="1" dirty="0" smtClean="0"/>
              <a:t>short 	s = 40;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s = s + 1;</a:t>
            </a:r>
          </a:p>
          <a:p>
            <a:endParaRPr lang="en-US" sz="1400" b="1" dirty="0"/>
          </a:p>
          <a:p>
            <a:r>
              <a:rPr lang="en-US" sz="1400" b="1" dirty="0" smtClean="0"/>
              <a:t>		char 	x = 65;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	x = x-1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b="1" dirty="0" smtClean="0"/>
              <a:t>}// </a:t>
            </a:r>
            <a:r>
              <a:rPr lang="en-US" sz="1400" b="1" dirty="0"/>
              <a:t>End of main() Method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}// </a:t>
            </a:r>
            <a:r>
              <a:rPr lang="en-US" sz="1400" b="1" dirty="0"/>
              <a:t>End of class </a:t>
            </a:r>
            <a:r>
              <a:rPr lang="en-US" sz="1400" b="1" dirty="0" err="1" smtClean="0"/>
              <a:t>TypePromotion</a:t>
            </a: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 Promotion Example 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0032" y="1556792"/>
            <a:ext cx="41044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of precision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  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required: short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s = s + 1;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^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of precision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  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required: char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x = x-1;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^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errors</a:t>
            </a:r>
          </a:p>
        </p:txBody>
      </p:sp>
    </p:spTree>
    <p:extLst>
      <p:ext uri="{BB962C8B-B14F-4D97-AF65-F5344CB8AC3E}">
        <p14:creationId xmlns:p14="http://schemas.microsoft.com/office/powerpoint/2010/main" val="24682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365072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Converting a value of one type (Generally Higher Type) to another type (Generally a Lower Type) only if the types are convertible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Syntax :	</a:t>
            </a:r>
          </a:p>
          <a:p>
            <a:pPr marL="0" indent="0" algn="ctr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v = (T) value-or-variable-of-higher-type;</a:t>
            </a:r>
          </a:p>
          <a:p>
            <a:pPr marL="0" indent="0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where ‘v’ is variable and ‘T’ represents the type of ‘v’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Examples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 	x 	=	(</a:t>
            </a:r>
            <a:r>
              <a:rPr lang="en-US" sz="2000" dirty="0" err="1" smtClean="0">
                <a:sym typeface="Wingdings" panose="05000000000000000000" pitchFamily="2" charset="2"/>
              </a:rPr>
              <a:t>int</a:t>
            </a:r>
            <a:r>
              <a:rPr lang="en-US" sz="2000" dirty="0" smtClean="0">
                <a:sym typeface="Wingdings" panose="05000000000000000000" pitchFamily="2" charset="2"/>
              </a:rPr>
              <a:t>) 3.56;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float	y 	=	(float) 4.56;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sym typeface="Wingdings" panose="05000000000000000000" pitchFamily="2" charset="2"/>
              </a:rPr>
              <a:t>byte	b	=	(byte) 400;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What is Type Casting?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59632" y="5555411"/>
            <a:ext cx="7072214" cy="897925"/>
            <a:chOff x="1259632" y="5391587"/>
            <a:chExt cx="7072214" cy="897925"/>
          </a:xfrm>
        </p:grpSpPr>
        <p:grpSp>
          <p:nvGrpSpPr>
            <p:cNvPr id="28" name="Group 27"/>
            <p:cNvGrpSpPr/>
            <p:nvPr/>
          </p:nvGrpSpPr>
          <p:grpSpPr>
            <a:xfrm>
              <a:off x="1259632" y="5643661"/>
              <a:ext cx="7072214" cy="645851"/>
              <a:chOff x="467544" y="5621078"/>
              <a:chExt cx="7072214" cy="64585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67544" y="5805264"/>
                <a:ext cx="1111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double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Straight Arrow Connector 5"/>
              <p:cNvCxnSpPr>
                <a:stCxn id="4" idx="3"/>
              </p:cNvCxnSpPr>
              <p:nvPr/>
            </p:nvCxnSpPr>
            <p:spPr>
              <a:xfrm flipV="1">
                <a:off x="1578746" y="6036096"/>
                <a:ext cx="459210" cy="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2037956" y="5805264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float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259839" y="5805264"/>
                <a:ext cx="768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long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2804513" y="6036096"/>
                <a:ext cx="459210" cy="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483324" y="5805264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027998" y="6036096"/>
                <a:ext cx="459210" cy="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448726" y="5805264"/>
                <a:ext cx="869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993400" y="6036096"/>
                <a:ext cx="459210" cy="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773201" y="5805264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byte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317875" y="6036096"/>
                <a:ext cx="459210" cy="1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726932" y="5621078"/>
                <a:ext cx="710364" cy="4165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14" idx="0"/>
              </p:cNvCxnSpPr>
              <p:nvPr/>
            </p:nvCxnSpPr>
            <p:spPr>
              <a:xfrm>
                <a:off x="4738362" y="5621078"/>
                <a:ext cx="0" cy="184186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229384" y="5391587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67544" y="515077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Convertible Types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Type Casting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295400"/>
            <a:ext cx="56886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 File Name TypeCasting.java</a:t>
            </a:r>
          </a:p>
          <a:p>
            <a:r>
              <a:rPr lang="en-US" b="1" dirty="0"/>
              <a:t>class </a:t>
            </a:r>
            <a:r>
              <a:rPr lang="en-US" b="1" dirty="0" err="1"/>
              <a:t>TypeCasting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	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double 	d = 65.56;</a:t>
            </a:r>
          </a:p>
          <a:p>
            <a:r>
              <a:rPr lang="en-US" b="1" dirty="0"/>
              <a:t>		char 	x = (char) d;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(x);</a:t>
            </a:r>
          </a:p>
          <a:p>
            <a:endParaRPr lang="en-US" b="1" dirty="0"/>
          </a:p>
          <a:p>
            <a:r>
              <a:rPr lang="en-US" b="1" dirty="0"/>
              <a:t>		char	y = 'A';</a:t>
            </a:r>
          </a:p>
          <a:p>
            <a:r>
              <a:rPr lang="en-US" b="1" dirty="0"/>
              <a:t>		byte	b = (byte) y;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(b);</a:t>
            </a:r>
          </a:p>
          <a:p>
            <a:endParaRPr lang="en-US" b="1" dirty="0"/>
          </a:p>
          <a:p>
            <a:r>
              <a:rPr lang="en-US" b="1" dirty="0"/>
              <a:t>		float	f = (float) 4.56;</a:t>
            </a:r>
          </a:p>
          <a:p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(f);</a:t>
            </a:r>
          </a:p>
          <a:p>
            <a:endParaRPr lang="en-US" b="1" dirty="0"/>
          </a:p>
          <a:p>
            <a:r>
              <a:rPr lang="en-US" b="1" dirty="0"/>
              <a:t>	}// End of main() Method</a:t>
            </a:r>
          </a:p>
          <a:p>
            <a:endParaRPr lang="en-US" b="1" dirty="0"/>
          </a:p>
          <a:p>
            <a:r>
              <a:rPr lang="en-US" b="1" dirty="0"/>
              <a:t>}// End of class </a:t>
            </a:r>
            <a:r>
              <a:rPr lang="en-US" b="1" dirty="0" err="1"/>
              <a:t>TypeCasting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64088" y="2767568"/>
            <a:ext cx="3744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 TypeCasting.java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TypeCasting</a:t>
            </a:r>
          </a:p>
          <a:p>
            <a:endParaRPr lang="pt-BR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4.56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5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Inconvertible Types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556792"/>
            <a:ext cx="8515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Inconvertible Types : Types that can not be converted to each other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numeric type can be type casted to ‘boolean’ type and vice versa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3334340"/>
            <a:ext cx="43924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File Name TypeCasting.java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TypeCasting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main(String[]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x = 0;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boolean b = (boolean) x;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boolean b1 = false;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byte	b2 = (byte) b1;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}// End of main() Method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}//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End of class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TypeCasting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8740" y="3386023"/>
            <a:ext cx="35377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inconvertible </a:t>
            </a:r>
            <a:r>
              <a:rPr lang="en-US" b="1" dirty="0">
                <a:solidFill>
                  <a:srgbClr val="FF0000"/>
                </a:solidFill>
              </a:rPr>
              <a:t>types</a:t>
            </a:r>
          </a:p>
          <a:p>
            <a:r>
              <a:rPr lang="en-US" b="1" dirty="0">
                <a:solidFill>
                  <a:srgbClr val="FF0000"/>
                </a:solidFill>
              </a:rPr>
              <a:t>found   :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required: boolean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boolean b = (boolean) x;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       ^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inconvertible </a:t>
            </a:r>
            <a:r>
              <a:rPr lang="en-US" b="1" dirty="0">
                <a:solidFill>
                  <a:srgbClr val="FF0000"/>
                </a:solidFill>
              </a:rPr>
              <a:t>types</a:t>
            </a:r>
          </a:p>
          <a:p>
            <a:r>
              <a:rPr lang="en-US" b="1" dirty="0">
                <a:solidFill>
                  <a:srgbClr val="FF0000"/>
                </a:solidFill>
              </a:rPr>
              <a:t>found   : boolean</a:t>
            </a:r>
          </a:p>
          <a:p>
            <a:r>
              <a:rPr lang="en-US" b="1" dirty="0">
                <a:solidFill>
                  <a:srgbClr val="FF0000"/>
                </a:solidFill>
              </a:rPr>
              <a:t>required: byte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byte    b2 = (byte) b1;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               </a:t>
            </a:r>
            <a:r>
              <a:rPr lang="en-US" b="1" dirty="0">
                <a:solidFill>
                  <a:srgbClr val="FF0000"/>
                </a:solidFill>
              </a:rPr>
              <a:t>^</a:t>
            </a:r>
          </a:p>
          <a:p>
            <a:r>
              <a:rPr lang="en-US" b="1" dirty="0">
                <a:solidFill>
                  <a:srgbClr val="FF0000"/>
                </a:solidFill>
              </a:rPr>
              <a:t>2 errors</a:t>
            </a:r>
          </a:p>
        </p:txBody>
      </p:sp>
    </p:spTree>
    <p:extLst>
      <p:ext uri="{BB962C8B-B14F-4D97-AF65-F5344CB8AC3E}">
        <p14:creationId xmlns:p14="http://schemas.microsoft.com/office/powerpoint/2010/main" val="21987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03150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type in Java specifies </a:t>
            </a:r>
            <a:r>
              <a:rPr lang="en-US" u="sng" dirty="0" smtClean="0">
                <a:solidFill>
                  <a:srgbClr val="FF0000"/>
                </a:solidFill>
              </a:rPr>
              <a:t>a set of values </a:t>
            </a:r>
            <a:r>
              <a:rPr lang="en-US" dirty="0" smtClean="0"/>
              <a:t>and </a:t>
            </a:r>
            <a:r>
              <a:rPr lang="en-US" u="sng" dirty="0" smtClean="0">
                <a:solidFill>
                  <a:srgbClr val="FF0000"/>
                </a:solidFill>
              </a:rPr>
              <a:t>set of operations</a:t>
            </a:r>
            <a:r>
              <a:rPr lang="en-US" dirty="0" smtClean="0"/>
              <a:t> that can be applied over the values</a:t>
            </a:r>
            <a:endParaRPr lang="en-US" u="sng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type is used to declare the type of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Example, ‘</a:t>
            </a:r>
            <a:r>
              <a:rPr lang="en-US" dirty="0" err="1" smtClean="0"/>
              <a:t>int</a:t>
            </a:r>
            <a:r>
              <a:rPr lang="en-US" dirty="0" smtClean="0"/>
              <a:t>’ type specifies all 32-bit integers (set of values : </a:t>
            </a:r>
            <a:r>
              <a:rPr lang="en-US" smtClean="0"/>
              <a:t>-2</a:t>
            </a:r>
            <a:r>
              <a:rPr lang="en-US" baseline="30000" smtClean="0"/>
              <a:t>31 </a:t>
            </a:r>
            <a:r>
              <a:rPr lang="en-US" dirty="0" smtClean="0"/>
              <a:t>to </a:t>
            </a:r>
            <a:r>
              <a:rPr lang="en-US" smtClean="0"/>
              <a:t>+2</a:t>
            </a:r>
            <a:r>
              <a:rPr lang="en-US" baseline="30000" smtClean="0"/>
              <a:t>31</a:t>
            </a:r>
            <a:r>
              <a:rPr lang="en-US" smtClean="0"/>
              <a:t>-1</a:t>
            </a:r>
            <a:r>
              <a:rPr lang="en-US" dirty="0" smtClean="0"/>
              <a:t>, set of operations: All arithmetic operations)</a:t>
            </a:r>
            <a:endParaRPr lang="en-US" baseline="30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Every ‘Type’ is any one of the following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Primitive Types </a:t>
            </a:r>
            <a:r>
              <a:rPr lang="en-US" sz="1800" dirty="0" smtClean="0">
                <a:solidFill>
                  <a:srgbClr val="FF0000"/>
                </a:solidFill>
              </a:rPr>
              <a:t>(boolean, byte, short, character, 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, long, float and double)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class Type [For Example: Box, Student, String Types]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interface Type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Array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‘null’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Type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Prints/Displays output </a:t>
            </a:r>
            <a:r>
              <a:rPr lang="en-US" b="1" dirty="0" smtClean="0"/>
              <a:t>on console and </a:t>
            </a:r>
            <a:r>
              <a:rPr lang="en-US" b="1" dirty="0"/>
              <a:t>shifts the print control to </a:t>
            </a:r>
            <a:r>
              <a:rPr lang="en-US" b="1" dirty="0" smtClean="0"/>
              <a:t>a new </a:t>
            </a:r>
            <a:r>
              <a:rPr lang="en-US" b="1" dirty="0"/>
              <a:t>line (Similar </a:t>
            </a:r>
            <a:r>
              <a:rPr lang="en-US" b="1" dirty="0" smtClean="0"/>
              <a:t>to </a:t>
            </a:r>
            <a:r>
              <a:rPr lang="en-US" b="1" dirty="0" err="1" smtClean="0"/>
              <a:t>printf</a:t>
            </a:r>
            <a:r>
              <a:rPr lang="en-US" b="1" dirty="0"/>
              <a:t>(“\n”) in C)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Displays output only in String form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If parameter to it is not in String form then it will be converted to string form </a:t>
            </a:r>
            <a:endParaRPr lang="en-US" b="1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+ </a:t>
            </a:r>
            <a:r>
              <a:rPr lang="en-US" b="1" dirty="0"/>
              <a:t>operator can be used to concatenate </a:t>
            </a:r>
            <a:r>
              <a:rPr lang="en-US" b="1" dirty="0" smtClean="0"/>
              <a:t>values of from </a:t>
            </a:r>
            <a:r>
              <a:rPr lang="en-US" b="1" dirty="0"/>
              <a:t>different </a:t>
            </a:r>
            <a:r>
              <a:rPr lang="en-US" b="1" dirty="0" smtClean="0"/>
              <a:t>types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+ operator in Java is used for numeric addition as well as string concatenation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Tabs can given between values of various fields using tab character ‘\t’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New line character ‘\n’ can also be used for </a:t>
            </a:r>
            <a:r>
              <a:rPr lang="en-US" b="1" dirty="0" err="1" smtClean="0"/>
              <a:t>insering</a:t>
            </a:r>
            <a:r>
              <a:rPr lang="en-US" b="1" dirty="0" smtClean="0"/>
              <a:t> new lines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93837"/>
            <a:ext cx="6715472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System.out.println</a:t>
            </a:r>
            <a:r>
              <a:rPr lang="en-US" dirty="0"/>
              <a:t>(“Hello”+10);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System.out.println</a:t>
            </a:r>
            <a:r>
              <a:rPr lang="en-US" dirty="0"/>
              <a:t>(10+20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System.out.println</a:t>
            </a:r>
            <a:r>
              <a:rPr lang="en-US" dirty="0" smtClean="0"/>
              <a:t>(10 + 20 + “Object”);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System.out.println</a:t>
            </a:r>
            <a:r>
              <a:rPr lang="en-US" dirty="0"/>
              <a:t>(“10”+20</a:t>
            </a:r>
            <a:r>
              <a:rPr lang="en-US" dirty="0" smtClean="0"/>
              <a:t>);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System.out.println</a:t>
            </a:r>
            <a:r>
              <a:rPr lang="en-US" dirty="0" smtClean="0"/>
              <a:t>(10 + “20”);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System.out.println</a:t>
            </a:r>
            <a:r>
              <a:rPr lang="en-US" dirty="0"/>
              <a:t>(“Hello: </a:t>
            </a:r>
            <a:r>
              <a:rPr lang="en-US" dirty="0" smtClean="0"/>
              <a:t>” + 20 + “ is </a:t>
            </a:r>
            <a:r>
              <a:rPr lang="en-US" dirty="0"/>
              <a:t>my age</a:t>
            </a:r>
            <a:r>
              <a:rPr lang="en-US" dirty="0" smtClean="0"/>
              <a:t>”);</a:t>
            </a:r>
          </a:p>
          <a:p>
            <a:pPr marL="0" indent="0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System.out.println</a:t>
            </a:r>
            <a:r>
              <a:rPr lang="en-US" dirty="0" smtClean="0"/>
              <a:t>(“10” + (20 + 40 * 3) + 60);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System.out.println</a:t>
            </a:r>
            <a:r>
              <a:rPr lang="en-US" dirty="0" smtClean="0"/>
              <a:t>(10 + (“20” + 40 / 4) + 50);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860032" y="1628800"/>
            <a:ext cx="28803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0352" y="1536411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Hello10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60032" y="2206389"/>
            <a:ext cx="28803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40352" y="211400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80112" y="2721206"/>
            <a:ext cx="21602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31315" y="2632494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30Object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860032" y="3241901"/>
            <a:ext cx="28803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0352" y="314951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1020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60032" y="3786237"/>
            <a:ext cx="28803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352" y="369384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1020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419872" y="4528170"/>
            <a:ext cx="28803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00192" y="4435781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Hello 20 is my 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796136" y="5072506"/>
            <a:ext cx="1944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40352" y="4997087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1014060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08364" y="5538818"/>
            <a:ext cx="1944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68344" y="5463399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10201050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Prints/Displays output starting from the same line (Similar </a:t>
            </a:r>
            <a:r>
              <a:rPr lang="en-US" b="1" dirty="0" err="1"/>
              <a:t>printf</a:t>
            </a:r>
            <a:r>
              <a:rPr lang="en-US" b="1" dirty="0"/>
              <a:t>() </a:t>
            </a:r>
            <a:r>
              <a:rPr lang="en-US" b="1" dirty="0" smtClean="0"/>
              <a:t>without newline)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Displays output only in String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If parameter to it is not in String form then it will be converted to string form by internally calling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+ operator can be used to concatenate data from different types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System.out.print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System.out.print</a:t>
            </a:r>
            <a:r>
              <a:rPr lang="en-US" dirty="0" smtClean="0"/>
              <a:t>() : Example</a:t>
            </a:r>
            <a:endParaRPr lang="en-US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228600" y="1519709"/>
            <a:ext cx="823183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class </a:t>
            </a:r>
            <a:r>
              <a:rPr lang="en-US" sz="2400" dirty="0" smtClean="0"/>
              <a:t>Test</a:t>
            </a:r>
            <a:endParaRPr 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	{</a:t>
            </a:r>
            <a:endParaRPr 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</a:t>
            </a:r>
            <a:r>
              <a:rPr lang="en-US" sz="2400" dirty="0"/>
              <a:t>("</a:t>
            </a:r>
            <a:r>
              <a:rPr lang="en-US" sz="2400" dirty="0" smtClean="0"/>
              <a:t>Hello ");</a:t>
            </a:r>
            <a:endParaRPr 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 I </a:t>
            </a:r>
            <a:r>
              <a:rPr lang="en-US" sz="2400" dirty="0"/>
              <a:t>am fine");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 It is OK</a:t>
            </a:r>
            <a:r>
              <a:rPr lang="en-US" sz="2400" dirty="0" smtClean="0"/>
              <a:t>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(“Welcome”);</a:t>
            </a:r>
            <a:endParaRPr 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	}// End of Method</a:t>
            </a:r>
            <a:endParaRPr 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/>
              <a:t>}// End of class Test</a:t>
            </a:r>
            <a:endParaRPr lang="en-US" sz="2400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590800" y="5270971"/>
            <a:ext cx="457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5050"/>
                </a:solidFill>
              </a:rPr>
              <a:t>Hello I </a:t>
            </a:r>
            <a:r>
              <a:rPr lang="en-US" sz="2400" dirty="0">
                <a:solidFill>
                  <a:srgbClr val="FF5050"/>
                </a:solidFill>
              </a:rPr>
              <a:t>am fine It is </a:t>
            </a:r>
            <a:r>
              <a:rPr lang="en-US" sz="2400" dirty="0" smtClean="0">
                <a:solidFill>
                  <a:srgbClr val="FF5050"/>
                </a:solidFill>
              </a:rPr>
              <a:t>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5050"/>
                </a:solidFill>
              </a:rPr>
              <a:t>Welcome</a:t>
            </a:r>
            <a:endParaRPr lang="en-US" sz="2400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3835152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Eight Primitive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boolean  (true / false)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character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float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double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Primitive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243921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boolean type for variables is used to store only two values (true and false)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Memory Requirement : 1 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 does not represent boolean values by 1 and 0 as used in ‘C’ </a:t>
            </a:r>
            <a:r>
              <a:rPr lang="en-US" smtClean="0"/>
              <a:t>Programming language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Every logical and relational expression results in boolean type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Primitive Types: boolean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59632" y="4131493"/>
            <a:ext cx="4092788" cy="1200329"/>
            <a:chOff x="743885" y="4005064"/>
            <a:chExt cx="4092788" cy="1200329"/>
          </a:xfrm>
        </p:grpSpPr>
        <p:sp>
          <p:nvSpPr>
            <p:cNvPr id="5" name="Rectangle 4"/>
            <p:cNvSpPr/>
            <p:nvPr/>
          </p:nvSpPr>
          <p:spPr>
            <a:xfrm>
              <a:off x="743885" y="4077072"/>
              <a:ext cx="4092788" cy="1128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43885" y="4005064"/>
              <a:ext cx="4092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boolean b = true;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boolean x = a&gt;b;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boolean z =  a &gt; b &amp;&amp; b &gt; 10</a:t>
              </a:r>
              <a:endPara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ight Brace 6"/>
          <p:cNvSpPr/>
          <p:nvPr/>
        </p:nvSpPr>
        <p:spPr>
          <a:xfrm>
            <a:off x="5652120" y="4203501"/>
            <a:ext cx="1368152" cy="1128321"/>
          </a:xfrm>
          <a:prstGeom prst="rightBrac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4365104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Valid Statements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59632" y="5530259"/>
            <a:ext cx="4092788" cy="830996"/>
            <a:chOff x="743885" y="4069225"/>
            <a:chExt cx="4092788" cy="1136168"/>
          </a:xfrm>
        </p:grpSpPr>
        <p:sp>
          <p:nvSpPr>
            <p:cNvPr id="10" name="Rectangle 9"/>
            <p:cNvSpPr/>
            <p:nvPr/>
          </p:nvSpPr>
          <p:spPr>
            <a:xfrm>
              <a:off x="743885" y="4077072"/>
              <a:ext cx="4092788" cy="1128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3885" y="4069225"/>
              <a:ext cx="2145139" cy="936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boolean b = 1;</a:t>
              </a:r>
            </a:p>
            <a:p>
              <a:r>
                <a:rPr lang="en-US" sz="2400" dirty="0" err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booelan</a:t>
              </a:r>
              <a:r>
                <a:rPr lang="en-US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= 0;</a:t>
              </a:r>
            </a:p>
          </p:txBody>
        </p:sp>
      </p:grpSp>
      <p:sp>
        <p:nvSpPr>
          <p:cNvPr id="12" name="Right Brace 11"/>
          <p:cNvSpPr/>
          <p:nvPr/>
        </p:nvSpPr>
        <p:spPr>
          <a:xfrm>
            <a:off x="5652120" y="5565434"/>
            <a:ext cx="1368152" cy="795822"/>
          </a:xfrm>
          <a:prstGeom prst="rightBrac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20272" y="5727036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In-Valid Statements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171913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Conditional ‘if’ statements in Java use boolean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Note that in ‘C’ programming language ‘if’ statements use ‘0’ to represent false and any other positive value (&gt;=1) represents true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Primitive Types: boolean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253627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C-Programming Code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3022" y="3068960"/>
            <a:ext cx="3828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Java-Programming Code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4163596"/>
            <a:ext cx="336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if(10)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(“Hello”);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(“Hi”);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040" y="4159012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if(10)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(“Hello”);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Hi”);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5951303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“Hello”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7444" y="5951302"/>
            <a:ext cx="286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Compile-Time Error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24392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Memory Requirement : 8 bits (1 Byte), Value Range: -128 to 127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byte type variables can not store values outside their defined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Primitive Types: byte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284984"/>
            <a:ext cx="1972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b = 23;</a:t>
            </a:r>
          </a:p>
          <a:p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b = 140;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655582" y="3294647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6056" y="3306130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55582" y="4010344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4021827"/>
            <a:ext cx="394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In-valid Compile-Time Error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9270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Memory Requirement : 16 bits (2 Bytes)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Value Range: -</a:t>
            </a:r>
            <a:r>
              <a:rPr lang="en-US" dirty="0"/>
              <a:t>32768 (-</a:t>
            </a:r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)to +32767 (+2</a:t>
            </a:r>
            <a:r>
              <a:rPr lang="en-US" baseline="30000" dirty="0" smtClean="0"/>
              <a:t>16</a:t>
            </a:r>
            <a:r>
              <a:rPr lang="en-US" dirty="0" smtClean="0"/>
              <a:t>-1)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Primitive Types: short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273" y="2708920"/>
            <a:ext cx="2417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s = 23;</a:t>
            </a:r>
          </a:p>
          <a:p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b = 40000;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47721" y="2718583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8195" y="2730066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47721" y="3434280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68195" y="3445763"/>
            <a:ext cx="394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In-valid Compile-Time Error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8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6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215118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Memory Requirement : 16 bits (2 Bytes)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Java Follows Unicode coding scheme and Each Unicode character is assigned a unique integer value (For Example: ‘65’ value denotes character ‘A’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Value Range:  0 to +65535 (+2</a:t>
            </a:r>
            <a:r>
              <a:rPr lang="en-US" baseline="30000" dirty="0" smtClean="0"/>
              <a:t>16</a:t>
            </a:r>
            <a:r>
              <a:rPr lang="en-US" dirty="0" smtClean="0"/>
              <a:t>-1)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Primitive Types: char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3991" y="3731176"/>
            <a:ext cx="20746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x = ‘a’;</a:t>
            </a:r>
          </a:p>
          <a:p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y = 65;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z = ‘\n’;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a = 967;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199439" y="3740839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19913" y="3752322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99439" y="4456536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19913" y="4468019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99439" y="5195200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19913" y="5206683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99439" y="5896383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19913" y="5907866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9036496" cy="236721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Specifies all 32-bit integer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Memory Requirement : 32 bits (4 Bytes)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Size is Independent of the Platforms (Unlike in ‘C’ where size is platform dependent)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Value Range: -2,147,483,648 (-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)to </a:t>
            </a:r>
            <a:r>
              <a:rPr lang="en-US" dirty="0"/>
              <a:t>+ </a:t>
            </a:r>
            <a:r>
              <a:rPr lang="en-US" dirty="0" smtClean="0"/>
              <a:t>2,147,483,647 (+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-1</a:t>
            </a:r>
            <a:r>
              <a:rPr lang="en-US" dirty="0" smtClean="0"/>
              <a:t>)</a:t>
            </a:r>
            <a:endParaRPr lang="en-US" baseline="30000" dirty="0" smtClean="0"/>
          </a:p>
          <a:p>
            <a:pPr marL="0" indent="0"/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 Primitive Types: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927" y="4307240"/>
            <a:ext cx="205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23;</a:t>
            </a:r>
          </a:p>
          <a:p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= 40000;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623375" y="4316903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43849" y="4328386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23375" y="5032600"/>
            <a:ext cx="22764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43849" y="5044083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6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1524</TotalTime>
  <Words>1248</Words>
  <Application>Microsoft Office PowerPoint</Application>
  <PresentationFormat>On-screen Show (4:3)</PresentationFormat>
  <Paragraphs>328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247</cp:revision>
  <cp:lastPrinted>2014-01-11T02:25:52Z</cp:lastPrinted>
  <dcterms:created xsi:type="dcterms:W3CDTF">2014-01-11T00:18:07Z</dcterms:created>
  <dcterms:modified xsi:type="dcterms:W3CDTF">2022-09-05T11:21:34Z</dcterms:modified>
</cp:coreProperties>
</file>