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0" r:id="rId3"/>
    <p:sldId id="434" r:id="rId4"/>
    <p:sldId id="433" r:id="rId5"/>
    <p:sldId id="439" r:id="rId6"/>
    <p:sldId id="443" r:id="rId7"/>
    <p:sldId id="441" r:id="rId8"/>
    <p:sldId id="445" r:id="rId9"/>
    <p:sldId id="447" r:id="rId10"/>
    <p:sldId id="450" r:id="rId11"/>
    <p:sldId id="448" r:id="rId12"/>
    <p:sldId id="451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6" autoAdjust="0"/>
    <p:restoredTop sz="94660"/>
  </p:normalViewPr>
  <p:slideViewPr>
    <p:cSldViewPr>
      <p:cViewPr varScale="1">
        <p:scale>
          <a:sx n="74" d="100"/>
          <a:sy n="74" d="100"/>
        </p:scale>
        <p:origin x="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Class Definition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Methods and Attributes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128709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Rule 7 : &lt;extends&gt; keyword can be used only to extend one super class. [Because Java does not support multiple inheritance directly]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Definition Rules : Rule 7 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665600" y="42863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60032" y="2564904"/>
            <a:ext cx="3774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F:\&gt;javac Demo.java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Demo.java:11: '{' expected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 extends X , A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^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error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F:\&gt;javac Demo.java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Demo.java:11: '{' expected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 extends X , A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^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Demo.java:14: '{' expected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extends Y extends Z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^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errors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9848" y="2816352"/>
            <a:ext cx="3270064" cy="3625946"/>
            <a:chOff x="509848" y="2816352"/>
            <a:chExt cx="3270064" cy="3625946"/>
          </a:xfrm>
        </p:grpSpPr>
        <p:sp>
          <p:nvSpPr>
            <p:cNvPr id="9" name="Rectangle 8"/>
            <p:cNvSpPr/>
            <p:nvPr/>
          </p:nvSpPr>
          <p:spPr>
            <a:xfrm>
              <a:off x="755576" y="2841898"/>
              <a:ext cx="3024336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// File </a:t>
              </a:r>
              <a:r>
                <a:rPr lang="en-US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Name:Demo.java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X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X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Y extends X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Y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Z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Z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A extends X , A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A 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B extends Y extends Z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B 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9848" y="2816352"/>
              <a:ext cx="3054040" cy="36259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3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011616" cy="1143000"/>
          </a:xfrm>
        </p:spPr>
        <p:txBody>
          <a:bodyPr/>
          <a:lstStyle/>
          <a:p>
            <a:r>
              <a:rPr lang="en-US" dirty="0" smtClean="0"/>
              <a:t>Instance Field and Method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71633" y="1499300"/>
            <a:ext cx="4908237" cy="777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Field Definition Syntax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360" y="2350041"/>
            <a:ext cx="88367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&lt;scope&gt; [&lt;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&gt;] [&lt;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&gt;] &lt;type&gt; &lt;variable-name&gt; [ = &lt;value&gt; ];</a:t>
            </a:r>
          </a:p>
          <a:p>
            <a:pPr algn="ctr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[..] are optional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Where &lt;scope&gt; can be : public, protected, private or package 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&lt;type&gt; can be : primitive type, class type or an interface 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71633" y="4163596"/>
            <a:ext cx="4908237" cy="777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Method Definition Syntax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648" y="5056699"/>
            <a:ext cx="89293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&lt;scope&gt; [&lt;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&gt;] [&lt;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&gt;] [&lt;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&gt;] [&lt;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&gt;] &lt;return-type&gt; &lt;method-name&gt;(&lt;arguments&gt;)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……….// Method Body</a:t>
            </a: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40768"/>
            <a:ext cx="5707360" cy="5112568"/>
          </a:xfrm>
        </p:spPr>
        <p:txBody>
          <a:bodyPr>
            <a:noAutofit/>
          </a:bodyPr>
          <a:lstStyle/>
          <a:p>
            <a:r>
              <a:rPr lang="en-US" sz="1500" b="1" dirty="0" smtClean="0"/>
              <a:t>// File Name : Complex Number</a:t>
            </a:r>
          </a:p>
          <a:p>
            <a:r>
              <a:rPr lang="en-US" sz="1500" b="1" dirty="0" smtClean="0"/>
              <a:t>class </a:t>
            </a:r>
            <a:r>
              <a:rPr lang="en-US" sz="1500" b="1" dirty="0" err="1" smtClean="0"/>
              <a:t>ComplexNumber</a:t>
            </a:r>
            <a:endParaRPr lang="en-US" sz="1500" b="1" dirty="0" smtClean="0"/>
          </a:p>
          <a:p>
            <a:r>
              <a:rPr lang="en-US" sz="1500" b="1" dirty="0" smtClean="0"/>
              <a:t>{</a:t>
            </a:r>
          </a:p>
          <a:p>
            <a:r>
              <a:rPr lang="en-US" sz="1500" b="1" dirty="0"/>
              <a:t>	</a:t>
            </a:r>
            <a:r>
              <a:rPr lang="en-US" sz="1500" b="1" dirty="0" smtClean="0"/>
              <a:t>private	double	real;	// Real Part</a:t>
            </a:r>
          </a:p>
          <a:p>
            <a:r>
              <a:rPr lang="en-US" sz="1500" b="1" dirty="0"/>
              <a:t>	</a:t>
            </a:r>
            <a:r>
              <a:rPr lang="en-US" sz="1500" b="1" dirty="0" smtClean="0"/>
              <a:t>private	double	</a:t>
            </a:r>
            <a:r>
              <a:rPr lang="en-US" sz="1500" b="1" dirty="0" err="1" smtClean="0"/>
              <a:t>imag</a:t>
            </a:r>
            <a:r>
              <a:rPr lang="en-US" sz="1500" b="1" dirty="0" smtClean="0"/>
              <a:t>;	// Imaginary Part</a:t>
            </a:r>
          </a:p>
          <a:p>
            <a:r>
              <a:rPr lang="en-US" sz="1500" b="1" dirty="0" smtClean="0"/>
              <a:t>	</a:t>
            </a:r>
          </a:p>
          <a:p>
            <a:r>
              <a:rPr lang="en-US" sz="1500" b="1" dirty="0"/>
              <a:t>	</a:t>
            </a:r>
            <a:r>
              <a:rPr lang="en-US" sz="1500" b="1" dirty="0" smtClean="0"/>
              <a:t>/* Method to set the Value of Real Part */</a:t>
            </a:r>
            <a:endParaRPr lang="en-US" sz="1500" b="1" dirty="0"/>
          </a:p>
          <a:p>
            <a:r>
              <a:rPr lang="en-US" sz="1500" b="1" dirty="0" smtClean="0"/>
              <a:t>	public		void	</a:t>
            </a:r>
            <a:r>
              <a:rPr lang="en-US" sz="1500" b="1" dirty="0" err="1" smtClean="0"/>
              <a:t>setReal</a:t>
            </a:r>
            <a:r>
              <a:rPr lang="en-US" sz="1500" b="1" dirty="0" smtClean="0"/>
              <a:t>(double </a:t>
            </a:r>
            <a:r>
              <a:rPr lang="en-US" sz="1500" b="1" dirty="0" err="1" smtClean="0"/>
              <a:t>realValue</a:t>
            </a:r>
            <a:r>
              <a:rPr lang="en-US" sz="1500" b="1" dirty="0" smtClean="0"/>
              <a:t>)</a:t>
            </a:r>
          </a:p>
          <a:p>
            <a:r>
              <a:rPr lang="en-US" sz="1500" b="1" dirty="0" smtClean="0"/>
              <a:t>	{</a:t>
            </a:r>
          </a:p>
          <a:p>
            <a:r>
              <a:rPr lang="en-US" sz="1500" b="1" dirty="0"/>
              <a:t>	</a:t>
            </a:r>
            <a:r>
              <a:rPr lang="en-US" sz="1500" b="1" dirty="0" smtClean="0"/>
              <a:t>	real = </a:t>
            </a:r>
            <a:r>
              <a:rPr lang="en-US" sz="1500" b="1" dirty="0" err="1" smtClean="0"/>
              <a:t>realValue</a:t>
            </a:r>
            <a:r>
              <a:rPr lang="en-US" sz="1500" b="1" dirty="0" smtClean="0"/>
              <a:t>;</a:t>
            </a:r>
          </a:p>
          <a:p>
            <a:r>
              <a:rPr lang="en-US" sz="1500" b="1" dirty="0" smtClean="0"/>
              <a:t>	}// End of Method</a:t>
            </a:r>
          </a:p>
          <a:p>
            <a:r>
              <a:rPr lang="en-US" sz="1500" b="1" dirty="0"/>
              <a:t>	</a:t>
            </a:r>
            <a:endParaRPr lang="en-US" sz="1500" b="1" dirty="0" smtClean="0"/>
          </a:p>
          <a:p>
            <a:r>
              <a:rPr lang="en-US" sz="1500" b="1" dirty="0"/>
              <a:t>	</a:t>
            </a:r>
            <a:r>
              <a:rPr lang="en-US" sz="1500" b="1" dirty="0" smtClean="0"/>
              <a:t>/* </a:t>
            </a:r>
            <a:r>
              <a:rPr lang="en-US" sz="1500" b="1" dirty="0"/>
              <a:t>Method to set the Value of </a:t>
            </a:r>
            <a:r>
              <a:rPr lang="en-US" sz="1500" b="1" dirty="0" smtClean="0"/>
              <a:t>Imaginary </a:t>
            </a:r>
            <a:r>
              <a:rPr lang="en-US" sz="1500" b="1" dirty="0"/>
              <a:t>Part */</a:t>
            </a:r>
          </a:p>
          <a:p>
            <a:r>
              <a:rPr lang="en-US" sz="1500" b="1" dirty="0"/>
              <a:t>	public	</a:t>
            </a:r>
            <a:r>
              <a:rPr lang="en-US" sz="1500" b="1" dirty="0" smtClean="0"/>
              <a:t>	void</a:t>
            </a:r>
            <a:r>
              <a:rPr lang="en-US" sz="1500" b="1" dirty="0"/>
              <a:t>	</a:t>
            </a:r>
            <a:r>
              <a:rPr lang="en-US" sz="1500" b="1" dirty="0" err="1" smtClean="0"/>
              <a:t>setImag</a:t>
            </a:r>
            <a:r>
              <a:rPr lang="en-US" sz="1500" b="1" dirty="0" smtClean="0"/>
              <a:t>(double </a:t>
            </a:r>
            <a:r>
              <a:rPr lang="en-US" sz="1500" b="1" dirty="0" err="1" smtClean="0"/>
              <a:t>imagValue</a:t>
            </a:r>
            <a:r>
              <a:rPr lang="en-US" sz="1500" b="1" dirty="0"/>
              <a:t>)</a:t>
            </a:r>
          </a:p>
          <a:p>
            <a:r>
              <a:rPr lang="en-US" sz="1500" b="1" dirty="0"/>
              <a:t>	{</a:t>
            </a:r>
          </a:p>
          <a:p>
            <a:r>
              <a:rPr lang="en-US" sz="1500" b="1" dirty="0"/>
              <a:t>		</a:t>
            </a:r>
            <a:r>
              <a:rPr lang="en-US" sz="1500" b="1" dirty="0" err="1" smtClean="0"/>
              <a:t>imag</a:t>
            </a:r>
            <a:r>
              <a:rPr lang="en-US" sz="1500" b="1" dirty="0" smtClean="0"/>
              <a:t> </a:t>
            </a:r>
            <a:r>
              <a:rPr lang="en-US" sz="1500" b="1" dirty="0"/>
              <a:t>= </a:t>
            </a:r>
            <a:r>
              <a:rPr lang="en-US" sz="1500" b="1" dirty="0" err="1" smtClean="0"/>
              <a:t>imagValue</a:t>
            </a:r>
            <a:r>
              <a:rPr lang="en-US" sz="1500" b="1" dirty="0"/>
              <a:t>;</a:t>
            </a:r>
          </a:p>
          <a:p>
            <a:r>
              <a:rPr lang="en-US" sz="1500" b="1" dirty="0"/>
              <a:t>	}// End of Method</a:t>
            </a:r>
          </a:p>
          <a:p>
            <a:r>
              <a:rPr lang="en-US" sz="1500" b="1" dirty="0" smtClean="0"/>
              <a:t>}// End of class </a:t>
            </a:r>
            <a:r>
              <a:rPr lang="en-US" sz="1500" b="1" dirty="0" err="1" smtClean="0"/>
              <a:t>ComplexNumber</a:t>
            </a:r>
            <a:endParaRPr lang="en-US" sz="1500" b="1" dirty="0" smtClean="0"/>
          </a:p>
          <a:p>
            <a:r>
              <a:rPr lang="en-US" sz="1500" b="1" dirty="0"/>
              <a:t>	</a:t>
            </a:r>
            <a:endParaRPr lang="en-US" sz="1500" b="1" dirty="0" smtClean="0"/>
          </a:p>
          <a:p>
            <a:endParaRPr lang="en-US" sz="1500" b="1" dirty="0" smtClean="0"/>
          </a:p>
          <a:p>
            <a:r>
              <a:rPr lang="en-US" sz="1500" b="1" dirty="0"/>
              <a:t>	</a:t>
            </a:r>
            <a:r>
              <a:rPr lang="en-US" sz="1500" b="1" dirty="0" smtClean="0"/>
              <a:t>	</a:t>
            </a:r>
            <a:endParaRPr lang="en-US" sz="1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Definition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0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19528" cy="1143000"/>
          </a:xfrm>
        </p:spPr>
        <p:txBody>
          <a:bodyPr/>
          <a:lstStyle/>
          <a:p>
            <a:r>
              <a:rPr lang="en-US" dirty="0" smtClean="0"/>
              <a:t>Defining Classes : Class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1800" y="1556792"/>
            <a:ext cx="396044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Syntax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2492896"/>
            <a:ext cx="9036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&lt;scope&gt; [&lt;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&gt;/&lt;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&gt;] [&lt;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&gt;]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&lt;class-name&gt; [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&lt;super-class-name&gt; ] 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[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&lt;interface-name-1&gt; , &lt;interface-name-2&gt; , ..… , &lt;interface-name-n&gt;]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&lt;&lt; Instance Fields&gt;&gt;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Methods&gt;&gt;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…………………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………....………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068960"/>
            <a:ext cx="3096344" cy="148603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203848" y="3068960"/>
            <a:ext cx="936104" cy="1486039"/>
          </a:xfrm>
          <a:prstGeom prst="rightBrace">
            <a:avLst/>
          </a:prstGeom>
          <a:ln w="38100">
            <a:solidFill>
              <a:srgbClr val="101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978" y="378904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Body of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4581128"/>
            <a:ext cx="88793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 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Represents Optional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n-U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&gt;, &lt;</a:t>
            </a:r>
            <a:r>
              <a:rPr lang="en-U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final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&gt;, &lt;</a:t>
            </a:r>
            <a:r>
              <a:rPr lang="en-U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static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&gt;, &lt;</a:t>
            </a:r>
            <a:r>
              <a:rPr lang="en-U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class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&gt; , &lt;</a:t>
            </a:r>
            <a:r>
              <a:rPr lang="en-U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extends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&gt;, &lt;</a:t>
            </a:r>
            <a:r>
              <a:rPr lang="en-U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implements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&gt;   are Java Keywords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&lt;scope&gt;	: public, private, protected, package private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&lt;abstract&gt;	: Used to Define Abstract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&lt;final&gt;	: Optional Field, If used then it Indicates that class can not have subclasses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&lt;static&gt;	: Used only for nested (class defined inside some other class) classes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&lt;extends&gt;	: extends keyword is used for sub-classes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&lt;implements&gt;	: implements keyword is used when a class implements interfaces 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0071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Broad Category of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Outer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Nested Classes 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000" dirty="0" smtClean="0"/>
              <a:t>Static Nested Classes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000" dirty="0" smtClean="0"/>
              <a:t>Non static 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Classes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858506"/>
            <a:ext cx="2899048" cy="2594830"/>
            <a:chOff x="107503" y="4347517"/>
            <a:chExt cx="2388759" cy="1602198"/>
          </a:xfrm>
        </p:grpSpPr>
        <p:sp>
          <p:nvSpPr>
            <p:cNvPr id="6" name="Rounded Rectangle 5"/>
            <p:cNvSpPr/>
            <p:nvPr/>
          </p:nvSpPr>
          <p:spPr>
            <a:xfrm>
              <a:off x="107503" y="4347517"/>
              <a:ext cx="2388759" cy="16021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1813" y="4349277"/>
              <a:ext cx="2137389" cy="1577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 File Name: Demo1.java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A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A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B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// End of class B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C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C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91880" y="3731604"/>
            <a:ext cx="3312368" cy="2937756"/>
            <a:chOff x="2653476" y="4347517"/>
            <a:chExt cx="2926636" cy="2411102"/>
          </a:xfrm>
        </p:grpSpPr>
        <p:sp>
          <p:nvSpPr>
            <p:cNvPr id="5" name="TextBox 4"/>
            <p:cNvSpPr txBox="1"/>
            <p:nvPr/>
          </p:nvSpPr>
          <p:spPr>
            <a:xfrm>
              <a:off x="2837614" y="4347517"/>
              <a:ext cx="2598482" cy="241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 File Name: Demo2.java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A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A1</a:t>
              </a:r>
            </a:p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A1</a:t>
              </a:r>
            </a:p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en-US" sz="16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static class A2</a:t>
              </a:r>
            </a:p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A2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A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53476" y="4360468"/>
              <a:ext cx="2926636" cy="22338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4800" y="3432610"/>
            <a:ext cx="289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Outer Classes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0794" y="3284984"/>
            <a:ext cx="289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Nested Classes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4581128"/>
            <a:ext cx="2880320" cy="7779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0" y="5475215"/>
            <a:ext cx="2880320" cy="7779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512963" y="4581128"/>
            <a:ext cx="307014" cy="777948"/>
          </a:xfrm>
          <a:prstGeom prst="rightBrac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7522454" y="5475215"/>
            <a:ext cx="307014" cy="777948"/>
          </a:xfrm>
          <a:prstGeom prst="rightBrac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21367" y="4581128"/>
            <a:ext cx="1215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Non-Static Nested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3375" y="5445224"/>
            <a:ext cx="1215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Nested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85504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Rule 1: Scope of the Outer Class  can be either  public or package private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Definition Rules : Rule 1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7976" y="4653136"/>
            <a:ext cx="3024336" cy="1815883"/>
            <a:chOff x="304800" y="2537910"/>
            <a:chExt cx="3547120" cy="2282221"/>
          </a:xfrm>
        </p:grpSpPr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683568" y="2537911"/>
              <a:ext cx="3168352" cy="228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 File Name Demo.java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 class Demo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Demo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B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B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4800" y="2537910"/>
              <a:ext cx="3403104" cy="22467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7976" y="2699717"/>
            <a:ext cx="3024336" cy="1787675"/>
            <a:chOff x="304800" y="2537910"/>
            <a:chExt cx="3547120" cy="2246769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83568" y="2537911"/>
              <a:ext cx="3168352" cy="181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 File Name Demo.java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private class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A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protected class B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B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4800" y="2537910"/>
              <a:ext cx="3403104" cy="22467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137793" y="3158073"/>
            <a:ext cx="1376536" cy="870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32465" y="5111492"/>
            <a:ext cx="1376536" cy="870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9810" y="2252939"/>
            <a:ext cx="3181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Demo.java:1: modifier private not allowed here</a:t>
            </a:r>
          </a:p>
          <a:p>
            <a:r>
              <a:rPr lang="en-US" b="1" dirty="0">
                <a:solidFill>
                  <a:srgbClr val="FF0000"/>
                </a:solidFill>
              </a:rPr>
              <a:t>private class A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^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Demo.java:4: modifier protected not allowed here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protected </a:t>
            </a:r>
            <a:r>
              <a:rPr lang="en-US" b="1" dirty="0">
                <a:solidFill>
                  <a:srgbClr val="FF0000"/>
                </a:solidFill>
              </a:rPr>
              <a:t>class B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^</a:t>
            </a:r>
          </a:p>
          <a:p>
            <a:r>
              <a:rPr lang="en-US" b="1" dirty="0">
                <a:solidFill>
                  <a:srgbClr val="FF0000"/>
                </a:solidFill>
              </a:rPr>
              <a:t>2 errors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0072" y="5170490"/>
            <a:ext cx="3181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&lt;&lt; No Error&gt;&gt;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Compilation Successful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92705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Rule 2: In a single source ‘.java’ file, only one class can be defined with &lt;public&gt; scope.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Definition Rules : Rule 2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98640" y="2862515"/>
            <a:ext cx="4263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Demo.java:2: class A is public, should be declared in a file named A.java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public class 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^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Demo.java:5: class B is public, should be declared in a file named B.java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public class B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^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Demo.java:8: class C is public, should be declared in a file named C.java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public class C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^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3 errors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467100" y="42668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5536" y="2996952"/>
            <a:ext cx="3024336" cy="3024336"/>
            <a:chOff x="395536" y="2996952"/>
            <a:chExt cx="3024336" cy="3024336"/>
          </a:xfrm>
        </p:grpSpPr>
        <p:sp>
          <p:nvSpPr>
            <p:cNvPr id="4" name="Rectangle 3"/>
            <p:cNvSpPr/>
            <p:nvPr/>
          </p:nvSpPr>
          <p:spPr>
            <a:xfrm>
              <a:off x="539552" y="2996952"/>
              <a:ext cx="288032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// File </a:t>
              </a:r>
              <a:r>
                <a:rPr lang="en-US" b="1" dirty="0" err="1"/>
                <a:t>Name:Demo.java</a:t>
              </a:r>
              <a:endParaRPr lang="en-US" b="1" dirty="0"/>
            </a:p>
            <a:p>
              <a:r>
                <a:rPr lang="en-US" b="1" dirty="0"/>
                <a:t>public class A</a:t>
              </a:r>
            </a:p>
            <a:p>
              <a:r>
                <a:rPr lang="en-US" b="1" dirty="0"/>
                <a:t>{</a:t>
              </a:r>
            </a:p>
            <a:p>
              <a:r>
                <a:rPr lang="en-US" b="1" dirty="0"/>
                <a:t>}// End of class Demo</a:t>
              </a:r>
            </a:p>
            <a:p>
              <a:r>
                <a:rPr lang="en-US" b="1" dirty="0"/>
                <a:t>public class B</a:t>
              </a:r>
            </a:p>
            <a:p>
              <a:r>
                <a:rPr lang="en-US" b="1" dirty="0"/>
                <a:t>{</a:t>
              </a:r>
            </a:p>
            <a:p>
              <a:r>
                <a:rPr lang="en-US" b="1" dirty="0"/>
                <a:t>}// End of class B</a:t>
              </a:r>
            </a:p>
            <a:p>
              <a:r>
                <a:rPr lang="en-US" b="1" dirty="0"/>
                <a:t>public class C</a:t>
              </a:r>
            </a:p>
            <a:p>
              <a:r>
                <a:rPr lang="en-US" b="1" dirty="0"/>
                <a:t>{</a:t>
              </a:r>
            </a:p>
            <a:p>
              <a:r>
                <a:rPr lang="en-US" b="1" dirty="0"/>
                <a:t>}// End of class B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5536" y="2996952"/>
              <a:ext cx="2736304" cy="30243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4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92705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Rule </a:t>
            </a:r>
            <a:r>
              <a:rPr lang="en-US" b="1" dirty="0"/>
              <a:t>3</a:t>
            </a:r>
            <a:r>
              <a:rPr lang="en-US" b="1" dirty="0" smtClean="0"/>
              <a:t>: If a source ‘.java’ has a class with &lt;public&gt; scope then file name should be named on class name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Definition Rules : Rule 3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2656" y="2996952"/>
            <a:ext cx="426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javac</a:t>
            </a:r>
            <a:r>
              <a:rPr lang="en-US" sz="1600" b="1" dirty="0" smtClean="0">
                <a:solidFill>
                  <a:srgbClr val="FF0000"/>
                </a:solidFill>
              </a:rPr>
              <a:t> Demo.java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Demo.java: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class </a:t>
            </a:r>
            <a:r>
              <a:rPr lang="en-US" sz="1600" b="1" dirty="0">
                <a:solidFill>
                  <a:srgbClr val="FF0000"/>
                </a:solidFill>
              </a:rPr>
              <a:t>A is public, should be declared in a file named A.java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public class 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^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1 error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611116" y="37627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39552" y="2492896"/>
            <a:ext cx="3024336" cy="3024336"/>
            <a:chOff x="395536" y="2996952"/>
            <a:chExt cx="3024336" cy="3024336"/>
          </a:xfrm>
        </p:grpSpPr>
        <p:sp>
          <p:nvSpPr>
            <p:cNvPr id="4" name="Rectangle 3"/>
            <p:cNvSpPr/>
            <p:nvPr/>
          </p:nvSpPr>
          <p:spPr>
            <a:xfrm>
              <a:off x="539552" y="2996952"/>
              <a:ext cx="288032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// File </a:t>
              </a:r>
              <a:r>
                <a:rPr lang="en-US" b="1" dirty="0" err="1"/>
                <a:t>Name:Demo.java</a:t>
              </a:r>
              <a:endParaRPr lang="en-US" b="1" dirty="0"/>
            </a:p>
            <a:p>
              <a:r>
                <a:rPr lang="en-US" b="1" dirty="0"/>
                <a:t>public class A</a:t>
              </a:r>
            </a:p>
            <a:p>
              <a:r>
                <a:rPr lang="en-US" b="1" dirty="0"/>
                <a:t>{</a:t>
              </a:r>
            </a:p>
            <a:p>
              <a:r>
                <a:rPr lang="en-US" b="1" dirty="0"/>
                <a:t>}// End of class Demo</a:t>
              </a:r>
            </a:p>
            <a:p>
              <a:r>
                <a:rPr lang="en-US" b="1" dirty="0" smtClean="0"/>
                <a:t>class </a:t>
              </a:r>
              <a:r>
                <a:rPr lang="en-US" b="1" dirty="0"/>
                <a:t>B</a:t>
              </a:r>
            </a:p>
            <a:p>
              <a:r>
                <a:rPr lang="en-US" b="1" dirty="0"/>
                <a:t>{</a:t>
              </a:r>
            </a:p>
            <a:p>
              <a:r>
                <a:rPr lang="en-US" b="1" dirty="0"/>
                <a:t>}// End of class B</a:t>
              </a:r>
            </a:p>
            <a:p>
              <a:r>
                <a:rPr lang="en-US" b="1" dirty="0" smtClean="0"/>
                <a:t>class </a:t>
              </a:r>
              <a:r>
                <a:rPr lang="en-US" b="1" dirty="0"/>
                <a:t>C</a:t>
              </a:r>
            </a:p>
            <a:p>
              <a:r>
                <a:rPr lang="en-US" b="1" dirty="0"/>
                <a:t>{</a:t>
              </a:r>
            </a:p>
            <a:p>
              <a:r>
                <a:rPr lang="en-US" b="1" dirty="0"/>
                <a:t>}// End of class B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5536" y="2996952"/>
              <a:ext cx="2736304" cy="30243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5622339"/>
            <a:ext cx="853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In order to successfully compile, the file should be named A.java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0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92705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Rule 4 : &lt;static&gt; keyword can only be used for nested classes and not for outer classes  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Definition Rules : Rule 4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25640" y="40728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9552" y="3057994"/>
            <a:ext cx="3312368" cy="2435621"/>
            <a:chOff x="395536" y="2289522"/>
            <a:chExt cx="3312368" cy="2435621"/>
          </a:xfrm>
        </p:grpSpPr>
        <p:sp>
          <p:nvSpPr>
            <p:cNvPr id="4" name="Rectangle 3"/>
            <p:cNvSpPr/>
            <p:nvPr/>
          </p:nvSpPr>
          <p:spPr>
            <a:xfrm>
              <a:off x="611560" y="2406367"/>
              <a:ext cx="2952328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// File Name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Demo.java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static class X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X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static class Y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Y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5536" y="2289522"/>
              <a:ext cx="3312368" cy="24356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5076056" y="3140968"/>
            <a:ext cx="3957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Demo.java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not allowed here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class X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^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not allowed here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class Y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^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errors</a:t>
            </a:r>
          </a:p>
        </p:txBody>
      </p:sp>
    </p:spTree>
    <p:extLst>
      <p:ext uri="{BB962C8B-B14F-4D97-AF65-F5344CB8AC3E}">
        <p14:creationId xmlns:p14="http://schemas.microsoft.com/office/powerpoint/2010/main" val="377943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128709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Rule 5 : &lt;final&gt; class can not have sub-classes. However, &lt;final&gt; keyword can be used for both Outer and Nested Classes  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Definition Rules : Rule 5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25640" y="44565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7504" y="3057994"/>
            <a:ext cx="3744416" cy="3265113"/>
            <a:chOff x="395536" y="2289522"/>
            <a:chExt cx="3312368" cy="2445949"/>
          </a:xfrm>
        </p:grpSpPr>
        <p:sp>
          <p:nvSpPr>
            <p:cNvPr id="4" name="Rectangle 3"/>
            <p:cNvSpPr/>
            <p:nvPr/>
          </p:nvSpPr>
          <p:spPr>
            <a:xfrm>
              <a:off x="633130" y="2360699"/>
              <a:ext cx="2952328" cy="2374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// File Name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Demo.java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final class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X</a:t>
              </a:r>
            </a:p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Y </a:t>
              </a:r>
              <a:r>
                <a:rPr lang="en-US" sz="2000" smtClean="0">
                  <a:latin typeface="Arial" panose="020B0604020202020204" pitchFamily="34" charset="0"/>
                  <a:cs typeface="Arial" panose="020B0604020202020204" pitchFamily="34" charset="0"/>
                </a:rPr>
                <a:t>extends X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final class Y1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Y1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Y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5536" y="2289522"/>
              <a:ext cx="3312368" cy="24356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5076056" y="3834914"/>
            <a:ext cx="3957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Demo.java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Demo.java:5: cannot inherit from final X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Y extends X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^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128709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Rule 6 : &lt;final&gt; and &lt;abstract&gt; keywords can not be used together for a class  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Definition Rules : Rule 6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25640" y="34745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7504" y="3057994"/>
            <a:ext cx="3744416" cy="1398542"/>
            <a:chOff x="395536" y="2289522"/>
            <a:chExt cx="3312368" cy="2435621"/>
          </a:xfrm>
        </p:grpSpPr>
        <p:sp>
          <p:nvSpPr>
            <p:cNvPr id="4" name="Rectangle 3"/>
            <p:cNvSpPr/>
            <p:nvPr/>
          </p:nvSpPr>
          <p:spPr>
            <a:xfrm>
              <a:off x="633130" y="2360699"/>
              <a:ext cx="2952328" cy="12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// File Name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Demo.java</a:t>
              </a:r>
            </a:p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final abstract class X</a:t>
              </a:r>
            </a:p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End of class X</a:t>
              </a:r>
            </a:p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5536" y="2289522"/>
              <a:ext cx="3312368" cy="24356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5076056" y="2852936"/>
            <a:ext cx="3957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F:\&gt;javac Demo.java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Demo.java:2: illegal combination of modifiers: abstract and final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abstract class X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^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1625</TotalTime>
  <Words>872</Words>
  <Application>Microsoft Office PowerPoint</Application>
  <PresentationFormat>On-screen Show (4:3)</PresentationFormat>
  <Paragraphs>238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274</cp:revision>
  <cp:lastPrinted>2014-01-11T02:25:52Z</cp:lastPrinted>
  <dcterms:created xsi:type="dcterms:W3CDTF">2014-01-11T00:18:07Z</dcterms:created>
  <dcterms:modified xsi:type="dcterms:W3CDTF">2020-09-09T05:39:21Z</dcterms:modified>
</cp:coreProperties>
</file>