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413" r:id="rId2"/>
    <p:sldId id="430" r:id="rId3"/>
    <p:sldId id="431" r:id="rId4"/>
    <p:sldId id="433" r:id="rId5"/>
    <p:sldId id="434" r:id="rId6"/>
    <p:sldId id="435" r:id="rId7"/>
    <p:sldId id="437" r:id="rId8"/>
    <p:sldId id="439" r:id="rId9"/>
    <p:sldId id="441" r:id="rId10"/>
    <p:sldId id="443" r:id="rId11"/>
    <p:sldId id="444" r:id="rId12"/>
    <p:sldId id="445" r:id="rId13"/>
    <p:sldId id="446" r:id="rId14"/>
    <p:sldId id="447" r:id="rId15"/>
    <p:sldId id="429" r:id="rId16"/>
  </p:sldIdLst>
  <p:sldSz cx="9144000" cy="6858000" type="screen4x3"/>
  <p:notesSz cx="7099300" cy="1022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>
      <p:cViewPr varScale="1">
        <p:scale>
          <a:sx n="73" d="100"/>
          <a:sy n="73" d="100"/>
        </p:scale>
        <p:origin x="111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98DF4-CF26-4812-ABCF-08312EE4AC03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7938"/>
            <a:ext cx="4600575" cy="3451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19663"/>
            <a:ext cx="5680075" cy="4025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6575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10738"/>
            <a:ext cx="3076575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B0A1E-E34D-4E5E-AD1F-C067DEA0A5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67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smtClean="0">
                <a:solidFill>
                  <a:srgbClr val="FFFFFF"/>
                </a:solidFill>
                <a:latin typeface="Arial"/>
                <a:cs typeface="Arial"/>
              </a:rPr>
              <a:t>Pilani </a:t>
            </a:r>
            <a:r>
              <a:rPr lang="en-US" sz="1200" spc="0" baseline="0" dirty="0" smtClean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b="1" smtClean="0"/>
              <a:pPr/>
              <a:t>‹#›</a:t>
            </a:fld>
            <a:r>
              <a:rPr lang="en-US" sz="1200" b="1" dirty="0" smtClean="0"/>
              <a:t>          IT 2103 : Object-Oriented</a:t>
            </a:r>
            <a:r>
              <a:rPr lang="en-US" sz="1200" b="1" baseline="0" dirty="0" smtClean="0"/>
              <a:t> Programming 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3DC603-C5F6-4A82-B252-8D9BD6F91242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731696" cy="45259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Constructors in Java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Creating/Instantiating Objects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Types of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91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Class With Parameterized Constructor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3" y="1378569"/>
            <a:ext cx="4104456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File Name : Demo.java</a:t>
            </a:r>
          </a:p>
          <a:p>
            <a:r>
              <a:rPr lang="en-US" sz="1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A</a:t>
            </a:r>
          </a:p>
          <a:p>
            <a:r>
              <a:rPr lang="en-US" sz="1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</a:t>
            </a:r>
            <a:r>
              <a:rPr lang="en-US" sz="11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a;</a:t>
            </a:r>
          </a:p>
          <a:p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</a:t>
            </a:r>
            <a:r>
              <a:rPr lang="en-US" sz="11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b; </a:t>
            </a:r>
          </a:p>
          <a:p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11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A(</a:t>
            </a:r>
            <a:r>
              <a:rPr lang="en-US" sz="11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a, </a:t>
            </a:r>
            <a:r>
              <a:rPr lang="en-US" sz="11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b)</a:t>
            </a:r>
          </a:p>
          <a:p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1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this.a</a:t>
            </a:r>
            <a:r>
              <a:rPr lang="en-US" sz="1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a; </a:t>
            </a:r>
          </a:p>
          <a:p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1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this.b</a:t>
            </a:r>
            <a:r>
              <a:rPr lang="en-US" sz="1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b;</a:t>
            </a:r>
          </a:p>
          <a:p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1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displayValues</a:t>
            </a:r>
            <a:r>
              <a:rPr lang="en-US" sz="1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// End of Constructor Method</a:t>
            </a:r>
          </a:p>
          <a:p>
            <a:endParaRPr lang="en-US" sz="11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/* Method to Display the Attribute Values */</a:t>
            </a:r>
          </a:p>
          <a:p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void </a:t>
            </a:r>
            <a:r>
              <a:rPr lang="en-US" sz="11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displayValues</a:t>
            </a:r>
            <a:r>
              <a:rPr lang="en-US" sz="1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1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 a = “ + a);</a:t>
            </a:r>
          </a:p>
          <a:p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1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 </a:t>
            </a:r>
            <a:r>
              <a:rPr lang="en-US" sz="1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“ + </a:t>
            </a:r>
            <a:r>
              <a:rPr lang="en-US" sz="1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b);</a:t>
            </a:r>
          </a:p>
          <a:p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}// End of Method</a:t>
            </a:r>
            <a:endParaRPr lang="en-US" sz="11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}// End of class A</a:t>
            </a:r>
          </a:p>
          <a:p>
            <a:endParaRPr lang="en-US" sz="11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sz="11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ConstructorDemo</a:t>
            </a:r>
            <a:r>
              <a:rPr lang="en-US" sz="1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public static void main(String </a:t>
            </a:r>
            <a:r>
              <a:rPr lang="en-US" sz="11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1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[])</a:t>
            </a:r>
          </a:p>
          <a:p>
            <a:r>
              <a:rPr lang="en-US" sz="1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{</a:t>
            </a:r>
          </a:p>
          <a:p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a1  = new A(20,40);</a:t>
            </a:r>
          </a:p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a2 = new A(10,6);</a:t>
            </a:r>
          </a:p>
          <a:p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} // End of Method</a:t>
            </a:r>
          </a:p>
          <a:p>
            <a:r>
              <a:rPr lang="en-US" sz="1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}// End of class </a:t>
            </a:r>
            <a:r>
              <a:rPr lang="en-US" sz="11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ConstructorDemo</a:t>
            </a:r>
            <a:endParaRPr lang="en-US" sz="11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3520444" y="5661248"/>
            <a:ext cx="1699627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292640" y="2153040"/>
            <a:ext cx="97840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6200000">
            <a:off x="3574266" y="3979438"/>
            <a:ext cx="3400196" cy="179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271048" y="2030219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a1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>
            <a:stCxn id="14" idx="3"/>
          </p:cNvCxnSpPr>
          <p:nvPr/>
        </p:nvCxnSpPr>
        <p:spPr>
          <a:xfrm flipV="1">
            <a:off x="6798757" y="2261051"/>
            <a:ext cx="437539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249456" y="2027685"/>
            <a:ext cx="648072" cy="475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884368" y="2027685"/>
            <a:ext cx="648072" cy="475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452320" y="241386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028384" y="242315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619041" y="1628800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:A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3518157" y="5947150"/>
            <a:ext cx="2205971" cy="2170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16200000">
            <a:off x="4451734" y="4604878"/>
            <a:ext cx="2647448" cy="1853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5814787" y="3200155"/>
            <a:ext cx="458564" cy="219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228184" y="302677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a2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traight Arrow Connector 26"/>
          <p:cNvCxnSpPr>
            <a:stCxn id="26" idx="3"/>
          </p:cNvCxnSpPr>
          <p:nvPr/>
        </p:nvCxnSpPr>
        <p:spPr>
          <a:xfrm>
            <a:off x="6755893" y="3257603"/>
            <a:ext cx="43753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206592" y="3024236"/>
            <a:ext cx="648072" cy="475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841504" y="3024236"/>
            <a:ext cx="648072" cy="475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409456" y="341041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985520" y="34197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576177" y="2625351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:A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228184" y="4509120"/>
            <a:ext cx="286206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Output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F</a:t>
            </a:r>
            <a:r>
              <a:rPr lang="pt-BR" dirty="0">
                <a:solidFill>
                  <a:srgbClr val="FF0000"/>
                </a:solidFill>
              </a:rPr>
              <a:t>:\&gt;javac Demo.java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F</a:t>
            </a:r>
            <a:r>
              <a:rPr lang="pt-BR" dirty="0">
                <a:solidFill>
                  <a:srgbClr val="FF0000"/>
                </a:solidFill>
              </a:rPr>
              <a:t>:\&gt;java ConstructorDemo</a:t>
            </a:r>
          </a:p>
          <a:p>
            <a:r>
              <a:rPr lang="pt-BR" dirty="0">
                <a:solidFill>
                  <a:srgbClr val="FF0000"/>
                </a:solidFill>
              </a:rPr>
              <a:t>a = 20</a:t>
            </a:r>
          </a:p>
          <a:p>
            <a:r>
              <a:rPr lang="pt-BR" dirty="0">
                <a:solidFill>
                  <a:srgbClr val="FF0000"/>
                </a:solidFill>
              </a:rPr>
              <a:t>b = 40</a:t>
            </a:r>
          </a:p>
          <a:p>
            <a:r>
              <a:rPr lang="pt-BR" dirty="0">
                <a:solidFill>
                  <a:srgbClr val="FF0000"/>
                </a:solidFill>
              </a:rPr>
              <a:t>a = 10</a:t>
            </a:r>
          </a:p>
          <a:p>
            <a:r>
              <a:rPr lang="pt-BR" dirty="0">
                <a:solidFill>
                  <a:srgbClr val="FF0000"/>
                </a:solidFill>
              </a:rPr>
              <a:t>b = 6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51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3" grpId="0" animBg="1"/>
      <p:bldP spid="14" grpId="0"/>
      <p:bldP spid="17" grpId="0" animBg="1"/>
      <p:bldP spid="18" grpId="0" animBg="1"/>
      <p:bldP spid="19" grpId="0"/>
      <p:bldP spid="21" grpId="0"/>
      <p:bldP spid="22" grpId="0"/>
      <p:bldP spid="23" grpId="0" animBg="1"/>
      <p:bldP spid="24" grpId="0" animBg="1"/>
      <p:bldP spid="25" grpId="0" animBg="1"/>
      <p:bldP spid="26" grpId="0"/>
      <p:bldP spid="28" grpId="0" animBg="1"/>
      <p:bldP spid="29" grpId="0" animBg="1"/>
      <p:bldP spid="30" grpId="0"/>
      <p:bldP spid="31" grpId="0"/>
      <p:bldP spid="32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493837"/>
            <a:ext cx="9144000" cy="350987"/>
          </a:xfrm>
        </p:spPr>
        <p:txBody>
          <a:bodyPr>
            <a:normAutofit fontScale="92500"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US" sz="1700" b="1" dirty="0" smtClean="0">
                <a:solidFill>
                  <a:srgbClr val="FF0000"/>
                </a:solidFill>
              </a:rPr>
              <a:t>Constructor Methods are Overloaded if they have same name but different signatures</a:t>
            </a:r>
            <a:endParaRPr lang="en-US" sz="17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Class with Overloaded Constructors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68" y="1818104"/>
            <a:ext cx="469924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// File Name : Demo.java</a:t>
            </a:r>
          </a:p>
          <a:p>
            <a:r>
              <a:rPr lang="en-US" sz="1200" b="1" dirty="0"/>
              <a:t>class Triangle</a:t>
            </a:r>
          </a:p>
          <a:p>
            <a:r>
              <a:rPr lang="en-US" sz="1200" b="1" dirty="0"/>
              <a:t>{</a:t>
            </a:r>
          </a:p>
          <a:p>
            <a:r>
              <a:rPr lang="en-US" sz="1200" b="1" dirty="0" smtClean="0"/>
              <a:t>  private </a:t>
            </a:r>
            <a:r>
              <a:rPr lang="en-US" sz="1200" b="1" dirty="0"/>
              <a:t>double	a; 	// Side 1 of Triangle </a:t>
            </a:r>
          </a:p>
          <a:p>
            <a:r>
              <a:rPr lang="en-US" sz="1200" b="1" dirty="0" smtClean="0"/>
              <a:t>  private </a:t>
            </a:r>
            <a:r>
              <a:rPr lang="en-US" sz="1200" b="1" dirty="0"/>
              <a:t>double	b;	// Side 2 of Triangle</a:t>
            </a:r>
          </a:p>
          <a:p>
            <a:r>
              <a:rPr lang="en-US" sz="1200" b="1" dirty="0" smtClean="0"/>
              <a:t>  private </a:t>
            </a:r>
            <a:r>
              <a:rPr lang="en-US" sz="1200" b="1" dirty="0"/>
              <a:t>double  </a:t>
            </a:r>
            <a:r>
              <a:rPr lang="en-US" sz="1200" b="1" dirty="0" smtClean="0"/>
              <a:t>	c</a:t>
            </a:r>
            <a:r>
              <a:rPr lang="en-US" sz="1200" b="1" dirty="0"/>
              <a:t>;	// Side 2 of Triangle</a:t>
            </a:r>
          </a:p>
          <a:p>
            <a:endParaRPr lang="en-US" sz="1200" b="1" dirty="0"/>
          </a:p>
          <a:p>
            <a:r>
              <a:rPr lang="en-US" sz="1200" b="1" dirty="0" smtClean="0"/>
              <a:t>  // </a:t>
            </a:r>
            <a:r>
              <a:rPr lang="en-US" sz="1200" b="1" dirty="0"/>
              <a:t>Constructor Method - 1 Used to Create Equilateral Triangle</a:t>
            </a:r>
          </a:p>
          <a:p>
            <a:r>
              <a:rPr lang="en-US" sz="1200" b="1" dirty="0" smtClean="0"/>
              <a:t>  Triangle(double </a:t>
            </a:r>
            <a:r>
              <a:rPr lang="en-US" sz="1200" b="1" dirty="0"/>
              <a:t>side)</a:t>
            </a:r>
          </a:p>
          <a:p>
            <a:r>
              <a:rPr lang="en-US" sz="1200" b="1" dirty="0" smtClean="0"/>
              <a:t>  {</a:t>
            </a:r>
            <a:endParaRPr lang="en-US" sz="1200" b="1" dirty="0"/>
          </a:p>
          <a:p>
            <a:r>
              <a:rPr lang="en-US" sz="1200" b="1" dirty="0" smtClean="0"/>
              <a:t>       	a </a:t>
            </a:r>
            <a:r>
              <a:rPr lang="en-US" sz="1200" b="1" dirty="0"/>
              <a:t>= b = c = side</a:t>
            </a:r>
            <a:r>
              <a:rPr lang="en-US" sz="1200" b="1" dirty="0" smtClean="0"/>
              <a:t>;</a:t>
            </a:r>
          </a:p>
          <a:p>
            <a:r>
              <a:rPr lang="en-US" sz="1200" b="1" dirty="0" smtClean="0"/>
              <a:t>       	</a:t>
            </a:r>
            <a:r>
              <a:rPr lang="en-US" sz="1200" b="1" dirty="0" err="1" smtClean="0"/>
              <a:t>displaySides</a:t>
            </a:r>
            <a:r>
              <a:rPr lang="en-US" sz="1200" b="1" dirty="0" smtClean="0"/>
              <a:t>();</a:t>
            </a:r>
            <a:endParaRPr lang="en-US" sz="1200" b="1" dirty="0"/>
          </a:p>
          <a:p>
            <a:r>
              <a:rPr lang="en-US" sz="1200" b="1" dirty="0" smtClean="0"/>
              <a:t>  }// </a:t>
            </a:r>
            <a:r>
              <a:rPr lang="en-US" sz="1200" b="1" dirty="0"/>
              <a:t>End of Constructor</a:t>
            </a:r>
          </a:p>
          <a:p>
            <a:r>
              <a:rPr lang="en-US" sz="1200" b="1" dirty="0" smtClean="0"/>
              <a:t>  // </a:t>
            </a:r>
            <a:r>
              <a:rPr lang="en-US" sz="1200" b="1" dirty="0"/>
              <a:t>Constructor Method - 1 Used to Create </a:t>
            </a:r>
            <a:r>
              <a:rPr lang="en-US" sz="1200" b="1" dirty="0" smtClean="0"/>
              <a:t>Isosceles </a:t>
            </a:r>
            <a:r>
              <a:rPr lang="en-US" sz="1200" b="1" dirty="0"/>
              <a:t>Triangle</a:t>
            </a:r>
          </a:p>
          <a:p>
            <a:r>
              <a:rPr lang="en-US" sz="1200" b="1" dirty="0" smtClean="0"/>
              <a:t>  Triangle(double </a:t>
            </a:r>
            <a:r>
              <a:rPr lang="en-US" sz="1200" b="1" dirty="0"/>
              <a:t>side1, double side2)</a:t>
            </a:r>
          </a:p>
          <a:p>
            <a:r>
              <a:rPr lang="en-US" sz="1200" b="1" dirty="0" smtClean="0"/>
              <a:t>  {</a:t>
            </a:r>
            <a:endParaRPr lang="en-US" sz="1200" b="1" dirty="0"/>
          </a:p>
          <a:p>
            <a:r>
              <a:rPr lang="en-US" sz="1200" b="1" dirty="0" smtClean="0"/>
              <a:t>         	 a </a:t>
            </a:r>
            <a:r>
              <a:rPr lang="en-US" sz="1200" b="1" dirty="0"/>
              <a:t>= b = side1</a:t>
            </a:r>
            <a:r>
              <a:rPr lang="en-US" sz="1200" b="1" dirty="0" smtClean="0"/>
              <a:t>;     c </a:t>
            </a:r>
            <a:r>
              <a:rPr lang="en-US" sz="1200" b="1" dirty="0"/>
              <a:t>= side2</a:t>
            </a:r>
            <a:r>
              <a:rPr lang="en-US" sz="1200" b="1" dirty="0" smtClean="0"/>
              <a:t>;</a:t>
            </a:r>
          </a:p>
          <a:p>
            <a:r>
              <a:rPr lang="en-US" sz="1200" b="1" dirty="0"/>
              <a:t> </a:t>
            </a:r>
            <a:r>
              <a:rPr lang="en-US" sz="1200" b="1" dirty="0" smtClean="0"/>
              <a:t>         	</a:t>
            </a:r>
            <a:r>
              <a:rPr lang="en-US" sz="1200" b="1" dirty="0" err="1" smtClean="0"/>
              <a:t>displaySides</a:t>
            </a:r>
            <a:r>
              <a:rPr lang="en-US" sz="1200" b="1" dirty="0" smtClean="0"/>
              <a:t>();</a:t>
            </a:r>
            <a:endParaRPr lang="en-US" sz="1200" b="1" dirty="0"/>
          </a:p>
          <a:p>
            <a:r>
              <a:rPr lang="en-US" sz="1200" b="1" dirty="0" smtClean="0"/>
              <a:t>  }// </a:t>
            </a:r>
            <a:r>
              <a:rPr lang="en-US" sz="1200" b="1" dirty="0"/>
              <a:t>End of </a:t>
            </a:r>
            <a:r>
              <a:rPr lang="en-US" sz="1200" b="1" dirty="0" smtClean="0"/>
              <a:t>Constructor</a:t>
            </a:r>
          </a:p>
          <a:p>
            <a:r>
              <a:rPr lang="en-US" sz="1200" b="1" dirty="0" smtClean="0"/>
              <a:t>   // </a:t>
            </a:r>
            <a:r>
              <a:rPr lang="en-US" sz="1200" b="1" dirty="0"/>
              <a:t>Constructor Method - 3 Used to Create </a:t>
            </a:r>
            <a:r>
              <a:rPr lang="en-US" sz="1200" b="1" dirty="0" smtClean="0"/>
              <a:t>Scalene </a:t>
            </a:r>
            <a:r>
              <a:rPr lang="en-US" sz="1200" b="1" dirty="0"/>
              <a:t>Triangle</a:t>
            </a:r>
          </a:p>
          <a:p>
            <a:r>
              <a:rPr lang="en-US" sz="1200" b="1" dirty="0" smtClean="0"/>
              <a:t>   Triangle(double </a:t>
            </a:r>
            <a:r>
              <a:rPr lang="en-US" sz="1200" b="1" dirty="0"/>
              <a:t>side1, double side2, double side3)</a:t>
            </a:r>
          </a:p>
          <a:p>
            <a:r>
              <a:rPr lang="en-US" sz="1200" b="1" dirty="0" smtClean="0"/>
              <a:t>    {</a:t>
            </a:r>
            <a:endParaRPr lang="en-US" sz="1200" b="1" dirty="0"/>
          </a:p>
          <a:p>
            <a:r>
              <a:rPr lang="en-US" sz="1200" b="1" dirty="0"/>
              <a:t>  </a:t>
            </a:r>
            <a:r>
              <a:rPr lang="en-US" sz="1200" b="1" dirty="0" smtClean="0"/>
              <a:t>     	a </a:t>
            </a:r>
            <a:r>
              <a:rPr lang="en-US" sz="1200" b="1" dirty="0"/>
              <a:t>= side1</a:t>
            </a:r>
            <a:r>
              <a:rPr lang="en-US" sz="1200" b="1" dirty="0" smtClean="0"/>
              <a:t>;    </a:t>
            </a:r>
            <a:r>
              <a:rPr lang="en-US" sz="1200" b="1" dirty="0"/>
              <a:t>b = side2</a:t>
            </a:r>
            <a:r>
              <a:rPr lang="en-US" sz="1200" b="1" dirty="0" smtClean="0"/>
              <a:t>;    </a:t>
            </a:r>
            <a:r>
              <a:rPr lang="en-US" sz="1200" b="1" dirty="0"/>
              <a:t>c = side3</a:t>
            </a:r>
            <a:r>
              <a:rPr lang="en-US" sz="1200" b="1" dirty="0" smtClean="0"/>
              <a:t>;</a:t>
            </a:r>
          </a:p>
          <a:p>
            <a:r>
              <a:rPr lang="en-US" sz="1200" b="1" dirty="0"/>
              <a:t>	</a:t>
            </a:r>
            <a:r>
              <a:rPr lang="en-US" sz="1200" b="1" dirty="0" err="1"/>
              <a:t>displaySides</a:t>
            </a:r>
            <a:r>
              <a:rPr lang="en-US" sz="1200" b="1" dirty="0" smtClean="0"/>
              <a:t>();</a:t>
            </a:r>
            <a:endParaRPr lang="en-US" sz="1200" b="1" dirty="0"/>
          </a:p>
          <a:p>
            <a:r>
              <a:rPr lang="en-US" sz="1200" b="1" dirty="0"/>
              <a:t> </a:t>
            </a:r>
            <a:r>
              <a:rPr lang="en-US" sz="1200" b="1" dirty="0" smtClean="0"/>
              <a:t>   }// </a:t>
            </a:r>
            <a:r>
              <a:rPr lang="en-US" sz="1200" b="1" dirty="0"/>
              <a:t>End of </a:t>
            </a:r>
            <a:r>
              <a:rPr lang="en-US" sz="1200" b="1" dirty="0" smtClean="0"/>
              <a:t>Constructor</a:t>
            </a:r>
            <a:endParaRPr lang="en-US" sz="1200" b="1" dirty="0"/>
          </a:p>
        </p:txBody>
      </p:sp>
      <p:sp>
        <p:nvSpPr>
          <p:cNvPr id="5" name="Rectangle 4"/>
          <p:cNvSpPr/>
          <p:nvPr/>
        </p:nvSpPr>
        <p:spPr>
          <a:xfrm>
            <a:off x="4716016" y="1818104"/>
            <a:ext cx="396044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// </a:t>
            </a:r>
            <a:r>
              <a:rPr lang="en-US" sz="1200" b="1" dirty="0"/>
              <a:t>Method to print the sides of Triangle</a:t>
            </a:r>
          </a:p>
          <a:p>
            <a:r>
              <a:rPr lang="en-US" sz="1200" b="1" dirty="0" smtClean="0"/>
              <a:t>  public</a:t>
            </a:r>
            <a:r>
              <a:rPr lang="en-US" sz="1200" b="1" dirty="0"/>
              <a:t>	void	</a:t>
            </a:r>
            <a:r>
              <a:rPr lang="en-US" sz="1200" b="1" dirty="0" err="1"/>
              <a:t>displaySides</a:t>
            </a:r>
            <a:r>
              <a:rPr lang="en-US" sz="1200" b="1" dirty="0"/>
              <a:t>()</a:t>
            </a:r>
          </a:p>
          <a:p>
            <a:r>
              <a:rPr lang="en-US" sz="1200" b="1" dirty="0" smtClean="0"/>
              <a:t>  {</a:t>
            </a:r>
            <a:endParaRPr lang="en-US" sz="1200" b="1" dirty="0"/>
          </a:p>
          <a:p>
            <a:r>
              <a:rPr lang="en-US" sz="1200" b="1" dirty="0" smtClean="0"/>
              <a:t>    </a:t>
            </a:r>
            <a:r>
              <a:rPr lang="en-US" sz="1200" b="1" dirty="0" err="1" smtClean="0"/>
              <a:t>System.out.println</a:t>
            </a:r>
            <a:r>
              <a:rPr lang="en-US" sz="1200" b="1" dirty="0"/>
              <a:t>("Side 1:" + a);</a:t>
            </a:r>
          </a:p>
          <a:p>
            <a:r>
              <a:rPr lang="en-US" sz="1200" b="1" dirty="0" smtClean="0"/>
              <a:t>    </a:t>
            </a:r>
            <a:r>
              <a:rPr lang="en-US" sz="1200" b="1" dirty="0" err="1" smtClean="0"/>
              <a:t>System.out.println</a:t>
            </a:r>
            <a:r>
              <a:rPr lang="en-US" sz="1200" b="1" dirty="0"/>
              <a:t>("Side 2:" + b);</a:t>
            </a:r>
          </a:p>
          <a:p>
            <a:r>
              <a:rPr lang="en-US" sz="1200" b="1" dirty="0" smtClean="0"/>
              <a:t>     </a:t>
            </a:r>
            <a:r>
              <a:rPr lang="en-US" sz="1200" b="1" dirty="0" err="1" smtClean="0"/>
              <a:t>System.out.println</a:t>
            </a:r>
            <a:r>
              <a:rPr lang="en-US" sz="1200" b="1" dirty="0"/>
              <a:t>("Side 3:" + c);</a:t>
            </a:r>
          </a:p>
          <a:p>
            <a:r>
              <a:rPr lang="en-US" sz="1200" b="1" dirty="0" smtClean="0"/>
              <a:t>   }// </a:t>
            </a:r>
            <a:r>
              <a:rPr lang="en-US" sz="1200" b="1" dirty="0"/>
              <a:t>End of Method</a:t>
            </a:r>
          </a:p>
          <a:p>
            <a:r>
              <a:rPr lang="en-US" sz="1200" b="1" dirty="0"/>
              <a:t>}// End of </a:t>
            </a:r>
            <a:r>
              <a:rPr lang="en-US" sz="1200" b="1" dirty="0" smtClean="0"/>
              <a:t>Class</a:t>
            </a:r>
          </a:p>
          <a:p>
            <a:endParaRPr lang="en-US" sz="1200" b="1" dirty="0"/>
          </a:p>
          <a:p>
            <a:r>
              <a:rPr lang="en-US" sz="1200" b="1" dirty="0"/>
              <a:t>/* Driver Class */	</a:t>
            </a:r>
          </a:p>
          <a:p>
            <a:r>
              <a:rPr lang="en-US" sz="1200" b="1" dirty="0"/>
              <a:t>class </a:t>
            </a:r>
            <a:r>
              <a:rPr lang="en-US" sz="1200" b="1" dirty="0" err="1"/>
              <a:t>ConstructorDemo</a:t>
            </a:r>
            <a:r>
              <a:rPr lang="en-US" sz="1200" b="1" dirty="0"/>
              <a:t> </a:t>
            </a:r>
          </a:p>
          <a:p>
            <a:r>
              <a:rPr lang="en-US" sz="1200" b="1" dirty="0"/>
              <a:t>{</a:t>
            </a:r>
          </a:p>
          <a:p>
            <a:r>
              <a:rPr lang="en-US" sz="1200" b="1" dirty="0"/>
              <a:t>   public static void main(String </a:t>
            </a:r>
            <a:r>
              <a:rPr lang="en-US" sz="1200" b="1" dirty="0" err="1"/>
              <a:t>args</a:t>
            </a:r>
            <a:r>
              <a:rPr lang="en-US" sz="1200" b="1" dirty="0"/>
              <a:t>[])</a:t>
            </a:r>
          </a:p>
          <a:p>
            <a:r>
              <a:rPr lang="en-US" sz="1200" b="1" dirty="0"/>
              <a:t>   {</a:t>
            </a:r>
          </a:p>
          <a:p>
            <a:r>
              <a:rPr lang="en-US" sz="1200" b="1" dirty="0"/>
              <a:t>	</a:t>
            </a:r>
          </a:p>
          <a:p>
            <a:r>
              <a:rPr lang="en-US" sz="1200" b="1" dirty="0" smtClean="0"/>
              <a:t>        </a:t>
            </a:r>
            <a:r>
              <a:rPr lang="en-US" sz="1600" b="1" dirty="0" smtClean="0">
                <a:solidFill>
                  <a:srgbClr val="FF0000"/>
                </a:solidFill>
              </a:rPr>
              <a:t>Triangle </a:t>
            </a:r>
            <a:r>
              <a:rPr lang="en-US" sz="1600" b="1" dirty="0">
                <a:solidFill>
                  <a:srgbClr val="FF0000"/>
                </a:solidFill>
              </a:rPr>
              <a:t>T1 = new Triangle(10);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      Triangle </a:t>
            </a:r>
            <a:r>
              <a:rPr lang="en-US" sz="1600" b="1" dirty="0">
                <a:solidFill>
                  <a:srgbClr val="FF0000"/>
                </a:solidFill>
              </a:rPr>
              <a:t>T2 = new Triangle(20, 30);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      Triangle </a:t>
            </a:r>
            <a:r>
              <a:rPr lang="en-US" sz="1600" b="1" dirty="0">
                <a:solidFill>
                  <a:srgbClr val="FF0000"/>
                </a:solidFill>
              </a:rPr>
              <a:t>T3 = new Triangle(10,6,8);</a:t>
            </a:r>
          </a:p>
          <a:p>
            <a:r>
              <a:rPr lang="en-US" sz="1200" b="1" dirty="0"/>
              <a:t>   </a:t>
            </a:r>
          </a:p>
          <a:p>
            <a:r>
              <a:rPr lang="en-US" sz="1200" b="1" dirty="0"/>
              <a:t>   } // End of Method</a:t>
            </a:r>
          </a:p>
          <a:p>
            <a:r>
              <a:rPr lang="en-US" sz="1200" b="1" dirty="0"/>
              <a:t>}// End of class </a:t>
            </a:r>
            <a:r>
              <a:rPr lang="en-US" sz="1200" b="1" dirty="0" err="1"/>
              <a:t>ConstructorDemo</a:t>
            </a:r>
            <a:endParaRPr lang="en-US" sz="1200" b="1" dirty="0"/>
          </a:p>
        </p:txBody>
      </p:sp>
      <p:sp>
        <p:nvSpPr>
          <p:cNvPr id="6" name="Rectangle 5"/>
          <p:cNvSpPr/>
          <p:nvPr/>
        </p:nvSpPr>
        <p:spPr>
          <a:xfrm>
            <a:off x="16768" y="1844823"/>
            <a:ext cx="4411216" cy="4682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83264" y="1818104"/>
            <a:ext cx="4411216" cy="4682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3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78303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Output of the Java Program of Previous Slide</a:t>
            </a:r>
          </a:p>
          <a:p>
            <a:pPr marL="0" indent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/>
              <a:t>with Overloaded </a:t>
            </a:r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33600" y="2475309"/>
            <a:ext cx="582277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F:\&gt;javac Demo.java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F:\&gt;java </a:t>
            </a:r>
            <a:r>
              <a:rPr lang="en-US" b="1" dirty="0" err="1">
                <a:solidFill>
                  <a:srgbClr val="FF0000"/>
                </a:solidFill>
              </a:rPr>
              <a:t>ConstructorDemo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Side 1:10.0</a:t>
            </a:r>
          </a:p>
          <a:p>
            <a:r>
              <a:rPr lang="en-US" b="1" dirty="0">
                <a:solidFill>
                  <a:srgbClr val="FF0000"/>
                </a:solidFill>
              </a:rPr>
              <a:t>Side 2:10.0</a:t>
            </a:r>
          </a:p>
          <a:p>
            <a:r>
              <a:rPr lang="en-US" b="1" dirty="0">
                <a:solidFill>
                  <a:srgbClr val="FF0000"/>
                </a:solidFill>
              </a:rPr>
              <a:t>Side 3:10.0</a:t>
            </a:r>
          </a:p>
          <a:p>
            <a:r>
              <a:rPr lang="en-US" b="1" dirty="0">
                <a:solidFill>
                  <a:srgbClr val="FF0000"/>
                </a:solidFill>
              </a:rPr>
              <a:t>Side 1:20.0</a:t>
            </a:r>
          </a:p>
          <a:p>
            <a:r>
              <a:rPr lang="en-US" b="1" dirty="0">
                <a:solidFill>
                  <a:srgbClr val="FF0000"/>
                </a:solidFill>
              </a:rPr>
              <a:t>Side 2:20.0</a:t>
            </a:r>
          </a:p>
          <a:p>
            <a:r>
              <a:rPr lang="en-US" b="1" dirty="0">
                <a:solidFill>
                  <a:srgbClr val="FF0000"/>
                </a:solidFill>
              </a:rPr>
              <a:t>Side 3:30.0</a:t>
            </a:r>
          </a:p>
          <a:p>
            <a:r>
              <a:rPr lang="en-US" b="1" dirty="0">
                <a:solidFill>
                  <a:srgbClr val="FF0000"/>
                </a:solidFill>
              </a:rPr>
              <a:t>Side 1:10.0</a:t>
            </a:r>
          </a:p>
          <a:p>
            <a:r>
              <a:rPr lang="en-US" b="1" dirty="0">
                <a:solidFill>
                  <a:srgbClr val="FF0000"/>
                </a:solidFill>
              </a:rPr>
              <a:t>Side 2:6.0</a:t>
            </a:r>
          </a:p>
          <a:p>
            <a:r>
              <a:rPr lang="en-US" b="1" dirty="0">
                <a:solidFill>
                  <a:srgbClr val="FF0000"/>
                </a:solidFill>
              </a:rPr>
              <a:t>Side 3:8.0</a:t>
            </a:r>
          </a:p>
        </p:txBody>
      </p:sp>
    </p:spTree>
    <p:extLst>
      <p:ext uri="{BB962C8B-B14F-4D97-AF65-F5344CB8AC3E}">
        <p14:creationId xmlns:p14="http://schemas.microsoft.com/office/powerpoint/2010/main" val="60491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Constructors With Access Modifiers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340768"/>
            <a:ext cx="6957354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// File Name : Demo.java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class XYZ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private </a:t>
            </a:r>
            <a:r>
              <a:rPr lang="en-US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x, y, z;</a:t>
            </a:r>
          </a:p>
          <a:p>
            <a:endParaRPr lang="en-US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// Constructor with ‘private’ Modifier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private XYZ (</a:t>
            </a:r>
            <a:r>
              <a:rPr lang="en-US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a)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x = a;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// Constructor with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public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Modifier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public XYZ (</a:t>
            </a:r>
            <a:r>
              <a:rPr lang="en-US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y, </a:t>
            </a:r>
            <a:r>
              <a:rPr lang="en-US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z)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this.y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y;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this.z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= z;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}// End of class XYZ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// Driver Class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class Test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// Driver Method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public static void main(String </a:t>
            </a:r>
            <a:r>
              <a:rPr lang="en-US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[])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XYZ 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a1	=	new 	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XYZ (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10);</a:t>
            </a:r>
          </a:p>
          <a:p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XYZ 	a2	=	new	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XYZ (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10,40);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} // End of Method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} // End of class Test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868144" y="5373216"/>
            <a:ext cx="956989" cy="432048"/>
          </a:xfrm>
          <a:prstGeom prst="straightConnector1">
            <a:avLst/>
          </a:prstGeom>
          <a:ln w="412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432311" y="4911356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Compile-Time Error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39287" y="1349176"/>
            <a:ext cx="385192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Output</a:t>
            </a:r>
          </a:p>
          <a:p>
            <a:pPr algn="ctr"/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F</a:t>
            </a:r>
            <a:r>
              <a:rPr lang="en-US" b="1" dirty="0">
                <a:solidFill>
                  <a:srgbClr val="FF0000"/>
                </a:solidFill>
              </a:rPr>
              <a:t>:\&gt;javac Demo.java</a:t>
            </a:r>
          </a:p>
          <a:p>
            <a:r>
              <a:rPr lang="en-US" b="1" dirty="0">
                <a:solidFill>
                  <a:srgbClr val="FF0000"/>
                </a:solidFill>
              </a:rPr>
              <a:t>Demo.java:25: cannot find symbol</a:t>
            </a:r>
          </a:p>
          <a:p>
            <a:r>
              <a:rPr lang="en-US" b="1" dirty="0">
                <a:solidFill>
                  <a:srgbClr val="FF0000"/>
                </a:solidFill>
              </a:rPr>
              <a:t>symbol  : constructor A(</a:t>
            </a:r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  <a:p>
            <a:r>
              <a:rPr lang="en-US" b="1" dirty="0">
                <a:solidFill>
                  <a:srgbClr val="FF0000"/>
                </a:solidFill>
              </a:rPr>
              <a:t>location: class A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           A       a1      =       new     A(10);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                                   ^</a:t>
            </a:r>
          </a:p>
          <a:p>
            <a:r>
              <a:rPr lang="en-US" b="1" dirty="0">
                <a:solidFill>
                  <a:srgbClr val="FF0000"/>
                </a:solidFill>
              </a:rPr>
              <a:t>1 error</a:t>
            </a:r>
          </a:p>
        </p:txBody>
      </p:sp>
    </p:spTree>
    <p:extLst>
      <p:ext uri="{BB962C8B-B14F-4D97-AF65-F5344CB8AC3E}">
        <p14:creationId xmlns:p14="http://schemas.microsoft.com/office/powerpoint/2010/main" val="69738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Method of a class having same name as that of class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No return type (not even void) for Constructor Methods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Can have access Specifiers (Modifiers)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Constructor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28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7704" y="3068960"/>
            <a:ext cx="5419328" cy="1647131"/>
          </a:xfrm>
        </p:spPr>
        <p:txBody>
          <a:bodyPr>
            <a:normAutofit/>
          </a:bodyPr>
          <a:lstStyle/>
          <a:p>
            <a:r>
              <a:rPr lang="en-IN" sz="8000" b="1" i="1" dirty="0" smtClean="0">
                <a:solidFill>
                  <a:srgbClr val="FF0000"/>
                </a:solidFill>
                <a:latin typeface="Arial Rounded MT Bold" pitchFamily="34" charset="0"/>
              </a:rPr>
              <a:t>Thank You</a:t>
            </a:r>
            <a:endParaRPr lang="en-IN" sz="8000" b="1" i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5175523"/>
          </a:xfrm>
        </p:spPr>
        <p:txBody>
          <a:bodyPr>
            <a:normAutofit lnSpcReduction="10000"/>
          </a:bodyPr>
          <a:lstStyle/>
          <a:p>
            <a:pPr algn="just">
              <a:spcBef>
                <a:spcPct val="250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</a:rPr>
              <a:t>Constructor is a Method of a class having a name similar to  the class itself </a:t>
            </a:r>
            <a:endParaRPr lang="en-US" dirty="0">
              <a:latin typeface="Times New Roman" panose="02020603050405020304" pitchFamily="18" charset="0"/>
            </a:endParaRPr>
          </a:p>
          <a:p>
            <a:pPr algn="just">
              <a:spcBef>
                <a:spcPct val="250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</a:rPr>
              <a:t>Helps to Create and Initialize the Objects </a:t>
            </a:r>
            <a:endParaRPr lang="en-US" dirty="0">
              <a:latin typeface="Times New Roman" panose="02020603050405020304" pitchFamily="18" charset="0"/>
            </a:endParaRPr>
          </a:p>
          <a:p>
            <a:pPr algn="just">
              <a:spcBef>
                <a:spcPct val="250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</a:rPr>
              <a:t>If </a:t>
            </a:r>
            <a:r>
              <a:rPr lang="en-US" dirty="0">
                <a:latin typeface="Times New Roman" panose="02020603050405020304" pitchFamily="18" charset="0"/>
              </a:rPr>
              <a:t>no constructor is defined for the class then a default </a:t>
            </a:r>
            <a:r>
              <a:rPr lang="en-US" dirty="0" smtClean="0">
                <a:latin typeface="Times New Roman" panose="02020603050405020304" pitchFamily="18" charset="0"/>
              </a:rPr>
              <a:t>un-parameterized constructor will be provided </a:t>
            </a:r>
            <a:r>
              <a:rPr lang="en-US" dirty="0">
                <a:latin typeface="Times New Roman" panose="02020603050405020304" pitchFamily="18" charset="0"/>
              </a:rPr>
              <a:t>by Java </a:t>
            </a:r>
            <a:r>
              <a:rPr lang="en-US" dirty="0" smtClean="0">
                <a:latin typeface="Times New Roman" panose="02020603050405020304" pitchFamily="18" charset="0"/>
              </a:rPr>
              <a:t>Runtime Environment. </a:t>
            </a:r>
            <a:endParaRPr lang="en-US" dirty="0">
              <a:latin typeface="Times New Roman" panose="02020603050405020304" pitchFamily="18" charset="0"/>
            </a:endParaRPr>
          </a:p>
          <a:p>
            <a:pPr algn="just">
              <a:spcBef>
                <a:spcPct val="250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Constructor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Method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has no return type not even void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.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250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</a:rPr>
              <a:t>Code written inside constructor method is automatically executed for every object creation of that class</a:t>
            </a:r>
            <a:r>
              <a:rPr lang="en-US" dirty="0" smtClean="0">
                <a:latin typeface="Times New Roman" panose="02020603050405020304" pitchFamily="18" charset="0"/>
              </a:rPr>
              <a:t>.</a:t>
            </a:r>
          </a:p>
          <a:p>
            <a:pPr algn="just">
              <a:spcBef>
                <a:spcPct val="250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</a:rPr>
              <a:t>If a class has its own constructor then default constructor will not be available</a:t>
            </a:r>
          </a:p>
          <a:p>
            <a:pPr algn="just">
              <a:spcBef>
                <a:spcPct val="250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</a:rPr>
              <a:t>Constructor Method can have its own Access Modifier : public, protected, package-private and private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Role of Constructor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43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083624" cy="359134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Creating/Instantiating  Objects</a:t>
            </a:r>
          </a:p>
          <a:p>
            <a:pPr marL="0" indent="0" algn="ctr"/>
            <a:r>
              <a:rPr lang="en-US" dirty="0" smtClean="0">
                <a:solidFill>
                  <a:srgbClr val="FF0000"/>
                </a:solidFill>
              </a:rPr>
              <a:t>&lt;Class-Name&gt; object-reference = new Constructor();</a:t>
            </a:r>
          </a:p>
          <a:p>
            <a:pPr marL="0" indent="0"/>
            <a:endParaRPr lang="en-US" dirty="0" smtClean="0">
              <a:solidFill>
                <a:srgbClr val="FF0000"/>
              </a:solidFill>
            </a:endParaRPr>
          </a:p>
          <a:p>
            <a:pPr marL="0" indent="0"/>
            <a:r>
              <a:rPr lang="en-US" dirty="0" smtClean="0">
                <a:solidFill>
                  <a:srgbClr val="FF0000"/>
                </a:solidFill>
              </a:rPr>
              <a:t>Examples</a:t>
            </a:r>
            <a:endParaRPr lang="en-US" dirty="0">
              <a:solidFill>
                <a:srgbClr val="FF0000"/>
              </a:solidFill>
            </a:endParaRPr>
          </a:p>
          <a:p>
            <a:pPr marL="0" indent="0"/>
            <a:r>
              <a:rPr lang="en-US" dirty="0" smtClean="0">
                <a:solidFill>
                  <a:srgbClr val="FF0000"/>
                </a:solidFill>
              </a:rPr>
              <a:t>	Box 		b1 	= 	new Box();</a:t>
            </a:r>
          </a:p>
          <a:p>
            <a:pPr marL="0" indent="0"/>
            <a:endParaRPr lang="en-US" dirty="0" smtClean="0">
              <a:solidFill>
                <a:srgbClr val="FF0000"/>
              </a:solidFill>
            </a:endParaRPr>
          </a:p>
          <a:p>
            <a:pPr marL="0" indent="0"/>
            <a:r>
              <a:rPr lang="en-US" dirty="0" smtClean="0">
                <a:solidFill>
                  <a:srgbClr val="FF0000"/>
                </a:solidFill>
              </a:rPr>
              <a:t>	String 		s1	=	new String();</a:t>
            </a:r>
          </a:p>
          <a:p>
            <a:pPr marL="0" indent="0" algn="ctr"/>
            <a:endParaRPr lang="en-US" dirty="0" smtClean="0">
              <a:solidFill>
                <a:srgbClr val="FF0000"/>
              </a:solidFill>
            </a:endParaRPr>
          </a:p>
          <a:p>
            <a:pPr marL="0" indent="0"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Object Creation Syntax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2304" y="5775647"/>
            <a:ext cx="8504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Note : Above Examples Use Unparametrized Constructor</a:t>
            </a:r>
            <a:endParaRPr lang="en-US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899592" y="3573016"/>
            <a:ext cx="432048" cy="129614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1520" y="4941168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Class Name</a:t>
            </a:r>
            <a:endParaRPr lang="en-US" b="1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821592" y="3568808"/>
            <a:ext cx="378768" cy="136815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20240" y="4936960"/>
            <a:ext cx="2553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Object-Reference Names</a:t>
            </a:r>
            <a:endParaRPr lang="en-US" b="1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899592" y="4473116"/>
            <a:ext cx="485328" cy="44840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821592" y="4489293"/>
            <a:ext cx="485328" cy="44840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187760" y="2638120"/>
            <a:ext cx="635952" cy="81767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187760" y="2650320"/>
            <a:ext cx="635952" cy="161094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724128" y="2367556"/>
            <a:ext cx="3048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new  operator used to create </a:t>
            </a:r>
          </a:p>
          <a:p>
            <a:r>
              <a:rPr lang="en-US" b="1" dirty="0" smtClean="0"/>
              <a:t> objects at runtime</a:t>
            </a:r>
            <a:endParaRPr lang="en-US" b="1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5409912" y="3604908"/>
            <a:ext cx="378768" cy="136815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708560" y="4973060"/>
            <a:ext cx="318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Names of Constructor Methods</a:t>
            </a:r>
            <a:endParaRPr lang="en-US" b="1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5409912" y="4525393"/>
            <a:ext cx="485328" cy="44840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14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  <p:bldP spid="23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Object Creation Example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496" y="1430481"/>
            <a:ext cx="684076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/* File Name : Box.java */</a:t>
            </a:r>
          </a:p>
          <a:p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class Box</a:t>
            </a:r>
          </a:p>
          <a:p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private	double	length; 	// length of a Box</a:t>
            </a:r>
          </a:p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private	double	width;	// width of a Box</a:t>
            </a:r>
          </a:p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private	double	height;	// height of a Box</a:t>
            </a:r>
          </a:p>
          <a:p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/* Method to Compute the Area of Box */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public	double	area()</a:t>
            </a:r>
          </a:p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return 2* (length * width + width * height + height * length);</a:t>
            </a:r>
          </a:p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} // End of Method </a:t>
            </a:r>
          </a:p>
          <a:p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/* Method to Compute the </a:t>
            </a: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Volume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of Box */</a:t>
            </a:r>
          </a:p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	public	double</a:t>
            </a:r>
            <a:r>
              <a:rPr lang="en-US" sz="1100" b="1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100" b="1" smtClean="0">
                <a:latin typeface="Arial" panose="020B0604020202020204" pitchFamily="34" charset="0"/>
                <a:cs typeface="Arial" panose="020B0604020202020204" pitchFamily="34" charset="0"/>
              </a:rPr>
              <a:t>volume()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		return </a:t>
            </a: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length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* width </a:t>
            </a: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* height; 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	} // End of Method </a:t>
            </a:r>
            <a:endParaRPr lang="en-US" sz="11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}// End of class Box</a:t>
            </a:r>
          </a:p>
          <a:p>
            <a:endParaRPr lang="en-US" sz="11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BoxTest</a:t>
            </a:r>
            <a:endParaRPr lang="en-US" sz="11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public	static	void 	main (String [ ] </a:t>
            </a:r>
            <a:r>
              <a:rPr lang="en-US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	b1	= 	new 	Box();</a:t>
            </a:r>
          </a:p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	b2	=	new 	Box();</a:t>
            </a:r>
          </a:p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}// End of Method</a:t>
            </a:r>
          </a:p>
          <a:p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}// End of class </a:t>
            </a:r>
            <a:r>
              <a:rPr lang="en-US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BoxTest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56176" y="2348880"/>
            <a:ext cx="28200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Box Has No</a:t>
            </a:r>
          </a:p>
          <a:p>
            <a:pPr algn="just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6027048" y="5513804"/>
            <a:ext cx="648072" cy="432048"/>
          </a:xfrm>
          <a:prstGeom prst="rightBrac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32240" y="5108991"/>
            <a:ext cx="20297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</a:p>
          <a:p>
            <a:pPr algn="just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Provided by </a:t>
            </a:r>
          </a:p>
          <a:p>
            <a:pPr algn="just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JRE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64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Un-parameterized Constructor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Parameterized Constructor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Overloaded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Types of Constructors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00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Class With Unparametrized Constructor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27584" y="2651392"/>
            <a:ext cx="5472608" cy="993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909" y="1363990"/>
            <a:ext cx="5262979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// File Name : Demo.java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class A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private </a:t>
            </a:r>
            <a:r>
              <a:rPr lang="en-US" sz="1600" b="1" dirty="0" err="1" smtClean="0">
                <a:solidFill>
                  <a:srgbClr val="FF0000"/>
                </a:solidFill>
              </a:rPr>
              <a:t>int</a:t>
            </a:r>
            <a:r>
              <a:rPr lang="en-US" sz="1600" b="1" dirty="0" smtClean="0">
                <a:solidFill>
                  <a:srgbClr val="FF0000"/>
                </a:solidFill>
              </a:rPr>
              <a:t> a;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private </a:t>
            </a:r>
            <a:r>
              <a:rPr lang="en-US" sz="1600" b="1" dirty="0" err="1" smtClean="0">
                <a:solidFill>
                  <a:srgbClr val="FF0000"/>
                </a:solidFill>
              </a:rPr>
              <a:t>int</a:t>
            </a:r>
            <a:r>
              <a:rPr lang="en-US" sz="1600" b="1" dirty="0" smtClean="0">
                <a:solidFill>
                  <a:srgbClr val="FF0000"/>
                </a:solidFill>
              </a:rPr>
              <a:t> b; 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A()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	</a:t>
            </a:r>
            <a:r>
              <a:rPr lang="en-US" sz="1600" b="1" dirty="0" err="1" smtClean="0">
                <a:solidFill>
                  <a:srgbClr val="FF0000"/>
                </a:solidFill>
              </a:rPr>
              <a:t>System.out.println</a:t>
            </a:r>
            <a:r>
              <a:rPr lang="en-US" sz="1600" b="1" dirty="0" smtClean="0">
                <a:solidFill>
                  <a:srgbClr val="FF0000"/>
                </a:solidFill>
              </a:rPr>
              <a:t>(“Hello Welcome”);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}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}// End of class A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class </a:t>
            </a:r>
            <a:r>
              <a:rPr lang="en-US" sz="1600" b="1" dirty="0" err="1" smtClean="0">
                <a:solidFill>
                  <a:srgbClr val="FF0000"/>
                </a:solidFill>
              </a:rPr>
              <a:t>ConstructorDemo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   public static void	main(String </a:t>
            </a:r>
            <a:r>
              <a:rPr lang="en-US" sz="1600" b="1" dirty="0" err="1" smtClean="0">
                <a:solidFill>
                  <a:srgbClr val="FF0000"/>
                </a:solidFill>
              </a:rPr>
              <a:t>args</a:t>
            </a:r>
            <a:r>
              <a:rPr lang="en-US" sz="1600" b="1" dirty="0" smtClean="0">
                <a:solidFill>
                  <a:srgbClr val="FF0000"/>
                </a:solidFill>
              </a:rPr>
              <a:t>[])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   {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</a:rPr>
              <a:t>A a1  = new A();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	A a2  = new A();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	A a3  = a1;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	A a4  = a2;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   } // End of Method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}// End of class </a:t>
            </a:r>
            <a:r>
              <a:rPr lang="en-US" sz="1600" b="1" dirty="0" err="1" smtClean="0">
                <a:solidFill>
                  <a:srgbClr val="FF0000"/>
                </a:solidFill>
              </a:rPr>
              <a:t>ConstructorDemo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6353152" y="2684536"/>
            <a:ext cx="276248" cy="936104"/>
          </a:xfrm>
          <a:prstGeom prst="rightBrace">
            <a:avLst>
              <a:gd name="adj1" fmla="val 37789"/>
              <a:gd name="adj2" fmla="val 5000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29400" y="2750621"/>
            <a:ext cx="25003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Un-parameterized</a:t>
            </a:r>
          </a:p>
          <a:p>
            <a:r>
              <a:rPr lang="en-US" sz="2400" b="1" dirty="0" smtClean="0"/>
              <a:t>Constructor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7187104" y="3946558"/>
            <a:ext cx="576064" cy="440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8" name="Right Arrow 7"/>
          <p:cNvSpPr/>
          <p:nvPr/>
        </p:nvSpPr>
        <p:spPr>
          <a:xfrm rot="20538804" flipV="1">
            <a:off x="2792842" y="4526967"/>
            <a:ext cx="2975144" cy="145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52120" y="3974497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a1 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>
            <a:off x="6117312" y="4159163"/>
            <a:ext cx="47091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611040" y="3944780"/>
            <a:ext cx="576064" cy="440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64182" y="357301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:A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187104" y="5098686"/>
            <a:ext cx="576064" cy="440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52120" y="5126625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a2 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>
            <a:stCxn id="21" idx="3"/>
          </p:cNvCxnSpPr>
          <p:nvPr/>
        </p:nvCxnSpPr>
        <p:spPr>
          <a:xfrm>
            <a:off x="6120518" y="5311291"/>
            <a:ext cx="467706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611040" y="5096908"/>
            <a:ext cx="576064" cy="440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64182" y="472514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:A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 flipV="1">
            <a:off x="2859774" y="5238723"/>
            <a:ext cx="2708146" cy="1344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20538804" flipV="1">
            <a:off x="2266122" y="5070055"/>
            <a:ext cx="3515324" cy="1405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710045" y="4399280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a3 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>
            <a:stCxn id="27" idx="3"/>
            <a:endCxn id="12" idx="1"/>
          </p:cNvCxnSpPr>
          <p:nvPr/>
        </p:nvCxnSpPr>
        <p:spPr>
          <a:xfrm flipV="1">
            <a:off x="6178443" y="4165175"/>
            <a:ext cx="432597" cy="41877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Arrow 29"/>
          <p:cNvSpPr/>
          <p:nvPr/>
        </p:nvSpPr>
        <p:spPr>
          <a:xfrm flipV="1">
            <a:off x="2327848" y="5858085"/>
            <a:ext cx="3240071" cy="156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648914" y="5741294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a4 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23" idx="1"/>
          </p:cNvCxnSpPr>
          <p:nvPr/>
        </p:nvCxnSpPr>
        <p:spPr>
          <a:xfrm flipV="1">
            <a:off x="6117312" y="5317303"/>
            <a:ext cx="493728" cy="60865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203848" y="6156012"/>
            <a:ext cx="6124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Only Two Objects are Created in This Example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55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13" grpId="0" animBg="1"/>
      <p:bldP spid="8" grpId="0" animBg="1"/>
      <p:bldP spid="9" grpId="0"/>
      <p:bldP spid="12" grpId="0" animBg="1"/>
      <p:bldP spid="14" grpId="0"/>
      <p:bldP spid="18" grpId="0" animBg="1"/>
      <p:bldP spid="21" grpId="0"/>
      <p:bldP spid="23" grpId="0" animBg="1"/>
      <p:bldP spid="24" grpId="0"/>
      <p:bldP spid="25" grpId="0" animBg="1"/>
      <p:bldP spid="26" grpId="0" animBg="1"/>
      <p:bldP spid="27" grpId="0"/>
      <p:bldP spid="30" grpId="0" animBg="1"/>
      <p:bldP spid="31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Class With Unparametrized Constructor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6909" y="1363990"/>
            <a:ext cx="5262979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// File Name : Demo.java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class A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private </a:t>
            </a:r>
            <a:r>
              <a:rPr lang="en-US" sz="1600" b="1" dirty="0" err="1" smtClean="0">
                <a:solidFill>
                  <a:srgbClr val="FF0000"/>
                </a:solidFill>
              </a:rPr>
              <a:t>int</a:t>
            </a:r>
            <a:r>
              <a:rPr lang="en-US" sz="1600" b="1" dirty="0" smtClean="0">
                <a:solidFill>
                  <a:srgbClr val="FF0000"/>
                </a:solidFill>
              </a:rPr>
              <a:t> a;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private </a:t>
            </a:r>
            <a:r>
              <a:rPr lang="en-US" sz="1600" b="1" dirty="0" err="1" smtClean="0">
                <a:solidFill>
                  <a:srgbClr val="FF0000"/>
                </a:solidFill>
              </a:rPr>
              <a:t>int</a:t>
            </a:r>
            <a:r>
              <a:rPr lang="en-US" sz="1600" b="1" dirty="0" smtClean="0">
                <a:solidFill>
                  <a:srgbClr val="FF0000"/>
                </a:solidFill>
              </a:rPr>
              <a:t> b; 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A()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	</a:t>
            </a:r>
            <a:r>
              <a:rPr lang="en-US" sz="1600" b="1" dirty="0" err="1" smtClean="0">
                <a:solidFill>
                  <a:srgbClr val="FF0000"/>
                </a:solidFill>
              </a:rPr>
              <a:t>System.out.println</a:t>
            </a:r>
            <a:r>
              <a:rPr lang="en-US" sz="1600" b="1" dirty="0" smtClean="0">
                <a:solidFill>
                  <a:srgbClr val="FF0000"/>
                </a:solidFill>
              </a:rPr>
              <a:t>(“Hello Welcome”);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}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}// End of class A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class </a:t>
            </a:r>
            <a:r>
              <a:rPr lang="en-US" sz="1600" b="1" dirty="0" err="1" smtClean="0">
                <a:solidFill>
                  <a:srgbClr val="FF0000"/>
                </a:solidFill>
              </a:rPr>
              <a:t>ConstructorDemo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   public static void	main(String </a:t>
            </a:r>
            <a:r>
              <a:rPr lang="en-US" sz="1600" b="1" dirty="0" err="1" smtClean="0">
                <a:solidFill>
                  <a:srgbClr val="FF0000"/>
                </a:solidFill>
              </a:rPr>
              <a:t>args</a:t>
            </a:r>
            <a:r>
              <a:rPr lang="en-US" sz="1600" b="1" dirty="0" smtClean="0">
                <a:solidFill>
                  <a:srgbClr val="FF0000"/>
                </a:solidFill>
              </a:rPr>
              <a:t>[])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   {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</a:rPr>
              <a:t>A a1  = new A();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	A a2  = new A();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	A a3  = a1;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	A a4  = a2;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   } // End of Method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}// End of class </a:t>
            </a:r>
            <a:r>
              <a:rPr lang="en-US" sz="1600" b="1" dirty="0" err="1" smtClean="0">
                <a:solidFill>
                  <a:srgbClr val="FF0000"/>
                </a:solidFill>
              </a:rPr>
              <a:t>ConstructorDemo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16016" y="4725144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 smtClean="0"/>
              <a:t>Output</a:t>
            </a:r>
          </a:p>
          <a:p>
            <a:r>
              <a:rPr lang="en-US" b="1" dirty="0" smtClean="0"/>
              <a:t>F</a:t>
            </a:r>
            <a:r>
              <a:rPr lang="en-US" b="1" dirty="0"/>
              <a:t>:\&gt;javac Demo.java</a:t>
            </a:r>
          </a:p>
          <a:p>
            <a:r>
              <a:rPr lang="en-US" b="1" dirty="0" smtClean="0"/>
              <a:t>F</a:t>
            </a:r>
            <a:r>
              <a:rPr lang="en-US" b="1" dirty="0"/>
              <a:t>:\&gt;java </a:t>
            </a:r>
            <a:r>
              <a:rPr lang="en-US" b="1" dirty="0" err="1"/>
              <a:t>ConstructorDemo</a:t>
            </a:r>
            <a:endParaRPr lang="en-US" b="1" dirty="0"/>
          </a:p>
          <a:p>
            <a:r>
              <a:rPr lang="en-US" b="1" dirty="0"/>
              <a:t>Hello Welcome</a:t>
            </a:r>
          </a:p>
          <a:p>
            <a:r>
              <a:rPr lang="en-US" b="1" dirty="0"/>
              <a:t>Hello Welcome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92080" y="2213570"/>
            <a:ext cx="35598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Predict the O/P of This </a:t>
            </a:r>
          </a:p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62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Class With Unparametrized Constructor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6909" y="1363990"/>
            <a:ext cx="5389937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// File Name : Demo.java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class A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private </a:t>
            </a:r>
            <a:r>
              <a:rPr lang="en-US" sz="1600" b="1" dirty="0" err="1" smtClean="0">
                <a:solidFill>
                  <a:srgbClr val="FF0000"/>
                </a:solidFill>
              </a:rPr>
              <a:t>int</a:t>
            </a:r>
            <a:r>
              <a:rPr lang="en-US" sz="1600" b="1" dirty="0" smtClean="0">
                <a:solidFill>
                  <a:srgbClr val="FF0000"/>
                </a:solidFill>
              </a:rPr>
              <a:t> a;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private </a:t>
            </a:r>
            <a:r>
              <a:rPr lang="en-US" sz="1600" b="1" dirty="0" err="1" smtClean="0">
                <a:solidFill>
                  <a:srgbClr val="FF0000"/>
                </a:solidFill>
              </a:rPr>
              <a:t>int</a:t>
            </a:r>
            <a:r>
              <a:rPr lang="en-US" sz="1600" b="1" dirty="0" smtClean="0">
                <a:solidFill>
                  <a:srgbClr val="FF0000"/>
                </a:solidFill>
              </a:rPr>
              <a:t> b; 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A()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	for(</a:t>
            </a:r>
            <a:r>
              <a:rPr lang="en-US" sz="1600" b="1" dirty="0" err="1" smtClean="0">
                <a:solidFill>
                  <a:srgbClr val="FF0000"/>
                </a:solidFill>
              </a:rPr>
              <a:t>int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</a:rPr>
              <a:t>i</a:t>
            </a:r>
            <a:r>
              <a:rPr lang="en-US" sz="1600" b="1" dirty="0" smtClean="0">
                <a:solidFill>
                  <a:srgbClr val="FF0000"/>
                </a:solidFill>
              </a:rPr>
              <a:t> =0; </a:t>
            </a:r>
            <a:r>
              <a:rPr lang="en-US" sz="1600" b="1" dirty="0" err="1" smtClean="0">
                <a:solidFill>
                  <a:srgbClr val="FF0000"/>
                </a:solidFill>
              </a:rPr>
              <a:t>i</a:t>
            </a:r>
            <a:r>
              <a:rPr lang="en-US" sz="1600" b="1" dirty="0" smtClean="0">
                <a:solidFill>
                  <a:srgbClr val="FF0000"/>
                </a:solidFill>
              </a:rPr>
              <a:t>&lt;10; </a:t>
            </a:r>
            <a:r>
              <a:rPr lang="en-US" sz="1600" b="1" dirty="0" err="1" smtClean="0">
                <a:solidFill>
                  <a:srgbClr val="FF0000"/>
                </a:solidFill>
              </a:rPr>
              <a:t>i</a:t>
            </a:r>
            <a:r>
              <a:rPr lang="en-US" sz="1600" b="1" dirty="0" smtClean="0">
                <a:solidFill>
                  <a:srgbClr val="FF0000"/>
                </a:solidFill>
              </a:rPr>
              <a:t>++)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		</a:t>
            </a:r>
            <a:r>
              <a:rPr lang="en-US" sz="1600" b="1" dirty="0" err="1" smtClean="0">
                <a:solidFill>
                  <a:srgbClr val="FF0000"/>
                </a:solidFill>
              </a:rPr>
              <a:t>System.out.println</a:t>
            </a:r>
            <a:r>
              <a:rPr lang="en-US" sz="1600" b="1" dirty="0" smtClean="0">
                <a:solidFill>
                  <a:srgbClr val="FF0000"/>
                </a:solidFill>
              </a:rPr>
              <a:t> (“Hello”);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}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}// End of class A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class </a:t>
            </a:r>
            <a:r>
              <a:rPr lang="en-US" sz="1600" b="1" dirty="0" err="1" smtClean="0">
                <a:solidFill>
                  <a:srgbClr val="FF0000"/>
                </a:solidFill>
              </a:rPr>
              <a:t>ConstructorDemo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   public static void	main(String </a:t>
            </a:r>
            <a:r>
              <a:rPr lang="en-US" sz="1600" b="1" dirty="0" err="1" smtClean="0">
                <a:solidFill>
                  <a:srgbClr val="FF0000"/>
                </a:solidFill>
              </a:rPr>
              <a:t>args</a:t>
            </a:r>
            <a:r>
              <a:rPr lang="en-US" sz="1600" b="1" dirty="0" smtClean="0">
                <a:solidFill>
                  <a:srgbClr val="FF0000"/>
                </a:solidFill>
              </a:rPr>
              <a:t>[])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   {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	A a1  = new A();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	A a2  = new A();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	A a3  = new A();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	A a4  = new A();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   } // End of Method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}// End of class </a:t>
            </a:r>
            <a:r>
              <a:rPr lang="en-US" sz="1600" b="1" dirty="0" err="1" smtClean="0">
                <a:solidFill>
                  <a:srgbClr val="FF0000"/>
                </a:solidFill>
              </a:rPr>
              <a:t>ConstructorDemo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80112" y="3255367"/>
            <a:ext cx="3384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Predict The Output</a:t>
            </a:r>
          </a:p>
        </p:txBody>
      </p:sp>
    </p:spTree>
    <p:extLst>
      <p:ext uri="{BB962C8B-B14F-4D97-AF65-F5344CB8AC3E}">
        <p14:creationId xmlns:p14="http://schemas.microsoft.com/office/powerpoint/2010/main" val="311423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Class With Parameterized Constructor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378569"/>
            <a:ext cx="4837139" cy="5278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File Name : Demo.java</a:t>
            </a:r>
          </a:p>
          <a:p>
            <a:r>
              <a:rPr lang="en-US" sz="1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A</a:t>
            </a:r>
          </a:p>
          <a:p>
            <a:r>
              <a:rPr lang="en-US" sz="1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</a:t>
            </a:r>
            <a:r>
              <a:rPr lang="en-US" sz="11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a;</a:t>
            </a:r>
          </a:p>
          <a:p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</a:t>
            </a:r>
            <a:r>
              <a:rPr lang="en-US" sz="11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b; </a:t>
            </a:r>
          </a:p>
          <a:p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11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A(</a:t>
            </a:r>
            <a:r>
              <a:rPr lang="en-US" sz="11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a, </a:t>
            </a:r>
            <a:r>
              <a:rPr lang="en-US" sz="11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b)</a:t>
            </a:r>
          </a:p>
          <a:p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1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this.a</a:t>
            </a:r>
            <a:r>
              <a:rPr lang="en-US" sz="1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a; </a:t>
            </a:r>
          </a:p>
          <a:p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1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this.b</a:t>
            </a:r>
            <a:r>
              <a:rPr lang="en-US" sz="1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b;</a:t>
            </a:r>
          </a:p>
          <a:p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1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displayValues</a:t>
            </a:r>
            <a:r>
              <a:rPr lang="en-US" sz="1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// End of Constructor Method</a:t>
            </a:r>
          </a:p>
          <a:p>
            <a:endParaRPr lang="en-US" sz="11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/* Method to Display the Attribute Values */</a:t>
            </a:r>
          </a:p>
          <a:p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void </a:t>
            </a:r>
            <a:r>
              <a:rPr lang="en-US" sz="11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displayValues</a:t>
            </a:r>
            <a:r>
              <a:rPr lang="en-US" sz="1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1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 a = “ + a);</a:t>
            </a:r>
          </a:p>
          <a:p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1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 </a:t>
            </a:r>
            <a:r>
              <a:rPr lang="en-US" sz="1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“ + </a:t>
            </a:r>
            <a:r>
              <a:rPr lang="en-US" sz="1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b);</a:t>
            </a:r>
          </a:p>
          <a:p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}// End of Method</a:t>
            </a:r>
            <a:endParaRPr lang="en-US" sz="11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}// End of class A</a:t>
            </a:r>
          </a:p>
          <a:p>
            <a:endParaRPr lang="en-US" sz="11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sz="11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ConstructorDemo</a:t>
            </a:r>
            <a:r>
              <a:rPr lang="en-US" sz="1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public static void main(String </a:t>
            </a:r>
            <a:r>
              <a:rPr lang="en-US" sz="11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1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[])</a:t>
            </a:r>
          </a:p>
          <a:p>
            <a:r>
              <a:rPr lang="en-US" sz="1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{</a:t>
            </a:r>
          </a:p>
          <a:p>
            <a:r>
              <a:rPr lang="en-US" sz="1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a1  = new A();</a:t>
            </a:r>
          </a:p>
          <a:p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en-US" sz="1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} // End of Method</a:t>
            </a:r>
          </a:p>
          <a:p>
            <a:r>
              <a:rPr lang="en-US" sz="1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}// End of class </a:t>
            </a:r>
            <a:r>
              <a:rPr lang="en-US" sz="11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ConstructorDemo</a:t>
            </a:r>
            <a:endParaRPr lang="en-US" sz="11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15616" y="2397648"/>
            <a:ext cx="4464496" cy="1080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5628146" y="2407560"/>
            <a:ext cx="563461" cy="1081256"/>
          </a:xfrm>
          <a:prstGeom prst="rightBrace">
            <a:avLst>
              <a:gd name="adj1" fmla="val 3429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54449" y="2538187"/>
            <a:ext cx="22910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Parameterized</a:t>
            </a:r>
          </a:p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 rot="19367992">
            <a:off x="2642874" y="5046680"/>
            <a:ext cx="2779278" cy="1496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183414" y="4048110"/>
            <a:ext cx="3051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Compile-Time Error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92080" y="4509120"/>
            <a:ext cx="37444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F:\&gt;javac Demo.java</a:t>
            </a:r>
          </a:p>
          <a:p>
            <a:r>
              <a:rPr lang="en-US" b="1" dirty="0">
                <a:solidFill>
                  <a:srgbClr val="FF0000"/>
                </a:solidFill>
              </a:rPr>
              <a:t>Demo.java:27: cannot find symbol</a:t>
            </a:r>
          </a:p>
          <a:p>
            <a:r>
              <a:rPr lang="en-US" b="1" dirty="0">
                <a:solidFill>
                  <a:srgbClr val="FF0000"/>
                </a:solidFill>
              </a:rPr>
              <a:t>symbol  : constructor A()</a:t>
            </a:r>
          </a:p>
          <a:p>
            <a:r>
              <a:rPr lang="en-US" b="1" dirty="0">
                <a:solidFill>
                  <a:srgbClr val="FF0000"/>
                </a:solidFill>
              </a:rPr>
              <a:t>location: class A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   A a1  = new A();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           ^</a:t>
            </a:r>
          </a:p>
          <a:p>
            <a:r>
              <a:rPr lang="en-US" b="1" dirty="0">
                <a:solidFill>
                  <a:srgbClr val="FF0000"/>
                </a:solidFill>
              </a:rPr>
              <a:t>1 error</a:t>
            </a:r>
          </a:p>
        </p:txBody>
      </p:sp>
    </p:spTree>
    <p:extLst>
      <p:ext uri="{BB962C8B-B14F-4D97-AF65-F5344CB8AC3E}">
        <p14:creationId xmlns:p14="http://schemas.microsoft.com/office/powerpoint/2010/main" val="210545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9" grpId="0"/>
      <p:bldP spid="10" grpId="0"/>
    </p:bldLst>
  </p:timing>
</p:sld>
</file>

<file path=ppt/theme/theme1.xml><?xml version="1.0" encoding="utf-8"?>
<a:theme xmlns:a="http://schemas.openxmlformats.org/drawingml/2006/main" name="AAOC ZC222-L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AAOC ZC222-L1</Template>
  <TotalTime>2453</TotalTime>
  <Words>505</Words>
  <Application>Microsoft Office PowerPoint</Application>
  <PresentationFormat>On-screen Show (4:3)</PresentationFormat>
  <Paragraphs>345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Rounded MT Bold</vt:lpstr>
      <vt:lpstr>Calibri</vt:lpstr>
      <vt:lpstr>Times New Roman</vt:lpstr>
      <vt:lpstr>AAOC ZC222-L1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 ZG 552 Software Testing Methodologies</dc:title>
  <dc:creator>Prashant Joshi</dc:creator>
  <cp:lastModifiedBy>Dr. Pankaj Vyas [MU - Jaipur]</cp:lastModifiedBy>
  <cp:revision>314</cp:revision>
  <cp:lastPrinted>2014-01-11T02:25:52Z</cp:lastPrinted>
  <dcterms:created xsi:type="dcterms:W3CDTF">2014-01-11T00:18:07Z</dcterms:created>
  <dcterms:modified xsi:type="dcterms:W3CDTF">2020-09-23T13:10:41Z</dcterms:modified>
</cp:coreProperties>
</file>