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13" r:id="rId2"/>
    <p:sldId id="430" r:id="rId3"/>
    <p:sldId id="431" r:id="rId4"/>
    <p:sldId id="432" r:id="rId5"/>
    <p:sldId id="434" r:id="rId6"/>
    <p:sldId id="435" r:id="rId7"/>
    <p:sldId id="445" r:id="rId8"/>
    <p:sldId id="443" r:id="rId9"/>
    <p:sldId id="444" r:id="rId10"/>
    <p:sldId id="436" r:id="rId11"/>
    <p:sldId id="438" r:id="rId12"/>
    <p:sldId id="439" r:id="rId13"/>
    <p:sldId id="440" r:id="rId14"/>
    <p:sldId id="441" r:id="rId15"/>
    <p:sldId id="429" r:id="rId16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73" d="100"/>
          <a:sy n="73" d="100"/>
        </p:scale>
        <p:origin x="11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98DF4-CF26-4812-ABCF-08312EE4AC03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B0A1E-E34D-4E5E-AD1F-C067DEA0A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6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b="1" smtClean="0"/>
              <a:pPr/>
              <a:t>‹#›</a:t>
            </a:fld>
            <a:r>
              <a:rPr lang="en-US" sz="1200" b="1" dirty="0" smtClean="0"/>
              <a:t>          </a:t>
            </a:r>
            <a:r>
              <a:rPr lang="en-US" sz="1200" b="1" dirty="0" smtClean="0"/>
              <a:t>IT 2103 : Object-Oriented</a:t>
            </a:r>
            <a:r>
              <a:rPr lang="en-US" sz="1200" b="1" baseline="0" dirty="0" smtClean="0"/>
              <a:t> Programming 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731696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Use of static keyword in Java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static fields / class variables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static methods / class methods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static classes</a:t>
            </a:r>
          </a:p>
          <a:p>
            <a:pPr marL="400050" lvl="1" indent="0">
              <a:buNone/>
            </a:pPr>
            <a:endParaRPr lang="en-US" sz="2400" dirty="0" smtClean="0"/>
          </a:p>
          <a:p>
            <a:pPr marL="857250" lvl="1" indent="-457200"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Accessing Object and Class Methods : Example 1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51520" y="1268760"/>
            <a:ext cx="6768752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// File Name : Demo.java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class Demo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double	a;		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double	b;		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double	c;		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static	double	d;	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static	double	e;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public	void	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this.a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30;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this.b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40;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c = 50;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sz="12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89.67;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e = 67.89;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sz="12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display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}// End of Method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public static void doS1()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this.a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30;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this.b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40;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c = 50;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sz="12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89.67;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e = 67.89;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}// End of Method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public	void	display()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("a= "+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this.a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+" b= "+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this.b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+" c= "+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this.c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+" d= "+d+" e= "+e);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}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// End of Method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}// End of class Demo</a:t>
            </a:r>
          </a:p>
        </p:txBody>
      </p:sp>
      <p:sp>
        <p:nvSpPr>
          <p:cNvPr id="4" name="Left Brace 3"/>
          <p:cNvSpPr/>
          <p:nvPr/>
        </p:nvSpPr>
        <p:spPr>
          <a:xfrm>
            <a:off x="923499" y="2564904"/>
            <a:ext cx="360040" cy="1896770"/>
          </a:xfrm>
          <a:prstGeom prst="leftBrace">
            <a:avLst>
              <a:gd name="adj1" fmla="val 37425"/>
              <a:gd name="adj2" fmla="val 50000"/>
            </a:avLst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3140968"/>
            <a:ext cx="950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Object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Method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921049" y="4496928"/>
            <a:ext cx="360040" cy="1524359"/>
          </a:xfrm>
          <a:prstGeom prst="leftBrace">
            <a:avLst>
              <a:gd name="adj1" fmla="val 37425"/>
              <a:gd name="adj2" fmla="val 50000"/>
            </a:avLst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36512" y="4764558"/>
            <a:ext cx="950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class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Method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13049" y="1530142"/>
            <a:ext cx="286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Instance-fields accessed in a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object-method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2963044" y="2780928"/>
            <a:ext cx="504056" cy="613845"/>
          </a:xfrm>
          <a:prstGeom prst="rightBrace">
            <a:avLst>
              <a:gd name="adj1" fmla="val 31746"/>
              <a:gd name="adj2" fmla="val 50000"/>
            </a:avLst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V="1">
            <a:off x="3467100" y="1846610"/>
            <a:ext cx="2345949" cy="1241241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14161" y="2370794"/>
            <a:ext cx="3223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class-fields (static) accessed in a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object-method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>
            <a:off x="2963436" y="3487075"/>
            <a:ext cx="504056" cy="445981"/>
          </a:xfrm>
          <a:prstGeom prst="rightBrace">
            <a:avLst>
              <a:gd name="adj1" fmla="val 31746"/>
              <a:gd name="adj2" fmla="val 50000"/>
            </a:avLst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V="1">
            <a:off x="3467492" y="2687262"/>
            <a:ext cx="2346669" cy="1022804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00893" y="3003731"/>
            <a:ext cx="2924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object-method invoked from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other object-method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926536" y="3320199"/>
            <a:ext cx="2874357" cy="897716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06843" y="3862789"/>
            <a:ext cx="286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instance-fields accessed in a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class-method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Error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Right Brace 27"/>
          <p:cNvSpPr/>
          <p:nvPr/>
        </p:nvSpPr>
        <p:spPr>
          <a:xfrm>
            <a:off x="2956838" y="4736686"/>
            <a:ext cx="504056" cy="613845"/>
          </a:xfrm>
          <a:prstGeom prst="rightBrace">
            <a:avLst>
              <a:gd name="adj1" fmla="val 31746"/>
              <a:gd name="adj2" fmla="val 50000"/>
            </a:avLst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8" idx="1"/>
          </p:cNvCxnSpPr>
          <p:nvPr/>
        </p:nvCxnSpPr>
        <p:spPr>
          <a:xfrm flipV="1">
            <a:off x="3460894" y="4189333"/>
            <a:ext cx="2333725" cy="854276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37829" y="4509120"/>
            <a:ext cx="286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class-fields accessed in a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class-method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No Error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Right Brace 31"/>
          <p:cNvSpPr/>
          <p:nvPr/>
        </p:nvSpPr>
        <p:spPr>
          <a:xfrm>
            <a:off x="2915816" y="5525424"/>
            <a:ext cx="504056" cy="351848"/>
          </a:xfrm>
          <a:prstGeom prst="rightBrace">
            <a:avLst>
              <a:gd name="adj1" fmla="val 31746"/>
              <a:gd name="adj2" fmla="val 50000"/>
            </a:avLst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2" idx="1"/>
          </p:cNvCxnSpPr>
          <p:nvPr/>
        </p:nvCxnSpPr>
        <p:spPr>
          <a:xfrm flipV="1">
            <a:off x="3419872" y="4978070"/>
            <a:ext cx="2333725" cy="723278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27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12" grpId="0"/>
      <p:bldP spid="13" grpId="0" animBg="1"/>
      <p:bldP spid="16" grpId="0"/>
      <p:bldP spid="17" grpId="0" animBg="1"/>
      <p:bldP spid="19" grpId="0"/>
      <p:bldP spid="27" grpId="0"/>
      <p:bldP spid="28" grpId="0" animBg="1"/>
      <p:bldP spid="31" grpId="0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Accessing Object and Class Methods : Example 1 …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51520" y="1268760"/>
            <a:ext cx="6768752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// File Name : Demo.java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class Demo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double	a;		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double	b;		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double	c;		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static	double	d;	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static	double	e;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public	void	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this.a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30;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this.b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40;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c = 50;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sz="12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89.67;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e = 67.89;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sz="12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display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}// End of Method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public static void doS1()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this.a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30;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this.b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40;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c = 50;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sz="12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89.67;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e = 67.89;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}// End of Method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public	void	display()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("a= "+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this.a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+" b= "+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this.b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+" c= "+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this.c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+" d= "+d+" e= "+e);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}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// End of Method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}// End of class Demo</a:t>
            </a:r>
          </a:p>
        </p:txBody>
      </p:sp>
      <p:sp>
        <p:nvSpPr>
          <p:cNvPr id="4" name="Left Brace 3"/>
          <p:cNvSpPr/>
          <p:nvPr/>
        </p:nvSpPr>
        <p:spPr>
          <a:xfrm>
            <a:off x="923499" y="2564904"/>
            <a:ext cx="360040" cy="1896770"/>
          </a:xfrm>
          <a:prstGeom prst="leftBrace">
            <a:avLst>
              <a:gd name="adj1" fmla="val 37425"/>
              <a:gd name="adj2" fmla="val 50000"/>
            </a:avLst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3140968"/>
            <a:ext cx="950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Object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Method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921049" y="4496928"/>
            <a:ext cx="360040" cy="1524359"/>
          </a:xfrm>
          <a:prstGeom prst="leftBrace">
            <a:avLst>
              <a:gd name="adj1" fmla="val 37425"/>
              <a:gd name="adj2" fmla="val 50000"/>
            </a:avLst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36512" y="4764558"/>
            <a:ext cx="950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class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Method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95936" y="1978962"/>
            <a:ext cx="51125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F:\&gt;javac Demo.java</a:t>
            </a:r>
          </a:p>
          <a:p>
            <a:r>
              <a:rPr lang="en-US" b="1" dirty="0">
                <a:solidFill>
                  <a:srgbClr val="FF0000"/>
                </a:solidFill>
              </a:rPr>
              <a:t>Demo.java:22: non-static variable this cannot be referenced from a static </a:t>
            </a:r>
            <a:r>
              <a:rPr lang="en-US" b="1" dirty="0" smtClean="0">
                <a:solidFill>
                  <a:srgbClr val="FF0000"/>
                </a:solidFill>
              </a:rPr>
              <a:t>context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              </a:t>
            </a:r>
            <a:r>
              <a:rPr lang="en-US" b="1" dirty="0" err="1">
                <a:solidFill>
                  <a:srgbClr val="FF0000"/>
                </a:solidFill>
              </a:rPr>
              <a:t>this.a</a:t>
            </a:r>
            <a:r>
              <a:rPr lang="en-US" b="1" dirty="0">
                <a:solidFill>
                  <a:srgbClr val="FF0000"/>
                </a:solidFill>
              </a:rPr>
              <a:t> = 30;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       ^</a:t>
            </a:r>
          </a:p>
          <a:p>
            <a:r>
              <a:rPr lang="en-US" b="1" dirty="0">
                <a:solidFill>
                  <a:srgbClr val="FF0000"/>
                </a:solidFill>
              </a:rPr>
              <a:t>Demo.java:23: non-static variable this cannot be referenced from a static </a:t>
            </a:r>
            <a:r>
              <a:rPr lang="en-US" b="1" dirty="0" smtClean="0">
                <a:solidFill>
                  <a:srgbClr val="FF0000"/>
                </a:solidFill>
              </a:rPr>
              <a:t>context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              </a:t>
            </a:r>
            <a:r>
              <a:rPr lang="en-US" b="1" dirty="0" err="1">
                <a:solidFill>
                  <a:srgbClr val="FF0000"/>
                </a:solidFill>
              </a:rPr>
              <a:t>this.b</a:t>
            </a:r>
            <a:r>
              <a:rPr lang="en-US" b="1" dirty="0">
                <a:solidFill>
                  <a:srgbClr val="FF0000"/>
                </a:solidFill>
              </a:rPr>
              <a:t> = 40;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       ^</a:t>
            </a:r>
          </a:p>
          <a:p>
            <a:r>
              <a:rPr lang="en-US" b="1" dirty="0">
                <a:solidFill>
                  <a:srgbClr val="FF0000"/>
                </a:solidFill>
              </a:rPr>
              <a:t>Demo.java:24: non-static variable c cannot be referenced from a static context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       c = 50;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       ^</a:t>
            </a:r>
          </a:p>
          <a:p>
            <a:r>
              <a:rPr lang="en-US" b="1" dirty="0">
                <a:solidFill>
                  <a:srgbClr val="FF0000"/>
                </a:solidFill>
              </a:rPr>
              <a:t>3 errors</a:t>
            </a:r>
          </a:p>
        </p:txBody>
      </p:sp>
    </p:spTree>
    <p:extLst>
      <p:ext uri="{BB962C8B-B14F-4D97-AF65-F5344CB8AC3E}">
        <p14:creationId xmlns:p14="http://schemas.microsoft.com/office/powerpoint/2010/main" val="170812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19608" y="152400"/>
            <a:ext cx="6324600" cy="1143000"/>
          </a:xfrm>
        </p:spPr>
        <p:txBody>
          <a:bodyPr/>
          <a:lstStyle/>
          <a:p>
            <a:r>
              <a:rPr lang="en-US" dirty="0"/>
              <a:t>Accessing Object and Class Methods : Example </a:t>
            </a:r>
            <a:r>
              <a:rPr lang="en-US" dirty="0" smtClean="0"/>
              <a:t>2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5496" y="1322179"/>
            <a:ext cx="4032448" cy="5149746"/>
            <a:chOff x="35496" y="1322179"/>
            <a:chExt cx="4032448" cy="5149746"/>
          </a:xfrm>
        </p:grpSpPr>
        <p:sp>
          <p:nvSpPr>
            <p:cNvPr id="4" name="Rectangle 3"/>
            <p:cNvSpPr/>
            <p:nvPr/>
          </p:nvSpPr>
          <p:spPr>
            <a:xfrm>
              <a:off x="35496" y="1322179"/>
              <a:ext cx="3960440" cy="45858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// File Name : Demo.java</a:t>
              </a:r>
            </a:p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class Demo</a:t>
              </a:r>
            </a:p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</a:p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double	a;		</a:t>
              </a:r>
            </a:p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double	b;		</a:t>
              </a:r>
            </a:p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double	c;		</a:t>
              </a:r>
            </a:p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static	double	d;	</a:t>
              </a:r>
            </a:p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static	double	e;</a:t>
              </a:r>
            </a:p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// Object Method-1 </a:t>
              </a:r>
              <a:r>
                <a:rPr lang="en-US" sz="12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doS</a:t>
              </a:r>
              <a:endParaRPr lang="en-US" sz="12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12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	void	</a:t>
              </a:r>
              <a:r>
                <a:rPr lang="en-US" sz="1200" b="1" dirty="0" err="1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doS</a:t>
              </a:r>
              <a:r>
                <a:rPr lang="en-US" sz="12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{</a:t>
              </a:r>
            </a:p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	</a:t>
              </a:r>
              <a:r>
                <a:rPr lang="en-US" sz="12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this.a</a:t>
              </a:r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= 30;</a:t>
              </a:r>
            </a:p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	</a:t>
              </a:r>
              <a:r>
                <a:rPr lang="en-US" sz="12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this.b</a:t>
              </a:r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= 40;</a:t>
              </a:r>
            </a:p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	c = 50;</a:t>
              </a:r>
            </a:p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	d = 89.67;</a:t>
              </a:r>
            </a:p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	e = 67.89;</a:t>
              </a:r>
            </a:p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	display();</a:t>
              </a:r>
            </a:p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}// End of Method</a:t>
              </a:r>
            </a:p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// Class Method doS1</a:t>
              </a:r>
            </a:p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12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static void doS1()</a:t>
              </a:r>
            </a:p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{</a:t>
              </a:r>
            </a:p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	</a:t>
              </a:r>
              <a:r>
                <a:rPr lang="en-US" sz="14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 = 189.67;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	e = 167.89;</a:t>
              </a:r>
            </a:p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}// End of Method	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96" y="1340768"/>
              <a:ext cx="4032448" cy="51311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12184" y="1340768"/>
            <a:ext cx="4452304" cy="5324535"/>
            <a:chOff x="4512184" y="1340768"/>
            <a:chExt cx="4452304" cy="5324535"/>
          </a:xfrm>
        </p:grpSpPr>
        <p:sp>
          <p:nvSpPr>
            <p:cNvPr id="5" name="Rectangle 4"/>
            <p:cNvSpPr/>
            <p:nvPr/>
          </p:nvSpPr>
          <p:spPr>
            <a:xfrm>
              <a:off x="4650104" y="1340768"/>
              <a:ext cx="4176464" cy="53245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// Object Method-2 display</a:t>
              </a:r>
            </a:p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public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	void	display()</a:t>
              </a:r>
            </a:p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12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System.out.println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("a= "+</a:t>
              </a:r>
              <a:r>
                <a:rPr lang="en-US" sz="1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this.a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</a:p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12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System.out.println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("b= "+</a:t>
              </a:r>
              <a:r>
                <a:rPr lang="en-US" sz="1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this.b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</a:p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12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System.out.println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("c= "+</a:t>
              </a:r>
              <a:r>
                <a:rPr lang="en-US" sz="1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this.c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</a:p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12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System.out.pritnln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("d= "+d);</a:t>
              </a:r>
            </a:p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12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System.out.println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("e= "+e);</a:t>
              </a:r>
            </a:p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}// 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End of Method </a:t>
              </a:r>
            </a:p>
            <a:p>
              <a:endParaRPr lang="en-US" sz="12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}// 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End of class </a:t>
              </a:r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Demo</a:t>
              </a:r>
            </a:p>
            <a:p>
              <a:endParaRPr lang="en-US" sz="12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//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	Driver Class</a:t>
              </a:r>
            </a:p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class Test</a:t>
              </a:r>
            </a:p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</a:p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public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	static void main(String </a:t>
              </a:r>
              <a:r>
                <a:rPr lang="en-US" sz="1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args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[])</a:t>
              </a:r>
            </a:p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{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  Demo 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	a1 	= 	new Demo();</a:t>
              </a:r>
            </a:p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</a:p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14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a1.doS</a:t>
              </a:r>
              <a:r>
                <a:rPr lang="en-US" sz="1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();</a:t>
              </a:r>
            </a:p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 lang="en-US" sz="12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14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Demo.doS1</a:t>
              </a:r>
              <a:r>
                <a:rPr lang="en-US" sz="1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();</a:t>
              </a:r>
            </a:p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 lang="en-US" sz="12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14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a1.display();</a:t>
              </a:r>
              <a:endPara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</a:p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}// 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End of Methods</a:t>
              </a:r>
            </a:p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}// End of Test </a:t>
              </a:r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class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12184" y="1340768"/>
              <a:ext cx="4452304" cy="51311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667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95003"/>
          </a:xfrm>
        </p:spPr>
        <p:txBody>
          <a:bodyPr/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b="1" u="sng" dirty="0" smtClean="0">
                <a:solidFill>
                  <a:srgbClr val="FF0000"/>
                </a:solidFill>
              </a:rPr>
              <a:t>Output of the code Shown in the Previous Slide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Accessing Object and Class Methods : Example </a:t>
            </a:r>
            <a:r>
              <a:rPr lang="en-US" dirty="0" smtClean="0"/>
              <a:t>2 …..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39752" y="2564904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F:\&gt;java Test</a:t>
            </a:r>
          </a:p>
          <a:p>
            <a:r>
              <a:rPr lang="pt-BR" sz="2000" b="1" dirty="0">
                <a:solidFill>
                  <a:srgbClr val="FF0000"/>
                </a:solidFill>
              </a:rPr>
              <a:t>a= 30.0</a:t>
            </a:r>
          </a:p>
          <a:p>
            <a:r>
              <a:rPr lang="pt-BR" sz="2000" b="1" dirty="0">
                <a:solidFill>
                  <a:srgbClr val="FF0000"/>
                </a:solidFill>
              </a:rPr>
              <a:t>b= 40.0</a:t>
            </a:r>
          </a:p>
          <a:p>
            <a:r>
              <a:rPr lang="pt-BR" sz="2000" b="1" dirty="0">
                <a:solidFill>
                  <a:srgbClr val="FF0000"/>
                </a:solidFill>
              </a:rPr>
              <a:t>c= 50.0</a:t>
            </a:r>
          </a:p>
          <a:p>
            <a:r>
              <a:rPr lang="pt-BR" sz="2000" b="1" dirty="0">
                <a:solidFill>
                  <a:srgbClr val="FF0000"/>
                </a:solidFill>
              </a:rPr>
              <a:t>d= 89.67</a:t>
            </a:r>
          </a:p>
          <a:p>
            <a:r>
              <a:rPr lang="pt-BR" sz="2000" b="1" dirty="0">
                <a:solidFill>
                  <a:srgbClr val="FF0000"/>
                </a:solidFill>
              </a:rPr>
              <a:t>e= 67.89</a:t>
            </a:r>
          </a:p>
          <a:p>
            <a:r>
              <a:rPr lang="pt-BR" sz="2000" b="1" dirty="0">
                <a:solidFill>
                  <a:srgbClr val="FF0000"/>
                </a:solidFill>
              </a:rPr>
              <a:t>a= 30.0</a:t>
            </a:r>
          </a:p>
          <a:p>
            <a:r>
              <a:rPr lang="pt-BR" sz="2000" b="1" dirty="0">
                <a:solidFill>
                  <a:srgbClr val="FF0000"/>
                </a:solidFill>
              </a:rPr>
              <a:t>b= 40.0</a:t>
            </a:r>
          </a:p>
          <a:p>
            <a:r>
              <a:rPr lang="pt-BR" sz="2000" b="1" dirty="0">
                <a:solidFill>
                  <a:srgbClr val="FF0000"/>
                </a:solidFill>
              </a:rPr>
              <a:t>c= 50.0</a:t>
            </a:r>
          </a:p>
          <a:p>
            <a:r>
              <a:rPr lang="pt-BR" sz="2000" b="1" dirty="0">
                <a:solidFill>
                  <a:srgbClr val="FF0000"/>
                </a:solidFill>
              </a:rPr>
              <a:t>d= 189.67</a:t>
            </a:r>
          </a:p>
          <a:p>
            <a:r>
              <a:rPr lang="pt-BR" sz="2000" b="1" dirty="0">
                <a:solidFill>
                  <a:srgbClr val="FF0000"/>
                </a:solidFill>
              </a:rPr>
              <a:t>e= 167.89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90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‘static’ keyword for classes is used only for nested classes (class inside another class)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static keyword for classes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76872"/>
            <a:ext cx="42484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class XYZ</a:t>
            </a:r>
          </a:p>
          <a:p>
            <a:r>
              <a:rPr lang="en-US" b="1" dirty="0" smtClean="0"/>
              <a:t> {</a:t>
            </a:r>
          </a:p>
          <a:p>
            <a:r>
              <a:rPr lang="en-US" b="1" dirty="0"/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private class X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}// End of class X</a:t>
            </a:r>
          </a:p>
          <a:p>
            <a:endParaRPr lang="en-US" b="1" dirty="0" smtClean="0"/>
          </a:p>
          <a:p>
            <a:r>
              <a:rPr lang="en-US" b="1" dirty="0"/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protected static class Y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}// End of class Y</a:t>
            </a:r>
          </a:p>
          <a:p>
            <a:endParaRPr lang="en-US" b="1" dirty="0" smtClean="0"/>
          </a:p>
          <a:p>
            <a:r>
              <a:rPr lang="en-US" b="1" dirty="0"/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public static class Z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}// End of class Z</a:t>
            </a:r>
          </a:p>
          <a:p>
            <a:r>
              <a:rPr lang="en-US" b="1" dirty="0" smtClean="0"/>
              <a:t>}// End of class XYZ</a:t>
            </a:r>
            <a:r>
              <a:rPr lang="en-US" b="1" dirty="0"/>
              <a:t>	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467100" y="2853082"/>
            <a:ext cx="2257028" cy="1007966"/>
          </a:xfrm>
          <a:prstGeom prst="rightBrace">
            <a:avLst>
              <a:gd name="adj1" fmla="val 25000"/>
              <a:gd name="adj2" fmla="val 50000"/>
            </a:avLst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24128" y="3176400"/>
            <a:ext cx="3488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Non-static Nested Class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3347864" y="4005210"/>
            <a:ext cx="2257028" cy="1007966"/>
          </a:xfrm>
          <a:prstGeom prst="rightBrace">
            <a:avLst>
              <a:gd name="adj1" fmla="val 25000"/>
              <a:gd name="adj2" fmla="val 50000"/>
            </a:avLst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04892" y="4279760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Nested Class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3354777" y="5204816"/>
            <a:ext cx="2257028" cy="1007966"/>
          </a:xfrm>
          <a:prstGeom prst="rightBrace">
            <a:avLst>
              <a:gd name="adj1" fmla="val 25000"/>
              <a:gd name="adj2" fmla="val 50000"/>
            </a:avLst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11805" y="5481800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Nested Class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35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3068960"/>
            <a:ext cx="5419328" cy="1647131"/>
          </a:xfrm>
        </p:spPr>
        <p:txBody>
          <a:bodyPr>
            <a:normAutofit/>
          </a:bodyPr>
          <a:lstStyle/>
          <a:p>
            <a:r>
              <a:rPr lang="en-IN" sz="8000" b="1" i="1" dirty="0" smtClean="0">
                <a:solidFill>
                  <a:srgbClr val="FF0000"/>
                </a:solidFill>
                <a:latin typeface="Arial Rounded MT Bold" pitchFamily="34" charset="0"/>
              </a:rPr>
              <a:t>Thank You</a:t>
            </a:r>
            <a:endParaRPr lang="en-IN" sz="8000" b="1" i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1575123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Attributes/Fields of a class that are declared using ‘static’ keyword of Java are known Class Variables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Methods of a class </a:t>
            </a:r>
            <a:r>
              <a:rPr lang="en-US" dirty="0"/>
              <a:t>that are declared using ‘static’ keyword of Java are known Class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Object </a:t>
            </a:r>
            <a:r>
              <a:rPr lang="en-US" dirty="0" err="1" smtClean="0"/>
              <a:t>vs</a:t>
            </a:r>
            <a:r>
              <a:rPr lang="en-US" dirty="0" smtClean="0"/>
              <a:t> Class Variables and 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6907" y="3120057"/>
            <a:ext cx="515718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	XYZ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private	</a:t>
            </a:r>
            <a:r>
              <a:rPr lang="en-US" dirty="0" err="1" smtClean="0"/>
              <a:t>int</a:t>
            </a:r>
            <a:r>
              <a:rPr lang="en-US" dirty="0"/>
              <a:t> </a:t>
            </a:r>
            <a:r>
              <a:rPr lang="en-US" dirty="0" smtClean="0"/>
              <a:t>	x;</a:t>
            </a:r>
          </a:p>
          <a:p>
            <a:r>
              <a:rPr lang="en-US" dirty="0" smtClean="0"/>
              <a:t>	private     double	y;</a:t>
            </a:r>
          </a:p>
          <a:p>
            <a:endParaRPr lang="en-US" dirty="0"/>
          </a:p>
          <a:p>
            <a:r>
              <a:rPr lang="en-US" dirty="0" smtClean="0"/>
              <a:t>	private 	</a:t>
            </a:r>
            <a:r>
              <a:rPr lang="en-US" sz="2400" b="1" dirty="0" smtClean="0">
                <a:solidFill>
                  <a:srgbClr val="FF0000"/>
                </a:solidFill>
              </a:rPr>
              <a:t>static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	z;</a:t>
            </a:r>
          </a:p>
          <a:p>
            <a:r>
              <a:rPr lang="en-US" dirty="0"/>
              <a:t>	</a:t>
            </a:r>
            <a:r>
              <a:rPr lang="en-US" dirty="0" smtClean="0"/>
              <a:t>public	</a:t>
            </a:r>
            <a:r>
              <a:rPr lang="en-US" sz="2400" b="1" dirty="0" smtClean="0">
                <a:solidFill>
                  <a:srgbClr val="FF0000"/>
                </a:solidFill>
              </a:rPr>
              <a:t>static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	a;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public	void	</a:t>
            </a:r>
            <a:r>
              <a:rPr lang="en-US" dirty="0" err="1" smtClean="0"/>
              <a:t>doS</a:t>
            </a:r>
            <a:r>
              <a:rPr lang="en-US" dirty="0" smtClean="0"/>
              <a:t>() { … }</a:t>
            </a:r>
          </a:p>
          <a:p>
            <a:r>
              <a:rPr lang="en-US" dirty="0"/>
              <a:t>	</a:t>
            </a:r>
            <a:r>
              <a:rPr lang="en-US" dirty="0" smtClean="0"/>
              <a:t>public	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	doS1()	{ …}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}// End of class	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275856" y="3501009"/>
            <a:ext cx="2232248" cy="398949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08104" y="3068960"/>
            <a:ext cx="3096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Variables / 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 Fields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275855" y="3644687"/>
            <a:ext cx="2259869" cy="553465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201731" y="4302923"/>
            <a:ext cx="2232248" cy="398949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33980" y="3870874"/>
            <a:ext cx="2170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Fields/ Variables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201730" y="4446601"/>
            <a:ext cx="2259869" cy="553465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995936" y="5121388"/>
            <a:ext cx="2304255" cy="53986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00192" y="4869160"/>
            <a:ext cx="2448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Method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220072" y="6021288"/>
            <a:ext cx="1008112" cy="144016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28183" y="5900263"/>
            <a:ext cx="2232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Method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22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7" grpId="0"/>
      <p:bldP spid="14" grpId="0"/>
      <p:bldP spid="17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Object Variables ( or Instance Fields) belongs to Objects of the class. Each instance field is allocated a memory space  for each object creation of that class.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Class Variables (or static variables) belongs to the whole class. All objects of the class share a common copy. Static variables are allocated space only once.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Instance Fields are accessed only via object-references. On the other hand ‘static’ variables are primarily  accessed through class name via syntax </a:t>
            </a:r>
            <a:r>
              <a:rPr lang="en-US" dirty="0" smtClean="0">
                <a:solidFill>
                  <a:srgbClr val="FF0000"/>
                </a:solidFill>
              </a:rPr>
              <a:t>&lt;class-name&gt;.&lt;variable-name&gt;.</a:t>
            </a:r>
            <a:r>
              <a:rPr lang="en-US" dirty="0" smtClean="0"/>
              <a:t> However, static variables can also be accessed through object-reference, but it is  rarely done.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859488" cy="1143000"/>
          </a:xfrm>
        </p:spPr>
        <p:txBody>
          <a:bodyPr/>
          <a:lstStyle/>
          <a:p>
            <a:r>
              <a:rPr lang="en-US" dirty="0" smtClean="0"/>
              <a:t>Object Variable </a:t>
            </a:r>
            <a:r>
              <a:rPr lang="en-US" dirty="0" err="1" smtClean="0"/>
              <a:t>vs</a:t>
            </a:r>
            <a:r>
              <a:rPr lang="en-US" dirty="0" smtClean="0"/>
              <a:t> Class Variable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5807005"/>
            <a:ext cx="7778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u="sng" dirty="0" smtClean="0">
                <a:solidFill>
                  <a:srgbClr val="FF0000"/>
                </a:solidFill>
              </a:rPr>
              <a:t>Note : Visibility (public, protected etc.) of the object variables and class variables decides the places where they are visible.</a:t>
            </a:r>
            <a:endParaRPr lang="en-US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28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Object vs. Class Variables : Example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7504" y="1333217"/>
            <a:ext cx="8856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Object Variables are allocated space each time an object is created. Class Variables are allocated space </a:t>
            </a:r>
            <a:r>
              <a:rPr lang="en-US" sz="2000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once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  this space is being shared by all the objects of that class.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2276872"/>
            <a:ext cx="76328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// File Name : Demo.java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class Demo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double	a;		&lt;&lt; Object Variable, Access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Modifier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: package-private &gt;&gt;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double	b;		&lt;&lt; Object Variable, Access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Modifier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: package-private &gt;&gt;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double	c;		&lt;&lt; Object Variable, Access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Modifier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: package-private &gt;&gt;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static	double	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d;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&lt;&lt; Object Variable, Access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Modifier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: package-private &gt;&gt;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static	double	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e;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&lt;&lt; Object Variable, Access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Modifier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: package-private &gt;&gt;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}// End of class Demo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// Driver Class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class Test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public	static void main(String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	a1 	= 	new Demo();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	a2	=	new Demo();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 // End of Method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 // End of class Test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527242" y="5822237"/>
            <a:ext cx="2130200" cy="670712"/>
            <a:chOff x="304800" y="5535242"/>
            <a:chExt cx="2130200" cy="670712"/>
          </a:xfrm>
        </p:grpSpPr>
        <p:sp>
          <p:nvSpPr>
            <p:cNvPr id="21" name="TextBox 20"/>
            <p:cNvSpPr txBox="1"/>
            <p:nvPr/>
          </p:nvSpPr>
          <p:spPr>
            <a:xfrm>
              <a:off x="304800" y="5836622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a1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717092" y="6021288"/>
              <a:ext cx="398524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1138856" y="5900512"/>
              <a:ext cx="432048" cy="256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570904" y="5900512"/>
              <a:ext cx="432048" cy="256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02952" y="5900512"/>
              <a:ext cx="432048" cy="256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9140" y="5535242"/>
              <a:ext cx="1285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:Demo</a:t>
              </a:r>
              <a:endParaRPr lang="en-US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94055" y="5822237"/>
            <a:ext cx="2130200" cy="670712"/>
            <a:chOff x="304800" y="5535242"/>
            <a:chExt cx="2130200" cy="670712"/>
          </a:xfrm>
        </p:grpSpPr>
        <p:sp>
          <p:nvSpPr>
            <p:cNvPr id="28" name="TextBox 27"/>
            <p:cNvSpPr txBox="1"/>
            <p:nvPr/>
          </p:nvSpPr>
          <p:spPr>
            <a:xfrm>
              <a:off x="304800" y="583662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a2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717092" y="6021288"/>
              <a:ext cx="398524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1138856" y="5900512"/>
              <a:ext cx="432048" cy="256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70904" y="5900512"/>
              <a:ext cx="432048" cy="256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002952" y="5900512"/>
              <a:ext cx="432048" cy="256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49140" y="5535242"/>
              <a:ext cx="1285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:Demo</a:t>
              </a:r>
              <a:endParaRPr lang="en-US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784727" y="5261668"/>
            <a:ext cx="1309328" cy="687612"/>
            <a:chOff x="3382304" y="5289016"/>
            <a:chExt cx="1309328" cy="602192"/>
          </a:xfrm>
        </p:grpSpPr>
        <p:sp>
          <p:nvSpPr>
            <p:cNvPr id="36" name="Rectangle 35"/>
            <p:cNvSpPr/>
            <p:nvPr/>
          </p:nvSpPr>
          <p:spPr>
            <a:xfrm>
              <a:off x="3382304" y="5289016"/>
              <a:ext cx="1309328" cy="602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523831" y="5382014"/>
              <a:ext cx="473706" cy="4279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 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091990" y="5382014"/>
              <a:ext cx="473706" cy="4279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Right Arrow 40"/>
          <p:cNvSpPr/>
          <p:nvPr/>
        </p:nvSpPr>
        <p:spPr>
          <a:xfrm>
            <a:off x="2679034" y="5437949"/>
            <a:ext cx="978408" cy="288032"/>
          </a:xfrm>
          <a:prstGeom prst="rightArrow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40344" y="5269861"/>
            <a:ext cx="2510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static variables are allocate space only once 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2361298" y="5269861"/>
            <a:ext cx="1423429" cy="91764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606983" y="5957473"/>
            <a:ext cx="1529040" cy="23436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3761280" y="5949280"/>
            <a:ext cx="2166832" cy="24642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5060719" y="5271036"/>
            <a:ext cx="2163536" cy="88965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62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Accessing Object and Class Variables : Example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7504" y="1333217"/>
            <a:ext cx="8856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Object Variables are accessed through object-references whereas class variables can be accessed via class name as well as object-reference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5079" y="2060848"/>
            <a:ext cx="7632848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// File Name : Demo.java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class Demo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double	a;		&lt;&lt; Object Variable, Access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Modifier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: package-private &gt;&gt;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double	b;		&lt;&lt; Object Variable, Access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Modifier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: package-private &gt;&gt;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double	c;		&lt;&lt; Object Variable, Access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Modifier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: package-private &gt;&gt;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static	double	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d;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&lt;&lt; Object Variable, Access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Modifier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: package-private &gt;&gt;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static	double	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e;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&lt;&lt; Object Variable, Access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Modifier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: package-private &gt;&gt;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}// End of class Demo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// Driver Class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class Test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public	static void main(String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	a1 	= 	new Demo();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	a2	=	new Demo</a:t>
            </a:r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(a1.a); 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Demo.d</a:t>
            </a:r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Demo.e</a:t>
            </a:r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n-US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a1.d = 45.67;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(a2.d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 // End of Method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 // End of class Test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71503" y="4869160"/>
            <a:ext cx="1568649" cy="0"/>
          </a:xfrm>
          <a:prstGeom prst="straightConnector1">
            <a:avLst/>
          </a:prstGeom>
          <a:ln w="2222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61153" y="4558485"/>
            <a:ext cx="2481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Accessing instance field 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via ‘a1’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572000" y="5272693"/>
            <a:ext cx="1242306" cy="167014"/>
          </a:xfrm>
          <a:prstGeom prst="straightConnector1">
            <a:avLst/>
          </a:prstGeom>
          <a:ln w="2222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0583" y="5146741"/>
            <a:ext cx="2297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Accessing static fields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via class name ‘Demo’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572000" y="5471065"/>
            <a:ext cx="1242306" cy="216024"/>
          </a:xfrm>
          <a:prstGeom prst="straightConnector1">
            <a:avLst/>
          </a:prstGeom>
          <a:ln w="2222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347119" y="6138742"/>
            <a:ext cx="1568649" cy="0"/>
          </a:xfrm>
          <a:prstGeom prst="straightConnector1">
            <a:avLst/>
          </a:prstGeom>
          <a:ln w="2222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78891" y="5828067"/>
            <a:ext cx="2197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Accessing static field 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via ‘a1’ and ‘a2’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3562794" y="5949280"/>
            <a:ext cx="2347789" cy="72008"/>
          </a:xfrm>
          <a:prstGeom prst="straightConnector1">
            <a:avLst/>
          </a:prstGeom>
          <a:ln w="2222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17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9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Instance Methods </a:t>
            </a:r>
            <a:r>
              <a:rPr lang="en-US" dirty="0" err="1" smtClean="0"/>
              <a:t>vs</a:t>
            </a:r>
            <a:r>
              <a:rPr lang="en-US" dirty="0" smtClean="0"/>
              <a:t> Class Methods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085382"/>
              </p:ext>
            </p:extLst>
          </p:nvPr>
        </p:nvGraphicFramePr>
        <p:xfrm>
          <a:off x="179512" y="1397000"/>
          <a:ext cx="87129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 Methods (Non-static Methods</a:t>
                      </a:r>
                      <a:endParaRPr lang="en-US" sz="16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 Methods (static Methods)</a:t>
                      </a:r>
                      <a:endParaRPr lang="en-US" sz="16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just">
                        <a:buFont typeface="+mj-lt"/>
                        <a:buNone/>
                      </a:pPr>
                      <a:endParaRPr lang="en-US" sz="1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+mj-lt"/>
                        <a:buNone/>
                      </a:pP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51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Instance Methods </a:t>
            </a:r>
            <a:r>
              <a:rPr lang="en-US" dirty="0" err="1" smtClean="0"/>
              <a:t>vs</a:t>
            </a:r>
            <a:r>
              <a:rPr lang="en-US" dirty="0" smtClean="0"/>
              <a:t> Class Methods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06820"/>
              </p:ext>
            </p:extLst>
          </p:nvPr>
        </p:nvGraphicFramePr>
        <p:xfrm>
          <a:off x="179512" y="1397000"/>
          <a:ext cx="8712968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 Methods (Non-static Methods</a:t>
                      </a:r>
                      <a:endParaRPr lang="en-US" sz="16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 Methods (static Methods)</a:t>
                      </a:r>
                      <a:endParaRPr lang="en-US" sz="16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Accessible only via Object-Reference Variables</a:t>
                      </a:r>
                    </a:p>
                    <a:p>
                      <a:pPr marL="0" indent="0" algn="just">
                        <a:buFont typeface="+mj-lt"/>
                        <a:buNone/>
                      </a:pP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Accessible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via both Object-Reference Variable as well class name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24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Instance Methods </a:t>
            </a:r>
            <a:r>
              <a:rPr lang="en-US" dirty="0" err="1" smtClean="0"/>
              <a:t>vs</a:t>
            </a:r>
            <a:r>
              <a:rPr lang="en-US" dirty="0" smtClean="0"/>
              <a:t> Class Methods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676650"/>
              </p:ext>
            </p:extLst>
          </p:nvPr>
        </p:nvGraphicFramePr>
        <p:xfrm>
          <a:off x="179512" y="1397000"/>
          <a:ext cx="8712968" cy="277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 Methods (Non-static Methods</a:t>
                      </a:r>
                      <a:endParaRPr lang="en-US" sz="16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 Methods (static Methods)</a:t>
                      </a:r>
                      <a:endParaRPr lang="en-US" sz="16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Accessible only via Object-Reference Variables</a:t>
                      </a:r>
                    </a:p>
                    <a:p>
                      <a:pPr marL="0" indent="0" algn="just">
                        <a:buFont typeface="+mj-lt"/>
                        <a:buNone/>
                      </a:pP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indent="-342900" algn="just">
                        <a:buFont typeface="+mj-lt"/>
                        <a:buAutoNum type="arabicPeriod" startAt="2"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Access Syntax</a:t>
                      </a:r>
                    </a:p>
                    <a:p>
                      <a:pPr marL="0" indent="0" algn="just">
                        <a:buFont typeface="+mj-lt"/>
                        <a:buNone/>
                      </a:pP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endParaRPr lang="en-US" sz="12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&lt;object-reference&gt;.Method-Name(&lt;parameters&gt;)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endParaRPr lang="en-US" sz="16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 algn="just">
                        <a:buFont typeface="+mj-lt"/>
                        <a:buNone/>
                      </a:pPr>
                      <a:endParaRPr lang="en-US" sz="1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Accessible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via both Object-Reference Variable as well class name</a:t>
                      </a:r>
                    </a:p>
                    <a:p>
                      <a:pPr marL="0" indent="0" algn="just">
                        <a:buFont typeface="+mj-lt"/>
                        <a:buNone/>
                      </a:pPr>
                      <a:endParaRPr lang="en-US" sz="1600" b="1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indent="-342900" algn="just">
                        <a:buFont typeface="+mj-lt"/>
                        <a:buAutoNum type="arabicPeriod" startAt="2"/>
                      </a:pP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Access Syntax</a:t>
                      </a:r>
                    </a:p>
                    <a:p>
                      <a:pPr marL="0" indent="0" algn="just">
                        <a:buFont typeface="+mj-lt"/>
                        <a:buNone/>
                      </a:pPr>
                      <a:endParaRPr lang="en-US" sz="1600" b="1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200" b="1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&lt;class-name&gt;.Method-Name(&lt;parameters&gt;);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200" b="1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&lt;object-reference&gt;.Method-Name(&lt;parameters&gt;)</a:t>
                      </a:r>
                      <a:endParaRPr lang="en-US" sz="1600" b="1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600" b="1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 algn="just">
                        <a:buFont typeface="+mj-lt"/>
                        <a:buNone/>
                      </a:pP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73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Instance Methods </a:t>
            </a:r>
            <a:r>
              <a:rPr lang="en-US" dirty="0" err="1" smtClean="0"/>
              <a:t>vs</a:t>
            </a:r>
            <a:r>
              <a:rPr lang="en-US" dirty="0" smtClean="0"/>
              <a:t> Class Methods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79512" y="1397000"/>
          <a:ext cx="8712968" cy="418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 Methods (Non-static Methods</a:t>
                      </a:r>
                      <a:endParaRPr lang="en-US" sz="16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 Methods (static Methods)</a:t>
                      </a:r>
                      <a:endParaRPr lang="en-US" sz="16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Accessible only via Object-Reference Variables</a:t>
                      </a:r>
                    </a:p>
                    <a:p>
                      <a:pPr marL="0" indent="0" algn="just">
                        <a:buFont typeface="+mj-lt"/>
                        <a:buNone/>
                      </a:pP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indent="-342900" algn="just">
                        <a:buFont typeface="+mj-lt"/>
                        <a:buAutoNum type="arabicPeriod" startAt="2"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Access Syntax</a:t>
                      </a:r>
                    </a:p>
                    <a:p>
                      <a:pPr marL="0" indent="0" algn="just">
                        <a:buFont typeface="+mj-lt"/>
                        <a:buNone/>
                      </a:pP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endParaRPr lang="en-US" sz="12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&lt;object-reference&gt;.Method-Name(&lt;parameters&gt;)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endParaRPr lang="en-US" sz="16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28600" marR="0" indent="-2286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3"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 Methods can access both static as well as non-static fields </a:t>
                      </a:r>
                    </a:p>
                    <a:p>
                      <a:pPr marL="0" indent="0" algn="just">
                        <a:buFont typeface="+mj-lt"/>
                        <a:buNone/>
                      </a:pPr>
                      <a:endParaRPr lang="en-US" sz="1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Accessible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via both Object-Reference Variable as well class name</a:t>
                      </a:r>
                    </a:p>
                    <a:p>
                      <a:pPr marL="0" indent="0" algn="just">
                        <a:buFont typeface="+mj-lt"/>
                        <a:buNone/>
                      </a:pPr>
                      <a:endParaRPr lang="en-US" sz="1600" b="1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indent="-342900" algn="just">
                        <a:buFont typeface="+mj-lt"/>
                        <a:buAutoNum type="arabicPeriod" startAt="2"/>
                      </a:pP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Access Syntax</a:t>
                      </a:r>
                    </a:p>
                    <a:p>
                      <a:pPr marL="0" indent="0" algn="just">
                        <a:buFont typeface="+mj-lt"/>
                        <a:buNone/>
                      </a:pPr>
                      <a:endParaRPr lang="en-US" sz="1600" b="1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200" b="1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&lt;class-name&gt;.Method-Name(&lt;parameters&gt;);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200" b="1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&lt;object-reference&gt;.Method-Name(&lt;parameters&gt;)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600" b="1" baseline="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3"/>
                        <a:tabLst/>
                        <a:defRPr/>
                      </a:pP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 Methods can only access static fields. Object Fields in a static method are accessible only by creating objects of the class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600" b="1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600" b="1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 algn="just">
                        <a:buFont typeface="+mj-lt"/>
                        <a:buNone/>
                      </a:pP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99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2334</TotalTime>
  <Words>782</Words>
  <Application>Microsoft Office PowerPoint</Application>
  <PresentationFormat>On-screen Show (4:3)</PresentationFormat>
  <Paragraphs>328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Rounded MT Bold</vt:lpstr>
      <vt:lpstr>Calibri</vt:lpstr>
      <vt:lpstr>Wingdings</vt:lpstr>
      <vt:lpstr>AAOC ZC222-L1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Dr. Pankaj Vyas [MU - Jaipur]</cp:lastModifiedBy>
  <cp:revision>352</cp:revision>
  <cp:lastPrinted>2014-01-11T02:25:52Z</cp:lastPrinted>
  <dcterms:created xsi:type="dcterms:W3CDTF">2014-01-11T00:18:07Z</dcterms:created>
  <dcterms:modified xsi:type="dcterms:W3CDTF">2020-09-30T05:39:11Z</dcterms:modified>
</cp:coreProperties>
</file>