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3" r:id="rId2"/>
    <p:sldId id="430" r:id="rId3"/>
    <p:sldId id="431" r:id="rId4"/>
    <p:sldId id="432" r:id="rId5"/>
    <p:sldId id="434" r:id="rId6"/>
    <p:sldId id="436" r:id="rId7"/>
    <p:sldId id="438" r:id="rId8"/>
    <p:sldId id="440" r:id="rId9"/>
    <p:sldId id="442" r:id="rId10"/>
    <p:sldId id="447" r:id="rId11"/>
    <p:sldId id="443" r:id="rId12"/>
    <p:sldId id="444" r:id="rId13"/>
    <p:sldId id="446" r:id="rId14"/>
    <p:sldId id="429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620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of final keyword in Java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final instance </a:t>
            </a:r>
            <a:r>
              <a:rPr lang="en-US" sz="2400" dirty="0" smtClean="0"/>
              <a:t>fields/final local variables</a:t>
            </a:r>
            <a:endParaRPr lang="en-US" sz="2400" dirty="0" smtClean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final methods of class </a:t>
            </a:r>
            <a:r>
              <a:rPr lang="en-US" sz="2400" b="1" dirty="0" smtClean="0">
                <a:solidFill>
                  <a:srgbClr val="FF0000"/>
                </a:solidFill>
              </a:rPr>
              <a:t>(final method declaration)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final classes </a:t>
            </a:r>
            <a:r>
              <a:rPr lang="en-US" sz="2400" b="1" dirty="0" smtClean="0">
                <a:solidFill>
                  <a:srgbClr val="FF0000"/>
                </a:solidFill>
              </a:rPr>
              <a:t>(final class declaration)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50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can declare method parameters as ‘final’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Method parameters / arguments as final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916832"/>
            <a:ext cx="5472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File Name: Demo.java</a:t>
            </a:r>
          </a:p>
          <a:p>
            <a:r>
              <a:rPr lang="en-US" b="1" dirty="0"/>
              <a:t>class Test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sum(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a = 56;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a+b</a:t>
            </a:r>
            <a:r>
              <a:rPr lang="en-US" b="1" dirty="0"/>
              <a:t>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sum(10,5);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9952" y="2348880"/>
            <a:ext cx="259228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2240" y="1916832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Method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39280" y="3501008"/>
            <a:ext cx="3295664" cy="908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4416" y="310786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Erroneous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4504" y="482532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Demo.java:6: final parameter a may not be assigned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a = 56;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4854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9270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final class means class definition is final and can not have sub-classes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 class 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X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Y extends 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6144" y="3262918"/>
            <a:ext cx="3948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F:\&gt;javac Demo.java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Demo.java:4: cannot inherit from final X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Y extends X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^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8900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71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‘final’ methods means the implementation of the method is final. </a:t>
            </a:r>
            <a:r>
              <a:rPr lang="en-US" u="sng" dirty="0" smtClean="0">
                <a:solidFill>
                  <a:srgbClr val="FF0000"/>
                </a:solidFill>
              </a:rPr>
              <a:t>Sub classes can not override the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‘final’ and ‘abstract’ keywords can not be used together for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4128" y="3951004"/>
            <a:ext cx="3390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&lt;&lt;illegal combination of modifiers: abstract and final&gt;&gt;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861048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X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public final abstract void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{}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class X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 Methods : Example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052" y="1481822"/>
            <a:ext cx="3664413" cy="2585323"/>
            <a:chOff x="135052" y="1481822"/>
            <a:chExt cx="3664413" cy="2585323"/>
          </a:xfrm>
        </p:grpSpPr>
        <p:sp>
          <p:nvSpPr>
            <p:cNvPr id="4" name="Rectangle 3"/>
            <p:cNvSpPr/>
            <p:nvPr/>
          </p:nvSpPr>
          <p:spPr>
            <a:xfrm>
              <a:off x="135052" y="1502798"/>
              <a:ext cx="3619128" cy="2543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953" y="1481822"/>
              <a:ext cx="360651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Name: Demo.java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7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 lang="en-US" sz="175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 { }</a:t>
              </a:r>
              <a:endParaRPr lang="en-US" sz="1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// End of class X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Y extends X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void </a:t>
              </a:r>
              <a:r>
                <a:rPr lang="en-US" sz="175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r>
                <a:rPr lang="en-US" sz="17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}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// End of class Y</a:t>
              </a:r>
              <a:endParaRPr lang="en-US" sz="1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49520" y="1497682"/>
            <a:ext cx="2599477" cy="1319967"/>
            <a:chOff x="5015595" y="2111772"/>
            <a:chExt cx="2599477" cy="1319967"/>
          </a:xfrm>
        </p:grpSpPr>
        <p:sp>
          <p:nvSpPr>
            <p:cNvPr id="7" name="Rectangle 6"/>
            <p:cNvSpPr/>
            <p:nvPr/>
          </p:nvSpPr>
          <p:spPr>
            <a:xfrm>
              <a:off x="5015595" y="2121064"/>
              <a:ext cx="91440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16200000">
              <a:off x="5180799" y="2532169"/>
              <a:ext cx="56317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15595" y="3071699"/>
              <a:ext cx="91440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995" y="211177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&lt;&lt;Super class&gt;&gt;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0564" y="3013035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&lt;&lt;Sub class&gt;&gt;</a:t>
              </a:r>
              <a:endParaRPr lang="en-US" b="1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347864" y="3385094"/>
            <a:ext cx="1368152" cy="33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49520" y="2924944"/>
            <a:ext cx="349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Y overrides the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method </a:t>
            </a: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class 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7426" y="4064313"/>
            <a:ext cx="3664413" cy="2823850"/>
            <a:chOff x="135052" y="1481822"/>
            <a:chExt cx="3664413" cy="2823850"/>
          </a:xfrm>
        </p:grpSpPr>
        <p:sp>
          <p:nvSpPr>
            <p:cNvPr id="18" name="Rectangle 17"/>
            <p:cNvSpPr/>
            <p:nvPr/>
          </p:nvSpPr>
          <p:spPr>
            <a:xfrm>
              <a:off x="135052" y="1502798"/>
              <a:ext cx="3619128" cy="2543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2953" y="1481822"/>
              <a:ext cx="3606512" cy="2823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 File Name: Demo.java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75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7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void </a:t>
              </a:r>
              <a:r>
                <a:rPr lang="en-US" sz="175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 { }</a:t>
              </a:r>
              <a:endParaRPr lang="en-US" sz="1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// End of class X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 Y extends X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void </a:t>
              </a:r>
              <a:r>
                <a:rPr lang="en-US" sz="175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</a:t>
              </a:r>
              <a:r>
                <a:rPr lang="en-US" sz="17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  <a:r>
                <a:rPr lang="en-US" sz="175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}</a:t>
              </a:r>
            </a:p>
            <a:p>
              <a:r>
                <a:rPr lang="en-US" sz="17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// End of class Y</a:t>
              </a:r>
              <a:endParaRPr lang="en-US" sz="1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ight Brace 19"/>
          <p:cNvSpPr/>
          <p:nvPr/>
        </p:nvSpPr>
        <p:spPr>
          <a:xfrm>
            <a:off x="3799464" y="4125272"/>
            <a:ext cx="1492616" cy="2524363"/>
          </a:xfrm>
          <a:prstGeom prst="rightBrace">
            <a:avLst>
              <a:gd name="adj1" fmla="val 32838"/>
              <a:gd name="adj2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99705" y="4371790"/>
            <a:ext cx="32664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Demo.java:8: </a:t>
            </a:r>
            <a:r>
              <a:rPr lang="en-US" b="1" dirty="0" err="1">
                <a:solidFill>
                  <a:srgbClr val="FF0000"/>
                </a:solidFill>
              </a:rPr>
              <a:t>doS</a:t>
            </a:r>
            <a:r>
              <a:rPr lang="en-US" b="1" dirty="0">
                <a:solidFill>
                  <a:srgbClr val="FF0000"/>
                </a:solidFill>
              </a:rPr>
              <a:t>() in Y cannot override </a:t>
            </a:r>
            <a:r>
              <a:rPr lang="en-US" b="1" dirty="0" err="1">
                <a:solidFill>
                  <a:srgbClr val="FF0000"/>
                </a:solidFill>
              </a:rPr>
              <a:t>doS</a:t>
            </a:r>
            <a:r>
              <a:rPr lang="en-US" b="1" dirty="0">
                <a:solidFill>
                  <a:srgbClr val="FF0000"/>
                </a:solidFill>
              </a:rPr>
              <a:t>() in X; overridden method is final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public void </a:t>
            </a:r>
            <a:r>
              <a:rPr lang="en-US" b="1" dirty="0" err="1">
                <a:solidFill>
                  <a:srgbClr val="FF0000"/>
                </a:solidFill>
              </a:rPr>
              <a:t>doS</a:t>
            </a:r>
            <a:r>
              <a:rPr lang="en-US" b="1" dirty="0">
                <a:solidFill>
                  <a:srgbClr val="FF0000"/>
                </a:solidFill>
              </a:rPr>
              <a:t>() {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128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3740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‘final’ instance fields means value of the field is fixed and can not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‘final’ fields have to be explicitly initialized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0" indent="0"/>
            <a:r>
              <a:rPr lang="en-US" dirty="0"/>
              <a:t>	</a:t>
            </a:r>
            <a:r>
              <a:rPr lang="en-US" sz="2000" u="sng" dirty="0" smtClean="0">
                <a:solidFill>
                  <a:srgbClr val="FF0000"/>
                </a:solidFill>
              </a:rPr>
              <a:t>&lt;scope&gt; [&lt;static&gt;] &lt;final&gt; &lt;type&gt; variable-name = value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public	static	final	</a:t>
            </a:r>
            <a:r>
              <a:rPr lang="en-US" sz="2400" dirty="0" err="1" smtClean="0"/>
              <a:t>int</a:t>
            </a:r>
            <a:r>
              <a:rPr lang="en-US" sz="2400" dirty="0" smtClean="0"/>
              <a:t>		x = 10;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private	final	static 	double	y =  4.56;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public	final	static	double	z;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private static	final	float		d;</a:t>
            </a:r>
          </a:p>
          <a:p>
            <a:pPr marL="857250" lvl="1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final instance fields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876256" y="416737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96336" y="4080561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OK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64288" y="4610047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4368" y="452323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OK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50637" y="5060393"/>
            <a:ext cx="13457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58917" y="498023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Not OK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45009" y="5472949"/>
            <a:ext cx="13457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53289" y="540618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Not OK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5327" y="5254474"/>
            <a:ext cx="388321" cy="91083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39124" y="5709889"/>
            <a:ext cx="364524" cy="45541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1640" y="601199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Compile-Time Errors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3591347"/>
          </a:xfrm>
        </p:spPr>
        <p:txBody>
          <a:bodyPr/>
          <a:lstStyle/>
          <a:p>
            <a:r>
              <a:rPr lang="en-US" dirty="0" smtClean="0"/>
              <a:t>class XYZ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	final	double	x = 10.56;</a:t>
            </a:r>
          </a:p>
          <a:p>
            <a:r>
              <a:rPr lang="en-US" dirty="0"/>
              <a:t>	</a:t>
            </a:r>
            <a:r>
              <a:rPr lang="en-US" dirty="0" smtClean="0"/>
              <a:t>public	static	final	</a:t>
            </a:r>
            <a:r>
              <a:rPr lang="en-US" dirty="0" err="1" smtClean="0"/>
              <a:t>int</a:t>
            </a:r>
            <a:r>
              <a:rPr lang="en-US" dirty="0" smtClean="0"/>
              <a:t>	y =  56;</a:t>
            </a:r>
          </a:p>
          <a:p>
            <a:r>
              <a:rPr lang="en-US" dirty="0"/>
              <a:t>	</a:t>
            </a:r>
            <a:r>
              <a:rPr lang="en-US" dirty="0" smtClean="0"/>
              <a:t>private	double	z;</a:t>
            </a:r>
          </a:p>
          <a:p>
            <a:r>
              <a:rPr lang="en-US" dirty="0" smtClean="0"/>
              <a:t>	……………………</a:t>
            </a:r>
          </a:p>
          <a:p>
            <a:r>
              <a:rPr lang="en-US" dirty="0"/>
              <a:t>	</a:t>
            </a:r>
            <a:r>
              <a:rPr lang="en-US" dirty="0" smtClean="0"/>
              <a:t>……………………</a:t>
            </a:r>
          </a:p>
          <a:p>
            <a:r>
              <a:rPr lang="en-US" dirty="0" smtClean="0"/>
              <a:t>}// End of XYZ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‘final’ instance Fields Example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372200" y="24319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936072" y="2585291"/>
            <a:ext cx="360040" cy="2698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2352" y="5261511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Object/Instance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is final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 rot="3104027">
            <a:off x="5118746" y="2498170"/>
            <a:ext cx="360040" cy="3541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32352" y="2917865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87824" y="5330837"/>
            <a:ext cx="1810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class/static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is final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primitive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	</a:t>
              </a:r>
              <a:r>
                <a:rPr lang="en-US" sz="1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40;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x = 20;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78520" y="4437112"/>
            <a:ext cx="3973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Demo.java:37: cannot assign a value to final variable x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x = 20;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20127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Circle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= new Circle(10);</a:t>
              </a:r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new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Circle(20);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0458" y="4149080"/>
            <a:ext cx="1859747" cy="887199"/>
            <a:chOff x="5148064" y="4080546"/>
            <a:chExt cx="1859747" cy="887199"/>
          </a:xfrm>
        </p:grpSpPr>
        <p:sp>
          <p:nvSpPr>
            <p:cNvPr id="2" name="TextBox 1"/>
            <p:cNvSpPr txBox="1"/>
            <p:nvPr/>
          </p:nvSpPr>
          <p:spPr>
            <a:xfrm>
              <a:off x="5148064" y="450912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547532" y="4706290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093411" y="4444835"/>
              <a:ext cx="914400" cy="522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radius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3411" y="408054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:Circle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35534" y="5033049"/>
            <a:ext cx="1859747" cy="887199"/>
            <a:chOff x="5148064" y="4080546"/>
            <a:chExt cx="1859747" cy="887199"/>
          </a:xfrm>
        </p:grpSpPr>
        <p:sp>
          <p:nvSpPr>
            <p:cNvPr id="19" name="TextBox 18"/>
            <p:cNvSpPr txBox="1"/>
            <p:nvPr/>
          </p:nvSpPr>
          <p:spPr>
            <a:xfrm>
              <a:off x="5148064" y="450912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547532" y="4706290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93411" y="4444835"/>
              <a:ext cx="914400" cy="522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radius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3411" y="408054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:Circle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1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Circle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= new Circle(10);</a:t>
              </a:r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new 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Circle(20);</a:t>
              </a:r>
            </a:p>
            <a:p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c1	=	c2;</a:t>
              </a:r>
            </a:p>
            <a:p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60458" y="457765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59926" y="4774824"/>
            <a:ext cx="545879" cy="62251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05805" y="4513369"/>
            <a:ext cx="914400" cy="5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5805" y="41490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:Circle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35534" y="5033049"/>
            <a:ext cx="1859747" cy="887199"/>
            <a:chOff x="5148064" y="4080546"/>
            <a:chExt cx="1859747" cy="887199"/>
          </a:xfrm>
        </p:grpSpPr>
        <p:sp>
          <p:nvSpPr>
            <p:cNvPr id="19" name="TextBox 18"/>
            <p:cNvSpPr txBox="1"/>
            <p:nvPr/>
          </p:nvSpPr>
          <p:spPr>
            <a:xfrm>
              <a:off x="5148064" y="450912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547532" y="4706290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93411" y="4444835"/>
              <a:ext cx="914400" cy="522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radius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3411" y="408054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:Circle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920205" y="4439750"/>
            <a:ext cx="97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Garbage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1723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final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 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= new Circle(10);</a:t>
              </a:r>
              <a:endPara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	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08104" y="4365104"/>
            <a:ext cx="1859747" cy="887199"/>
            <a:chOff x="5148064" y="4080546"/>
            <a:chExt cx="1859747" cy="887199"/>
          </a:xfrm>
        </p:grpSpPr>
        <p:sp>
          <p:nvSpPr>
            <p:cNvPr id="24" name="TextBox 23"/>
            <p:cNvSpPr txBox="1"/>
            <p:nvPr/>
          </p:nvSpPr>
          <p:spPr>
            <a:xfrm>
              <a:off x="5148064" y="450912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547532" y="4706290"/>
              <a:ext cx="5760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093411" y="4444835"/>
              <a:ext cx="914400" cy="522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3411" y="408054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:Circle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634849" y="52745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final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 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= new Circle(10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c1.setRadius(20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	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4365104"/>
            <a:ext cx="1859747" cy="1186428"/>
            <a:chOff x="5508104" y="4365104"/>
            <a:chExt cx="1859747" cy="1186428"/>
          </a:xfrm>
        </p:grpSpPr>
        <p:grpSp>
          <p:nvGrpSpPr>
            <p:cNvPr id="11" name="Group 10"/>
            <p:cNvGrpSpPr/>
            <p:nvPr/>
          </p:nvGrpSpPr>
          <p:grpSpPr>
            <a:xfrm>
              <a:off x="5508104" y="4365104"/>
              <a:ext cx="1859747" cy="887199"/>
              <a:chOff x="5148064" y="4080546"/>
              <a:chExt cx="1859747" cy="88719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48064" y="4509120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c1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547532" y="4706290"/>
                <a:ext cx="57606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093411" y="4444835"/>
                <a:ext cx="914400" cy="522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20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3411" y="408054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:Circle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634849" y="5274533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radius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7596336" y="2555995"/>
            <a:ext cx="9784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580216" y="2635447"/>
            <a:ext cx="185024" cy="209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73566" y="483487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 type variables as final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25081"/>
            <a:ext cx="4788024" cy="5170646"/>
            <a:chOff x="0" y="1325081"/>
            <a:chExt cx="4788024" cy="5170646"/>
          </a:xfrm>
        </p:grpSpPr>
        <p:sp>
          <p:nvSpPr>
            <p:cNvPr id="4" name="Rectangle 3"/>
            <p:cNvSpPr/>
            <p:nvPr/>
          </p:nvSpPr>
          <p:spPr>
            <a:xfrm>
              <a:off x="0" y="1325081"/>
              <a:ext cx="4644008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// File Name : Demo.java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Circle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private	double	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Constructor Method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Circle(double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}// End of Constructor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Set Radius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void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(double radius)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US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this.radius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=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Area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double	area()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3.1456 * radius * radius;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// Method to Get Perimeter of Circle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 	double	perimeter()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	return 2 * 3.1456 * radius;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	}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Demo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25081"/>
              <a:ext cx="4788024" cy="5170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78520" y="1365152"/>
            <a:ext cx="3973776" cy="2525703"/>
            <a:chOff x="4846696" y="1358429"/>
            <a:chExt cx="3973776" cy="2525703"/>
          </a:xfrm>
        </p:grpSpPr>
        <p:sp>
          <p:nvSpPr>
            <p:cNvPr id="8" name="Rectangle 7"/>
            <p:cNvSpPr/>
            <p:nvPr/>
          </p:nvSpPr>
          <p:spPr>
            <a:xfrm>
              <a:off x="4896544" y="1421919"/>
              <a:ext cx="3923928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//Driver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Test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public	static void main(String 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[])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	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final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 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= new Circle(10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c1.setRadius(20);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Circle c2 = new Circle(5);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c1 = c2;   // Compile-Time Error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</a:t>
              </a:r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	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}//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End of Methods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Test class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6696" y="1358429"/>
              <a:ext cx="3973776" cy="2525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78520" y="4365104"/>
            <a:ext cx="3973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F:\&gt;javac Demo.java</a:t>
            </a:r>
          </a:p>
          <a:p>
            <a:r>
              <a:rPr lang="en-US" b="1" dirty="0">
                <a:solidFill>
                  <a:srgbClr val="FF0000"/>
                </a:solidFill>
              </a:rPr>
              <a:t>Demo.java:39: cannot assign a value to final variable c1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c1 = c2;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^</a:t>
            </a:r>
          </a:p>
          <a:p>
            <a:r>
              <a:rPr lang="en-US" b="1" dirty="0">
                <a:solidFill>
                  <a:srgbClr val="FF000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7948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2194</TotalTime>
  <Words>502</Words>
  <Application>Microsoft Office PowerPoint</Application>
  <PresentationFormat>On-screen Show (4:3)</PresentationFormat>
  <Paragraphs>391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345</cp:revision>
  <cp:lastPrinted>2014-01-11T02:25:52Z</cp:lastPrinted>
  <dcterms:created xsi:type="dcterms:W3CDTF">2014-01-11T00:18:07Z</dcterms:created>
  <dcterms:modified xsi:type="dcterms:W3CDTF">2020-09-30T05:49:34Z</dcterms:modified>
</cp:coreProperties>
</file>