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3" r:id="rId2"/>
    <p:sldId id="430" r:id="rId3"/>
    <p:sldId id="431" r:id="rId4"/>
    <p:sldId id="448" r:id="rId5"/>
    <p:sldId id="442" r:id="rId6"/>
    <p:sldId id="444" r:id="rId7"/>
    <p:sldId id="432" r:id="rId8"/>
    <p:sldId id="433" r:id="rId9"/>
    <p:sldId id="435" r:id="rId10"/>
    <p:sldId id="436" r:id="rId11"/>
    <p:sldId id="437" r:id="rId12"/>
    <p:sldId id="439" r:id="rId13"/>
    <p:sldId id="440" r:id="rId14"/>
    <p:sldId id="441" r:id="rId15"/>
    <p:sldId id="445" r:id="rId16"/>
    <p:sldId id="447" r:id="rId17"/>
    <p:sldId id="429" r:id="rId1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8" autoAdjust="0"/>
    <p:restoredTop sz="94660"/>
  </p:normalViewPr>
  <p:slideViewPr>
    <p:cSldViewPr>
      <p:cViewPr varScale="1">
        <p:scale>
          <a:sx n="117" d="100"/>
          <a:sy n="117" d="100"/>
        </p:scale>
        <p:origin x="184" y="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5FE5FF2C-0A7D-D045-AF19-75ADB5882142}"/>
    <pc:docChg chg="modSld">
      <pc:chgData name="Navansh Khandelwal [Information Technology - 2021]" userId="7759321a-53c2-49fb-814b-b75bdbd3f5d6" providerId="ADAL" clId="{5FE5FF2C-0A7D-D045-AF19-75ADB5882142}" dt="2022-11-06T08:05:15.356" v="0" actId="1076"/>
      <pc:docMkLst>
        <pc:docMk/>
      </pc:docMkLst>
      <pc:sldChg chg="modSp mod">
        <pc:chgData name="Navansh Khandelwal [Information Technology - 2021]" userId="7759321a-53c2-49fb-814b-b75bdbd3f5d6" providerId="ADAL" clId="{5FE5FF2C-0A7D-D045-AF19-75ADB5882142}" dt="2022-11-06T08:05:15.356" v="0" actId="1076"/>
        <pc:sldMkLst>
          <pc:docMk/>
          <pc:sldMk cId="1197175377" sldId="432"/>
        </pc:sldMkLst>
        <pc:spChg chg="mod">
          <ac:chgData name="Navansh Khandelwal [Information Technology - 2021]" userId="7759321a-53c2-49fb-814b-b75bdbd3f5d6" providerId="ADAL" clId="{5FE5FF2C-0A7D-D045-AF19-75ADB5882142}" dt="2022-11-06T08:05:15.356" v="0" actId="1076"/>
          <ac:spMkLst>
            <pc:docMk/>
            <pc:sldMk cId="1197175377" sldId="4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: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Object class </a:t>
            </a:r>
            <a:r>
              <a:rPr lang="en-US" sz="3200"/>
              <a:t>in 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5112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overload the equals() Method as follows</a:t>
            </a:r>
          </a:p>
          <a:p>
            <a:pPr marL="0" indent="0"/>
            <a:r>
              <a:rPr lang="en-US" dirty="0"/>
              <a:t>	public		</a:t>
            </a:r>
            <a:r>
              <a:rPr lang="en-US" dirty="0" err="1"/>
              <a:t>boolean</a:t>
            </a:r>
            <a:r>
              <a:rPr lang="en-US" dirty="0"/>
              <a:t>	equals(&lt;T&gt;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	{</a:t>
            </a:r>
          </a:p>
          <a:p>
            <a:pPr marL="0" indent="0"/>
            <a:r>
              <a:rPr lang="en-US" dirty="0"/>
              <a:t>		…..</a:t>
            </a:r>
          </a:p>
          <a:p>
            <a:pPr marL="0" indent="0"/>
            <a:r>
              <a:rPr lang="en-US" dirty="0"/>
              <a:t>	} // End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Supplying equals() Method in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92080" y="2276872"/>
            <a:ext cx="1008112" cy="5760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51920" y="2700690"/>
            <a:ext cx="3398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is class type in which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 is supplied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3726085"/>
            <a:ext cx="8229600" cy="2511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override the equals() Method as follows</a:t>
            </a:r>
          </a:p>
          <a:p>
            <a:pPr marL="0" indent="0"/>
            <a:r>
              <a:rPr lang="en-US" dirty="0"/>
              <a:t>	public		</a:t>
            </a:r>
            <a:r>
              <a:rPr lang="en-US" dirty="0" err="1"/>
              <a:t>boolean</a:t>
            </a:r>
            <a:r>
              <a:rPr lang="en-US" dirty="0"/>
              <a:t>	equals(Object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	{</a:t>
            </a:r>
          </a:p>
          <a:p>
            <a:pPr marL="0" indent="0"/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	= (T)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 marL="0" indent="0"/>
            <a:r>
              <a:rPr lang="en-US" dirty="0"/>
              <a:t>			…..</a:t>
            </a:r>
          </a:p>
          <a:p>
            <a:pPr marL="0" indent="0"/>
            <a:r>
              <a:rPr lang="en-US" dirty="0"/>
              <a:t>	</a:t>
            </a:r>
          </a:p>
          <a:p>
            <a:pPr marL="0" indent="0"/>
            <a:r>
              <a:rPr lang="en-US" dirty="0"/>
              <a:t>	} // End of Method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00192" y="4423954"/>
            <a:ext cx="432048" cy="111655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896" y="5498648"/>
            <a:ext cx="3398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is Object Type</a:t>
            </a: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4498032" y="4981698"/>
            <a:ext cx="289992" cy="117431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424" y="6156012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cast the parameter first to local class and then code equals Method</a:t>
            </a:r>
          </a:p>
        </p:txBody>
      </p:sp>
    </p:spTree>
    <p:extLst>
      <p:ext uri="{BB962C8B-B14F-4D97-AF65-F5344CB8AC3E}">
        <p14:creationId xmlns:p14="http://schemas.microsoft.com/office/powerpoint/2010/main" val="42495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5563344" cy="4959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class	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private	double	radius;	// Instance Field : radius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Circle(double radius) 	{  </a:t>
            </a:r>
            <a:r>
              <a:rPr lang="en-US" sz="1200" b="1" dirty="0" err="1"/>
              <a:t>this.radius</a:t>
            </a:r>
            <a:r>
              <a:rPr lang="en-US" sz="1200" b="1" dirty="0"/>
              <a:t> = radius; 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</a:t>
            </a:r>
            <a:r>
              <a:rPr lang="en-US" sz="1200" b="1" dirty="0" err="1"/>
              <a:t>Accessor</a:t>
            </a:r>
            <a:r>
              <a:rPr lang="en-US" sz="1200" b="1" dirty="0"/>
              <a:t>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</a:t>
            </a:r>
            <a:r>
              <a:rPr lang="en-US" sz="1200" b="1" dirty="0" err="1"/>
              <a:t>getRadius</a:t>
            </a:r>
            <a:r>
              <a:rPr lang="en-US" sz="1200" b="1" dirty="0"/>
              <a:t>()	{  return </a:t>
            </a:r>
            <a:r>
              <a:rPr lang="en-US" sz="1200" b="1" dirty="0" err="1"/>
              <a:t>this.radius</a:t>
            </a:r>
            <a:r>
              <a:rPr lang="en-US" sz="1200" b="1" dirty="0"/>
              <a:t>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area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area()	{ return 3.1456 * radius * radius;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perimeter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perimeter()	{ return 2* 3.1456 * radius;   }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equals method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Method Overriding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public	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	equals(Object   o)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	Circle  c =  (Circle) o;		// First Type Cast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	return </a:t>
            </a:r>
            <a:r>
              <a:rPr lang="en-US" sz="1400" b="1" dirty="0" err="1">
                <a:solidFill>
                  <a:srgbClr val="FF0000"/>
                </a:solidFill>
              </a:rPr>
              <a:t>this.area</a:t>
            </a:r>
            <a:r>
              <a:rPr lang="en-US" sz="1400" b="1" dirty="0">
                <a:solidFill>
                  <a:srgbClr val="FF0000"/>
                </a:solidFill>
              </a:rPr>
              <a:t>() == </a:t>
            </a:r>
            <a:r>
              <a:rPr lang="en-US" sz="1400" b="1" dirty="0" err="1">
                <a:solidFill>
                  <a:srgbClr val="FF0000"/>
                </a:solidFill>
              </a:rPr>
              <a:t>c.area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} // End of method   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} // End of class 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Supplying equals() Method in a class: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1340768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c1 = new Circle(10.5);</a:t>
            </a:r>
          </a:p>
          <a:p>
            <a:endParaRPr lang="en-US" dirty="0"/>
          </a:p>
          <a:p>
            <a:r>
              <a:rPr lang="en-US" dirty="0"/>
              <a:t>Circle c2 = new Circle(6);</a:t>
            </a:r>
          </a:p>
          <a:p>
            <a:endParaRPr lang="en-US" dirty="0"/>
          </a:p>
          <a:p>
            <a:r>
              <a:rPr lang="en-US" dirty="0"/>
              <a:t>Circle c3 = new Circle(10.5);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(c1.equals(c2));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(c1.equals(c3));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>
            <a:off x="7416316" y="3284984"/>
            <a:ext cx="612068" cy="11951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>
            <a:off x="7416316" y="3796013"/>
            <a:ext cx="699492" cy="68407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8144" y="4480089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equals() Method in this case </a:t>
            </a:r>
          </a:p>
          <a:p>
            <a:r>
              <a:rPr lang="en-US" b="1" dirty="0">
                <a:solidFill>
                  <a:srgbClr val="FF0000"/>
                </a:solidFill>
              </a:rPr>
              <a:t>will be invoked from Circle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9508" y="4941754"/>
            <a:ext cx="280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&lt;&lt;OUTPUT&gt;&gt;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878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8" y="1340768"/>
            <a:ext cx="5563344" cy="4959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class	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private	double	radius;	// Instance Field : radius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Circle(double radius) 	{  </a:t>
            </a:r>
            <a:r>
              <a:rPr lang="en-US" sz="1200" b="1" dirty="0" err="1"/>
              <a:t>this.radius</a:t>
            </a:r>
            <a:r>
              <a:rPr lang="en-US" sz="1200" b="1" dirty="0"/>
              <a:t> = radius; 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</a:t>
            </a:r>
            <a:r>
              <a:rPr lang="en-US" sz="1200" b="1" dirty="0" err="1"/>
              <a:t>Accessor</a:t>
            </a:r>
            <a:r>
              <a:rPr lang="en-US" sz="1200" b="1" dirty="0"/>
              <a:t>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</a:t>
            </a:r>
            <a:r>
              <a:rPr lang="en-US" sz="1200" b="1" dirty="0" err="1"/>
              <a:t>getRadius</a:t>
            </a:r>
            <a:r>
              <a:rPr lang="en-US" sz="1200" b="1" dirty="0"/>
              <a:t>()	{  return </a:t>
            </a:r>
            <a:r>
              <a:rPr lang="en-US" sz="1200" b="1" dirty="0" err="1"/>
              <a:t>this.radius</a:t>
            </a:r>
            <a:r>
              <a:rPr lang="en-US" sz="1200" b="1" dirty="0"/>
              <a:t>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area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area()	{ return 3.1456 * radius * radius;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perimeter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perimeter()	{ return 2* 3.1456 * radius;   }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 equals method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 Method Overloading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public	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	equals(Circle   o)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	return </a:t>
            </a:r>
            <a:r>
              <a:rPr lang="en-US" sz="1400" b="1" dirty="0" err="1">
                <a:solidFill>
                  <a:srgbClr val="FF0000"/>
                </a:solidFill>
              </a:rPr>
              <a:t>this.area</a:t>
            </a:r>
            <a:r>
              <a:rPr lang="en-US" sz="1400" b="1" dirty="0">
                <a:solidFill>
                  <a:srgbClr val="FF0000"/>
                </a:solidFill>
              </a:rPr>
              <a:t>() == </a:t>
            </a:r>
            <a:r>
              <a:rPr lang="en-US" sz="1400" b="1" dirty="0" err="1">
                <a:solidFill>
                  <a:srgbClr val="FF0000"/>
                </a:solidFill>
              </a:rPr>
              <a:t>c.area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	} // End of Method   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} // End of class 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Supplying equals() Method in a class: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1340768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c1 = new Circle(10.5);</a:t>
            </a:r>
          </a:p>
          <a:p>
            <a:endParaRPr lang="en-US" dirty="0"/>
          </a:p>
          <a:p>
            <a:r>
              <a:rPr lang="en-US" dirty="0"/>
              <a:t>Circle c2 = new Circle(6);</a:t>
            </a:r>
          </a:p>
          <a:p>
            <a:endParaRPr lang="en-US" dirty="0"/>
          </a:p>
          <a:p>
            <a:r>
              <a:rPr lang="en-US" dirty="0"/>
              <a:t>Circle c3 = new Circle(10.5);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(c1.equals(c2));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(c1.equals(c3));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16316" y="3284984"/>
            <a:ext cx="612068" cy="11951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7416316" y="3796013"/>
            <a:ext cx="699492" cy="68407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4480089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equals() Method in this case </a:t>
            </a:r>
          </a:p>
          <a:p>
            <a:r>
              <a:rPr lang="en-US" b="1" dirty="0">
                <a:solidFill>
                  <a:srgbClr val="FF0000"/>
                </a:solidFill>
              </a:rPr>
              <a:t>will be invoked from Circle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9403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7434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	String 		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Returns string form of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System.out.println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Always displays in String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default </a:t>
            </a:r>
            <a:r>
              <a:rPr lang="en-US" dirty="0" err="1"/>
              <a:t>toString</a:t>
            </a:r>
            <a:r>
              <a:rPr lang="en-US" dirty="0"/>
              <a:t>() method in Object class displays the output in following form</a:t>
            </a:r>
          </a:p>
          <a:p>
            <a:pPr marL="0" indent="0" algn="ctr"/>
            <a:r>
              <a:rPr lang="en-US" b="1" dirty="0">
                <a:solidFill>
                  <a:srgbClr val="FF0000"/>
                </a:solidFill>
              </a:rPr>
              <a:t>&lt;&lt;class-name-of-Object&gt; @ &lt;&lt;hash-code-of-object&gt;&gt;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System.out.println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calls </a:t>
            </a:r>
            <a:r>
              <a:rPr lang="en-US" dirty="0" err="1">
                <a:sym typeface="Wingdings" panose="05000000000000000000" pitchFamily="2" charset="2"/>
              </a:rPr>
              <a:t>toString</a:t>
            </a:r>
            <a:r>
              <a:rPr lang="en-US" dirty="0">
                <a:sym typeface="Wingdings" panose="05000000000000000000" pitchFamily="2" charset="2"/>
              </a:rPr>
              <a:t>() upon the  parameters that belongs to class type. For Example</a:t>
            </a:r>
          </a:p>
          <a:p>
            <a:pPr marL="0" indent="0" algn="ctr"/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0" indent="0" algn="ctr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(x); 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System.out.println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x.toString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());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1786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Method : Example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6768" y="1412776"/>
            <a:ext cx="5563344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class	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private	double	radius;	// Instance Field : radius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Circle(double radius) 	{  </a:t>
            </a:r>
            <a:r>
              <a:rPr lang="en-US" sz="1200" b="1" dirty="0" err="1"/>
              <a:t>this.radius</a:t>
            </a:r>
            <a:r>
              <a:rPr lang="en-US" sz="1200" b="1" dirty="0"/>
              <a:t> = radius; 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</a:t>
            </a:r>
            <a:r>
              <a:rPr lang="en-US" sz="1200" b="1" dirty="0" err="1"/>
              <a:t>Accessor</a:t>
            </a:r>
            <a:r>
              <a:rPr lang="en-US" sz="1200" b="1" dirty="0"/>
              <a:t>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</a:t>
            </a:r>
            <a:r>
              <a:rPr lang="en-US" sz="1200" b="1" dirty="0" err="1"/>
              <a:t>getRadius</a:t>
            </a:r>
            <a:r>
              <a:rPr lang="en-US" sz="1200" b="1" dirty="0"/>
              <a:t>()	{  return </a:t>
            </a:r>
            <a:r>
              <a:rPr lang="en-US" sz="1200" b="1" dirty="0" err="1"/>
              <a:t>this.radius</a:t>
            </a:r>
            <a:r>
              <a:rPr lang="en-US" sz="1200" b="1" dirty="0"/>
              <a:t>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area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area()	{ return 3.1456 * radius * radius;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perimeter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perimeter()	{ return 2* 3.1456 * radius;   }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} // End of class 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430774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Circle c1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c2 = new Circle(6);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c3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(c1);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(c2);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(c3);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73" y="4077072"/>
            <a:ext cx="5563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Circle class has not supplied any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 this Example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will be called from Object class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884368" y="3140968"/>
            <a:ext cx="648072" cy="914400"/>
          </a:xfrm>
          <a:prstGeom prst="rightBrace">
            <a:avLst>
              <a:gd name="adj1" fmla="val 29497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8244408" y="3598168"/>
            <a:ext cx="288032" cy="7669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24128" y="4365104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(c1.toString());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(c2.toString());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(c3.toString());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1356" y="5301208"/>
            <a:ext cx="2761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&lt;&lt;OUTPUT&gt;&gt;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Circle@139a55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Circle@1db9742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Circle@106d69c</a:t>
            </a:r>
          </a:p>
        </p:txBody>
      </p:sp>
    </p:spTree>
    <p:extLst>
      <p:ext uri="{BB962C8B-B14F-4D97-AF65-F5344CB8AC3E}">
        <p14:creationId xmlns:p14="http://schemas.microsoft.com/office/powerpoint/2010/main" val="117408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Supplying a </a:t>
            </a:r>
            <a:r>
              <a:rPr lang="en-US" dirty="0" err="1"/>
              <a:t>toString</a:t>
            </a:r>
            <a:r>
              <a:rPr lang="en-US" dirty="0"/>
              <a:t>() Method in a class : Example 1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6768" y="1412776"/>
            <a:ext cx="5563344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class	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private	double	radius;	// Instance Field : radius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Circle(double radius) 	{  </a:t>
            </a:r>
            <a:r>
              <a:rPr lang="en-US" sz="1200" b="1" dirty="0" err="1"/>
              <a:t>this.radius</a:t>
            </a:r>
            <a:r>
              <a:rPr lang="en-US" sz="1200" b="1" dirty="0"/>
              <a:t> = radius; 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</a:t>
            </a:r>
            <a:r>
              <a:rPr lang="en-US" sz="1200" b="1" dirty="0" err="1"/>
              <a:t>Accessor</a:t>
            </a:r>
            <a:r>
              <a:rPr lang="en-US" sz="1200" b="1" dirty="0"/>
              <a:t>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</a:t>
            </a:r>
            <a:r>
              <a:rPr lang="en-US" sz="1200" b="1" dirty="0" err="1"/>
              <a:t>getRadius</a:t>
            </a:r>
            <a:r>
              <a:rPr lang="en-US" sz="1200" b="1" dirty="0"/>
              <a:t>()	{  return </a:t>
            </a:r>
            <a:r>
              <a:rPr lang="en-US" sz="1200" b="1" dirty="0" err="1"/>
              <a:t>this.radius</a:t>
            </a:r>
            <a:r>
              <a:rPr lang="en-US" sz="1200" b="1" dirty="0"/>
              <a:t>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area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area()	{ return 3.1456 * radius * radius;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perimeter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perimeter()	{ return 2* 3.1456 * radius;   }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  <a:r>
              <a:rPr lang="en-US" sz="1200" b="1" dirty="0">
                <a:solidFill>
                  <a:srgbClr val="FF0000"/>
                </a:solidFill>
              </a:rPr>
              <a:t>// Supplying </a:t>
            </a:r>
            <a:r>
              <a:rPr lang="en-US" sz="1200" b="1" dirty="0" err="1">
                <a:solidFill>
                  <a:srgbClr val="FF0000"/>
                </a:solidFill>
              </a:rPr>
              <a:t>toString</a:t>
            </a:r>
            <a:r>
              <a:rPr lang="en-US" sz="1200" b="1" dirty="0">
                <a:solidFill>
                  <a:srgbClr val="FF0000"/>
                </a:solidFill>
              </a:rPr>
              <a:t>() Method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public String	</a:t>
            </a:r>
            <a:r>
              <a:rPr lang="en-US" sz="1200" b="1" dirty="0" err="1">
                <a:solidFill>
                  <a:srgbClr val="FF0000"/>
                </a:solidFill>
              </a:rPr>
              <a:t>toString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	return “Welcome to Object World”);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}// End of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} // End of class 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430774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Circle c1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c2 = new Circle(6);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c3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(c1);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(c2);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(c3);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76" y="5085184"/>
            <a:ext cx="5563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Circle class has supplied its own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 this Example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will be called from  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8144" y="5060022"/>
            <a:ext cx="30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&lt;&lt;OUTPUT&gt;&gt;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Welcome to Object World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Welcome to Object World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Welcome to Object World</a:t>
            </a:r>
          </a:p>
        </p:txBody>
      </p:sp>
    </p:spTree>
    <p:extLst>
      <p:ext uri="{BB962C8B-B14F-4D97-AF65-F5344CB8AC3E}">
        <p14:creationId xmlns:p14="http://schemas.microsoft.com/office/powerpoint/2010/main" val="26994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Supplying a </a:t>
            </a:r>
            <a:r>
              <a:rPr lang="en-US" dirty="0" err="1"/>
              <a:t>toString</a:t>
            </a:r>
            <a:r>
              <a:rPr lang="en-US" dirty="0"/>
              <a:t>() Method in a class : Example 2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6768" y="1412776"/>
            <a:ext cx="5563344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b="1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class	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{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private	double	radius;	// Instance Field : radius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Circle(double radius) 	{  </a:t>
            </a:r>
            <a:r>
              <a:rPr lang="en-US" sz="1200" b="1" dirty="0" err="1"/>
              <a:t>this.radius</a:t>
            </a:r>
            <a:r>
              <a:rPr lang="en-US" sz="1200" b="1" dirty="0"/>
              <a:t> = radius; 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</a:t>
            </a:r>
            <a:r>
              <a:rPr lang="en-US" sz="1200" b="1" dirty="0" err="1"/>
              <a:t>Accessor</a:t>
            </a:r>
            <a:r>
              <a:rPr lang="en-US" sz="1200" b="1" dirty="0"/>
              <a:t>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</a:t>
            </a:r>
            <a:r>
              <a:rPr lang="en-US" sz="1200" b="1" dirty="0" err="1"/>
              <a:t>getRadius</a:t>
            </a:r>
            <a:r>
              <a:rPr lang="en-US" sz="1200" b="1" dirty="0"/>
              <a:t>()	{  return </a:t>
            </a:r>
            <a:r>
              <a:rPr lang="en-US" sz="1200" b="1" dirty="0" err="1"/>
              <a:t>this.radius</a:t>
            </a:r>
            <a:r>
              <a:rPr lang="en-US" sz="1200" b="1" dirty="0"/>
              <a:t>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area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area()	{ return 3.1456 * radius * radius;  }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// Method to compute perimeter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public	double	perimeter()	{ return 2* 3.1456 * radius;   }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  <a:r>
              <a:rPr lang="en-US" sz="1200" b="1" dirty="0">
                <a:solidFill>
                  <a:srgbClr val="FF0000"/>
                </a:solidFill>
              </a:rPr>
              <a:t>// Supplying </a:t>
            </a:r>
            <a:r>
              <a:rPr lang="en-US" sz="1200" b="1" dirty="0" err="1">
                <a:solidFill>
                  <a:srgbClr val="FF0000"/>
                </a:solidFill>
              </a:rPr>
              <a:t>toString</a:t>
            </a:r>
            <a:r>
              <a:rPr lang="en-US" sz="1200" b="1" dirty="0">
                <a:solidFill>
                  <a:srgbClr val="FF0000"/>
                </a:solidFill>
              </a:rPr>
              <a:t>() Method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public String	</a:t>
            </a:r>
            <a:r>
              <a:rPr lang="en-US" sz="1200" b="1" dirty="0" err="1">
                <a:solidFill>
                  <a:srgbClr val="FF0000"/>
                </a:solidFill>
              </a:rPr>
              <a:t>toString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	return “Radius: “ + </a:t>
            </a:r>
            <a:r>
              <a:rPr lang="en-US" sz="1200" b="1" dirty="0" err="1">
                <a:solidFill>
                  <a:srgbClr val="FF0000"/>
                </a:solidFill>
              </a:rPr>
              <a:t>this.radius</a:t>
            </a:r>
            <a:r>
              <a:rPr lang="en-US" sz="1200" b="1" dirty="0">
                <a:solidFill>
                  <a:srgbClr val="FF0000"/>
                </a:solidFill>
              </a:rPr>
              <a:t> + ” Area=“ + </a:t>
            </a:r>
            <a:r>
              <a:rPr lang="en-US" sz="1200" b="1" dirty="0" err="1">
                <a:solidFill>
                  <a:srgbClr val="FF0000"/>
                </a:solidFill>
              </a:rPr>
              <a:t>this.area</a:t>
            </a:r>
            <a:r>
              <a:rPr lang="en-US" sz="1200" b="1" dirty="0">
                <a:solidFill>
                  <a:srgbClr val="FF0000"/>
                </a:solidFill>
              </a:rPr>
              <a:t>() ;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</a:rPr>
              <a:t>	}// End of Method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} // End of class Circle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	</a:t>
            </a:r>
          </a:p>
          <a:p>
            <a:pPr>
              <a:spcBef>
                <a:spcPts val="0"/>
              </a:spcBef>
            </a:pPr>
            <a:r>
              <a:rPr lang="en-US" sz="1200" b="1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430774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Circle c1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c2 = new Circle(6);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Circle c3 = new Circle(10.5);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(c1);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(c2);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(c3);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76" y="5085184"/>
            <a:ext cx="5563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Circle class has supplied its own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 this Example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srgbClr val="FF0000"/>
                </a:solidFill>
              </a:rPr>
              <a:t>() will be called from 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9549" y="5085184"/>
            <a:ext cx="3233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&lt;&lt;OUTPUT&gt;&gt;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Radius: 10.5 Area=346.8024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Radius: 6.0 Area=113.2416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Radius: 10.5 Area=346.8024</a:t>
            </a:r>
          </a:p>
        </p:txBody>
      </p:sp>
    </p:spTree>
    <p:extLst>
      <p:ext uri="{BB962C8B-B14F-4D97-AF65-F5344CB8AC3E}">
        <p14:creationId xmlns:p14="http://schemas.microsoft.com/office/powerpoint/2010/main" val="22774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 most class in Java.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java.lang.Object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 not  extend any super class then that class is a direct sub class of Object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Object class in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96952"/>
            <a:ext cx="2509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X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882" y="3007646"/>
            <a:ext cx="2503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Y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5668" y="2996951"/>
            <a:ext cx="249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Z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Z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4357240"/>
            <a:ext cx="8229600" cy="173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Classes X, Y and Z as shown above are the direct sub-classes of Object class.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Every class in Java, directly or in-directly is a sub-class of Object.</a:t>
            </a:r>
          </a:p>
        </p:txBody>
      </p:sp>
    </p:spTree>
    <p:extLst>
      <p:ext uri="{BB962C8B-B14F-4D97-AF65-F5344CB8AC3E}">
        <p14:creationId xmlns:p14="http://schemas.microsoft.com/office/powerpoint/2010/main" val="8488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Methods of Object class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28800"/>
            <a:ext cx="598837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public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public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boolean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equals(Object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obj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  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protected void finalize() throws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Throwable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716202"/>
            <a:ext cx="4896544" cy="2072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0800000" flipH="1">
            <a:off x="5201344" y="1716204"/>
            <a:ext cx="1091827" cy="2072836"/>
          </a:xfrm>
          <a:prstGeom prst="rightBrace">
            <a:avLst>
              <a:gd name="adj1" fmla="val 2620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233712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 in this 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391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Java Searches </a:t>
            </a:r>
            <a:r>
              <a:rPr lang="en-US"/>
              <a:t>For Called  </a:t>
            </a:r>
            <a:r>
              <a:rPr lang="en-US" dirty="0"/>
              <a:t>Methods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22559" y="1970215"/>
            <a:ext cx="914400" cy="4025072"/>
            <a:chOff x="1115616" y="2060848"/>
            <a:chExt cx="914400" cy="4025072"/>
          </a:xfrm>
        </p:grpSpPr>
        <p:sp>
          <p:nvSpPr>
            <p:cNvPr id="4" name="Rectangle 3"/>
            <p:cNvSpPr/>
            <p:nvPr/>
          </p:nvSpPr>
          <p:spPr>
            <a:xfrm>
              <a:off x="1115616" y="206084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" name="Down Arrow 4"/>
            <p:cNvSpPr/>
            <p:nvPr/>
          </p:nvSpPr>
          <p:spPr>
            <a:xfrm rot="10800000">
              <a:off x="1330500" y="2586448"/>
              <a:ext cx="484632" cy="6265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3234520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Down Arrow 7"/>
            <p:cNvSpPr/>
            <p:nvPr/>
          </p:nvSpPr>
          <p:spPr>
            <a:xfrm rot="10800000">
              <a:off x="1330500" y="3760120"/>
              <a:ext cx="484632" cy="6265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5616" y="4408192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0" name="Down Arrow 9"/>
            <p:cNvSpPr/>
            <p:nvPr/>
          </p:nvSpPr>
          <p:spPr>
            <a:xfrm rot="10800000">
              <a:off x="1330500" y="4933792"/>
              <a:ext cx="484632" cy="6265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5616" y="5581864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2087" y="1772816"/>
            <a:ext cx="20736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…..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A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 extends A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…..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B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C extends B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…..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C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 extends C</a:t>
            </a: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…..</a:t>
            </a:r>
          </a:p>
          <a:p>
            <a:r>
              <a:rPr lang="en-US" b="1" dirty="0">
                <a:solidFill>
                  <a:srgbClr val="FF0000"/>
                </a:solidFill>
              </a:rPr>
              <a:t>}// End of class 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99592" y="1631335"/>
            <a:ext cx="1880166" cy="34182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7161" y="1399375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 class of A is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031" y="3414540"/>
            <a:ext cx="3507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 	d1 = 	new 	D();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d1.someMethod(….);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68144" y="4296015"/>
            <a:ext cx="0" cy="144724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49990" y="5743259"/>
            <a:ext cx="2618154" cy="1838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9990" y="5589240"/>
            <a:ext cx="62608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51920" y="4569587"/>
            <a:ext cx="0" cy="10196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3"/>
          </p:cNvCxnSpPr>
          <p:nvPr/>
        </p:nvCxnSpPr>
        <p:spPr>
          <a:xfrm flipH="1">
            <a:off x="3236959" y="4569587"/>
            <a:ext cx="6391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16879" y="4376645"/>
            <a:ext cx="62608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18809" y="3356992"/>
            <a:ext cx="0" cy="10196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203848" y="3356992"/>
            <a:ext cx="6391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16879" y="3224517"/>
            <a:ext cx="62608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18809" y="2204864"/>
            <a:ext cx="0" cy="10196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03848" y="2204864"/>
            <a:ext cx="6391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51496" y="2072390"/>
            <a:ext cx="1853032" cy="697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4528" y="1894699"/>
            <a:ext cx="267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Last Search in Object class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64659" y="2231812"/>
            <a:ext cx="7541" cy="57726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0152" y="5019637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Search in 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42966" y="4869215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 in 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48396" y="3667885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 in 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58742" y="252273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 in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83187" y="1717468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 in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64659" y="2261243"/>
            <a:ext cx="21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 in Object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0072" y="2892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2541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79925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Returns the hash-code of the Object.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an Integer Representation of an 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() Method of Object class considers the memory address of the object as the hash-code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So, the method returns the memory address of the object in hexadecimal form as the hash-code value of that object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26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643464" cy="1143000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: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340768"/>
            <a:ext cx="8299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File Name : Test.java</a:t>
            </a:r>
          </a:p>
          <a:p>
            <a:r>
              <a:rPr lang="en-US" b="1" dirty="0"/>
              <a:t>class A	{	}	// End of class A</a:t>
            </a:r>
          </a:p>
          <a:p>
            <a:r>
              <a:rPr lang="en-US" b="1" dirty="0"/>
              <a:t>class Test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A	a1	=	new	A();</a:t>
            </a:r>
          </a:p>
          <a:p>
            <a:r>
              <a:rPr lang="en-US" b="1" dirty="0"/>
              <a:t>		A	a2	=	new	A();</a:t>
            </a:r>
          </a:p>
          <a:p>
            <a:r>
              <a:rPr lang="en-US" b="1" dirty="0"/>
              <a:t>		A	a3	=	a1;</a:t>
            </a:r>
          </a:p>
          <a:p>
            <a:endParaRPr lang="en-US" b="1" dirty="0"/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("Hash Code a1 :" + a1.hashCode());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("Hash Code a2 :" + a2.hashCode());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("Hash Code a3 :" + a3.hashCode());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}// End of Method</a:t>
            </a:r>
          </a:p>
          <a:p>
            <a:r>
              <a:rPr lang="en-US" b="1" dirty="0"/>
              <a:t>}// End of class 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154" y="4894128"/>
            <a:ext cx="41596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&lt;&lt;OUTPUT&gt;&gt;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Code a1 :1284693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Code a2 :31168322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Code a3 :1284693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319734" y="4097630"/>
            <a:ext cx="504056" cy="846966"/>
          </a:xfrm>
          <a:prstGeom prst="rightBrace">
            <a:avLst>
              <a:gd name="adj1" fmla="val 33277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V="1">
            <a:off x="7823790" y="2708920"/>
            <a:ext cx="0" cy="181219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0232" y="177281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hashCode</a:t>
            </a:r>
            <a:r>
              <a:rPr lang="en-US" b="1" dirty="0">
                <a:solidFill>
                  <a:srgbClr val="FF0000"/>
                </a:solidFill>
              </a:rPr>
              <a:t>() Method Invoked from Object class</a:t>
            </a:r>
          </a:p>
        </p:txBody>
      </p:sp>
    </p:spTree>
    <p:extLst>
      <p:ext uri="{BB962C8B-B14F-4D97-AF65-F5344CB8AC3E}">
        <p14:creationId xmlns:p14="http://schemas.microsoft.com/office/powerpoint/2010/main" val="31293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337532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Compares this object-reference and ‘</a:t>
            </a:r>
            <a:r>
              <a:rPr lang="en-US" b="1" dirty="0" err="1"/>
              <a:t>obj</a:t>
            </a:r>
            <a:r>
              <a:rPr lang="en-US" b="1" dirty="0"/>
              <a:t>’ for equality and returns true if equal otherwise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The equals() method of Object class tests whether the hash-codes of the object are equal or not.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Hash-codes (as per the implementation </a:t>
            </a:r>
            <a:r>
              <a:rPr lang="en-US" b="1" dirty="0" err="1"/>
              <a:t>hashCode</a:t>
            </a:r>
            <a:r>
              <a:rPr lang="en-US" b="1" dirty="0"/>
              <a:t>() Method in Object class) of two objects are equal if and only if they have same 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7544" y="260648"/>
            <a:ext cx="6324600" cy="1143000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booelan</a:t>
            </a:r>
            <a:r>
              <a:rPr lang="en-US" dirty="0"/>
              <a:t> equals() </a:t>
            </a:r>
          </a:p>
        </p:txBody>
      </p:sp>
    </p:spTree>
    <p:extLst>
      <p:ext uri="{BB962C8B-B14F-4D97-AF65-F5344CB8AC3E}">
        <p14:creationId xmlns:p14="http://schemas.microsoft.com/office/powerpoint/2010/main" val="11971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5131296" cy="452745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A { } // End of class A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Test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 	a1	=	new	A();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	a2	=	new	A();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	a3	=	a1;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FF0000"/>
                </a:solidFill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</a:rPr>
              <a:t>(a1.equals(a2));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FF0000"/>
                </a:solidFill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</a:rPr>
              <a:t>(a1.equals(a3));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	 }// End of Method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}// End of Test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equals() Method : Example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788024" y="4581128"/>
            <a:ext cx="144016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191608" y="4725144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789920" y="4856944"/>
            <a:ext cx="936104" cy="23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684088" y="4976425"/>
            <a:ext cx="360040" cy="32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535085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equals() Method is called from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class 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44128" y="1052736"/>
            <a:ext cx="1642428" cy="881521"/>
            <a:chOff x="6044128" y="1568984"/>
            <a:chExt cx="1642428" cy="881521"/>
          </a:xfrm>
        </p:grpSpPr>
        <p:sp>
          <p:nvSpPr>
            <p:cNvPr id="10" name="TextBox 9"/>
            <p:cNvSpPr txBox="1"/>
            <p:nvPr/>
          </p:nvSpPr>
          <p:spPr>
            <a:xfrm>
              <a:off x="6044128" y="19888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6571837" y="2219672"/>
              <a:ext cx="59245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02373" y="1981624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6480" y="1568984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46848" y="2204864"/>
            <a:ext cx="1642428" cy="881521"/>
            <a:chOff x="6044128" y="1568984"/>
            <a:chExt cx="1642428" cy="881521"/>
          </a:xfrm>
        </p:grpSpPr>
        <p:sp>
          <p:nvSpPr>
            <p:cNvPr id="18" name="TextBox 17"/>
            <p:cNvSpPr txBox="1"/>
            <p:nvPr/>
          </p:nvSpPr>
          <p:spPr>
            <a:xfrm>
              <a:off x="6044128" y="19888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6571837" y="2219673"/>
              <a:ext cx="59245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202373" y="1981624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76480" y="1568984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60864" y="2039347"/>
            <a:ext cx="52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6588573" y="1816798"/>
            <a:ext cx="575715" cy="45338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651568" y="3494548"/>
            <a:ext cx="2200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&lt;&lt;OUTPUT&gt;&gt;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172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493837"/>
            <a:ext cx="5701243" cy="495949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// File Name : Test.java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A { } // End of class A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Test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 	a1	=	new	A();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	a2	=	new	A();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A	a3	=	a1;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if(a1 == a2)  // if (a1.equals(a2))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(“Hello”);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else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(“Hi”);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if(a1 == a3)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(“Thanks”);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else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(“Welcome”);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	 }// End of Method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}// End of Test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51576" cy="1143000"/>
          </a:xfrm>
        </p:spPr>
        <p:txBody>
          <a:bodyPr>
            <a:normAutofit/>
          </a:bodyPr>
          <a:lstStyle/>
          <a:p>
            <a:r>
              <a:rPr lang="en-US" dirty="0"/>
              <a:t>== (Equality Operator) for </a:t>
            </a:r>
          </a:p>
          <a:p>
            <a:r>
              <a:rPr lang="en-US" dirty="0"/>
              <a:t>Object-Reference Equality : Example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44128" y="1052736"/>
            <a:ext cx="1642428" cy="881521"/>
            <a:chOff x="6044128" y="1568984"/>
            <a:chExt cx="1642428" cy="881521"/>
          </a:xfrm>
        </p:grpSpPr>
        <p:sp>
          <p:nvSpPr>
            <p:cNvPr id="10" name="TextBox 9"/>
            <p:cNvSpPr txBox="1"/>
            <p:nvPr/>
          </p:nvSpPr>
          <p:spPr>
            <a:xfrm>
              <a:off x="6044128" y="19888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6571837" y="2219672"/>
              <a:ext cx="59245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02373" y="1981624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6480" y="1568984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46848" y="2204864"/>
            <a:ext cx="1642428" cy="881521"/>
            <a:chOff x="6044128" y="1568984"/>
            <a:chExt cx="1642428" cy="881521"/>
          </a:xfrm>
        </p:grpSpPr>
        <p:sp>
          <p:nvSpPr>
            <p:cNvPr id="18" name="TextBox 17"/>
            <p:cNvSpPr txBox="1"/>
            <p:nvPr/>
          </p:nvSpPr>
          <p:spPr>
            <a:xfrm>
              <a:off x="6044128" y="19888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>
              <a:off x="6571837" y="2219673"/>
              <a:ext cx="59245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202373" y="1981624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76480" y="1568984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:A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60864" y="2039347"/>
            <a:ext cx="52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6588573" y="1816798"/>
            <a:ext cx="575715" cy="45338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89040"/>
            <a:ext cx="1440160" cy="216024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4869160"/>
            <a:ext cx="1440160" cy="115212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5329" y="5881967"/>
            <a:ext cx="62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‘==‘ equality operator when used for object-references returns true only if object-references points to the same object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4128" y="3729609"/>
            <a:ext cx="3129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&lt;&lt;OUTPUT&gt;&gt;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388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1928</TotalTime>
  <Words>2270</Words>
  <Application>Microsoft Macintosh PowerPoint</Application>
  <PresentationFormat>On-screen Show (4:3)</PresentationFormat>
  <Paragraphs>357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300</cp:revision>
  <cp:lastPrinted>2014-01-11T02:25:52Z</cp:lastPrinted>
  <dcterms:created xsi:type="dcterms:W3CDTF">2014-01-11T00:18:07Z</dcterms:created>
  <dcterms:modified xsi:type="dcterms:W3CDTF">2022-11-06T08:05:25Z</dcterms:modified>
</cp:coreProperties>
</file>