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13" r:id="rId2"/>
    <p:sldId id="430" r:id="rId3"/>
    <p:sldId id="431" r:id="rId4"/>
    <p:sldId id="432" r:id="rId5"/>
    <p:sldId id="434" r:id="rId6"/>
    <p:sldId id="435" r:id="rId7"/>
    <p:sldId id="436" r:id="rId8"/>
    <p:sldId id="438" r:id="rId9"/>
    <p:sldId id="440" r:id="rId10"/>
    <p:sldId id="442" r:id="rId11"/>
    <p:sldId id="444" r:id="rId12"/>
    <p:sldId id="445" r:id="rId13"/>
    <p:sldId id="429" r:id="rId14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IT 2103 : Object-Oriented</a:t>
            </a:r>
            <a:r>
              <a:rPr lang="en-US" sz="1200" b="1" baseline="0" dirty="0" smtClean="0"/>
              <a:t> Programming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Arrays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93837"/>
            <a:ext cx="9144000" cy="50315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Two Methods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Method	1: Using nested for { .. } loop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Example : </a:t>
            </a:r>
          </a:p>
          <a:p>
            <a:pPr marL="457200" lvl="1" indent="0">
              <a:buNone/>
            </a:pPr>
            <a:r>
              <a:rPr lang="en-US" sz="2000" dirty="0" smtClean="0"/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	data[][]	= new	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[5][5];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1800" dirty="0" smtClean="0">
                <a:solidFill>
                  <a:srgbClr val="FF0000"/>
                </a:solidFill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</a:rPr>
              <a:t>data.length</a:t>
            </a:r>
            <a:r>
              <a:rPr lang="en-US" sz="1800" dirty="0" smtClean="0">
                <a:solidFill>
                  <a:srgbClr val="FF0000"/>
                </a:solidFill>
              </a:rPr>
              <a:t>); 		// Displays 5 not 25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for(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i</a:t>
            </a:r>
            <a:r>
              <a:rPr lang="en-US" sz="1800" dirty="0" smtClean="0">
                <a:solidFill>
                  <a:srgbClr val="FF0000"/>
                </a:solidFill>
              </a:rPr>
              <a:t>=0; </a:t>
            </a:r>
            <a:r>
              <a:rPr lang="en-US" sz="1800" dirty="0" err="1" smtClean="0">
                <a:solidFill>
                  <a:srgbClr val="FF0000"/>
                </a:solidFill>
              </a:rPr>
              <a:t>i</a:t>
            </a:r>
            <a:r>
              <a:rPr lang="en-US" sz="1800" dirty="0" smtClean="0">
                <a:solidFill>
                  <a:srgbClr val="FF0000"/>
                </a:solidFill>
              </a:rPr>
              <a:t>&lt;</a:t>
            </a:r>
            <a:r>
              <a:rPr lang="en-US" sz="1800" dirty="0" err="1" smtClean="0">
                <a:solidFill>
                  <a:srgbClr val="FF0000"/>
                </a:solidFill>
              </a:rPr>
              <a:t>data.length</a:t>
            </a:r>
            <a:r>
              <a:rPr lang="en-US" sz="1800" dirty="0" smtClean="0">
                <a:solidFill>
                  <a:srgbClr val="FF0000"/>
                </a:solidFill>
              </a:rPr>
              <a:t>; </a:t>
            </a:r>
            <a:r>
              <a:rPr lang="en-US" sz="1800" dirty="0" err="1" smtClean="0">
                <a:solidFill>
                  <a:srgbClr val="FF0000"/>
                </a:solidFill>
              </a:rPr>
              <a:t>i</a:t>
            </a:r>
            <a:r>
              <a:rPr lang="en-US" sz="1800" dirty="0" smtClean="0">
                <a:solidFill>
                  <a:srgbClr val="FF0000"/>
                </a:solidFill>
              </a:rPr>
              <a:t>++)		// </a:t>
            </a:r>
            <a:r>
              <a:rPr lang="en-US" sz="1800" dirty="0" err="1" smtClean="0">
                <a:solidFill>
                  <a:srgbClr val="FF0000"/>
                </a:solidFill>
              </a:rPr>
              <a:t>data.length</a:t>
            </a:r>
            <a:r>
              <a:rPr lang="en-US" sz="1800" dirty="0" smtClean="0">
                <a:solidFill>
                  <a:srgbClr val="FF0000"/>
                </a:solidFill>
              </a:rPr>
              <a:t> = no of rows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	for(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j=0; j&lt;data[</a:t>
            </a:r>
            <a:r>
              <a:rPr lang="en-US" sz="1800" dirty="0" err="1" smtClean="0">
                <a:solidFill>
                  <a:srgbClr val="FF0000"/>
                </a:solidFill>
              </a:rPr>
              <a:t>i</a:t>
            </a:r>
            <a:r>
              <a:rPr lang="en-US" sz="1800" dirty="0" smtClean="0">
                <a:solidFill>
                  <a:srgbClr val="FF0000"/>
                </a:solidFill>
              </a:rPr>
              <a:t>].length; j++)	// each </a:t>
            </a:r>
            <a:r>
              <a:rPr lang="en-US" sz="1800" dirty="0" err="1" smtClean="0">
                <a:solidFill>
                  <a:srgbClr val="FF0000"/>
                </a:solidFill>
              </a:rPr>
              <a:t>jth</a:t>
            </a:r>
            <a:r>
              <a:rPr lang="en-US" sz="1800" dirty="0" smtClean="0">
                <a:solidFill>
                  <a:srgbClr val="FF0000"/>
                </a:solidFill>
              </a:rPr>
              <a:t> column under </a:t>
            </a:r>
            <a:r>
              <a:rPr lang="en-US" sz="1800" dirty="0" err="1" smtClean="0">
                <a:solidFill>
                  <a:srgbClr val="FF0000"/>
                </a:solidFill>
              </a:rPr>
              <a:t>ith</a:t>
            </a:r>
            <a:r>
              <a:rPr lang="en-US" sz="1800" dirty="0" smtClean="0">
                <a:solidFill>
                  <a:srgbClr val="FF0000"/>
                </a:solidFill>
              </a:rPr>
              <a:t> row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		</a:t>
            </a:r>
            <a:r>
              <a:rPr lang="en-US" sz="1800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1800" dirty="0" smtClean="0">
                <a:solidFill>
                  <a:srgbClr val="FF0000"/>
                </a:solidFill>
              </a:rPr>
              <a:t>(data[</a:t>
            </a:r>
            <a:r>
              <a:rPr lang="en-US" sz="1800" dirty="0" err="1" smtClean="0">
                <a:solidFill>
                  <a:srgbClr val="FF0000"/>
                </a:solidFill>
              </a:rPr>
              <a:t>i</a:t>
            </a:r>
            <a:r>
              <a:rPr lang="en-US" sz="1800" dirty="0" smtClean="0">
                <a:solidFill>
                  <a:srgbClr val="FF0000"/>
                </a:solidFill>
              </a:rPr>
              <a:t>][j]);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Method 2: Using nested for each loop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Syntax	:	for(&lt;type-of-array&gt; [ ]  &lt;variable-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&gt; : &lt;array-name&gt;)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		for(&lt;type-of-array&gt; &lt;variable-j&gt; : &lt;variable-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			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Displaying </a:t>
            </a:r>
            <a:r>
              <a:rPr lang="en-US" dirty="0"/>
              <a:t>2</a:t>
            </a:r>
            <a:r>
              <a:rPr lang="en-US" dirty="0" smtClean="0"/>
              <a:t>-D Array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6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Displaying </a:t>
            </a:r>
            <a:r>
              <a:rPr lang="en-US" dirty="0"/>
              <a:t>2</a:t>
            </a:r>
            <a:r>
              <a:rPr lang="en-US" dirty="0" smtClean="0"/>
              <a:t>-D Array Elements :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419155"/>
            <a:ext cx="6629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// File Name : Demo.java</a:t>
            </a:r>
          </a:p>
          <a:p>
            <a:r>
              <a:rPr lang="en-US" sz="1400" dirty="0"/>
              <a:t>class Demo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public	static	void	main(String[]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	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[][] data = new 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[5][5];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		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data.length</a:t>
            </a:r>
            <a:r>
              <a:rPr lang="en-US" sz="1400" b="1" dirty="0" smtClean="0">
                <a:solidFill>
                  <a:srgbClr val="FF0000"/>
                </a:solidFill>
              </a:rPr>
              <a:t>);	// Displays 5</a:t>
            </a:r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		// Method 1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("Method 1 : Using Nested for Loop");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for(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 = 0; </a:t>
            </a:r>
            <a:r>
              <a:rPr lang="en-US" sz="1400" b="1" dirty="0" err="1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 &lt; </a:t>
            </a:r>
            <a:r>
              <a:rPr lang="en-US" sz="1400" b="1" dirty="0" err="1">
                <a:solidFill>
                  <a:srgbClr val="FF0000"/>
                </a:solidFill>
              </a:rPr>
              <a:t>data.length</a:t>
            </a:r>
            <a:r>
              <a:rPr lang="en-US" sz="1400" b="1" dirty="0">
                <a:solidFill>
                  <a:srgbClr val="FF0000"/>
                </a:solidFill>
              </a:rPr>
              <a:t>; </a:t>
            </a:r>
            <a:r>
              <a:rPr lang="en-US" sz="1400" b="1" dirty="0" err="1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++)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	for(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 j = 0; j &lt; data[</a:t>
            </a:r>
            <a:r>
              <a:rPr lang="en-US" sz="1400" b="1" dirty="0" err="1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].length; j++)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		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(data[</a:t>
            </a:r>
            <a:r>
              <a:rPr lang="en-US" sz="1400" b="1" dirty="0" err="1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][j]); 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		// Method 2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("Method 2 : Using Nested for-each Loop");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for(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[] </a:t>
            </a:r>
            <a:r>
              <a:rPr lang="en-US" sz="1400" b="1" dirty="0" err="1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 : data)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	for(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 j : </a:t>
            </a:r>
            <a:r>
              <a:rPr lang="en-US" sz="1400" b="1" dirty="0" err="1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		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(j); </a:t>
            </a:r>
          </a:p>
          <a:p>
            <a:r>
              <a:rPr lang="en-US" sz="1400" dirty="0"/>
              <a:t>	}// End of Method</a:t>
            </a:r>
          </a:p>
          <a:p>
            <a:r>
              <a:rPr lang="en-US" sz="1400" dirty="0"/>
              <a:t>}// End of class Demo</a:t>
            </a:r>
          </a:p>
        </p:txBody>
      </p:sp>
    </p:spTree>
    <p:extLst>
      <p:ext uri="{BB962C8B-B14F-4D97-AF65-F5344CB8AC3E}">
        <p14:creationId xmlns:p14="http://schemas.microsoft.com/office/powerpoint/2010/main" val="147649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8" y="1493837"/>
            <a:ext cx="4051176" cy="5670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/>
              <a:t>int</a:t>
            </a:r>
            <a:r>
              <a:rPr lang="en-US" sz="2000" dirty="0" smtClean="0"/>
              <a:t>[] data = { 10, 20, 30, 7, 34 };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Primitive Type </a:t>
            </a:r>
            <a:r>
              <a:rPr lang="en-US" dirty="0" err="1" smtClean="0"/>
              <a:t>vs</a:t>
            </a:r>
            <a:r>
              <a:rPr lang="en-US" dirty="0" smtClean="0"/>
              <a:t> Object Type Array</a:t>
            </a:r>
            <a:endParaRPr lang="en-US" dirty="0"/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4628909" y="1411139"/>
            <a:ext cx="4392488" cy="56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000" dirty="0" smtClean="0"/>
              <a:t>Box[] boxes = new	Box[5];</a:t>
            </a:r>
            <a:endParaRPr lang="en-US" sz="2000" dirty="0"/>
          </a:p>
        </p:txBody>
      </p:sp>
      <p:sp>
        <p:nvSpPr>
          <p:cNvPr id="65" name="Content Placeholder 1"/>
          <p:cNvSpPr txBox="1">
            <a:spLocks/>
          </p:cNvSpPr>
          <p:nvPr/>
        </p:nvSpPr>
        <p:spPr>
          <a:xfrm>
            <a:off x="-52775" y="4020222"/>
            <a:ext cx="5200839" cy="567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000" dirty="0" smtClean="0"/>
              <a:t>String[] names = { “David”, “Ram”, “Mike”};</a:t>
            </a:r>
            <a:endParaRPr lang="en-US" sz="2000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23" y="1961806"/>
            <a:ext cx="1859441" cy="175213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694645"/>
            <a:ext cx="3200677" cy="2019294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1252065" y="4431744"/>
            <a:ext cx="4430070" cy="1999396"/>
            <a:chOff x="3891816" y="4536507"/>
            <a:chExt cx="4430070" cy="1999396"/>
          </a:xfrm>
        </p:grpSpPr>
        <p:grpSp>
          <p:nvGrpSpPr>
            <p:cNvPr id="95" name="Group 94"/>
            <p:cNvGrpSpPr/>
            <p:nvPr/>
          </p:nvGrpSpPr>
          <p:grpSpPr>
            <a:xfrm>
              <a:off x="3891816" y="4538978"/>
              <a:ext cx="2120344" cy="1996925"/>
              <a:chOff x="3891816" y="4869160"/>
              <a:chExt cx="2120344" cy="1666743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4992204" y="5239759"/>
                <a:ext cx="91440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992204" y="5671807"/>
                <a:ext cx="91440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992204" y="6103855"/>
                <a:ext cx="91440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891816" y="5280236"/>
                <a:ext cx="1083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names[0]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905074" y="5715382"/>
                <a:ext cx="1083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names[1]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899055" y="6121805"/>
                <a:ext cx="1083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names[2]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920194" y="4869160"/>
                <a:ext cx="10919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String[]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573717" y="4536507"/>
              <a:ext cx="2748169" cy="733420"/>
              <a:chOff x="1880739" y="4021466"/>
              <a:chExt cx="2748169" cy="733420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>
                <a:off x="1916743" y="4581128"/>
                <a:ext cx="1431121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1880739" y="4509127"/>
                <a:ext cx="72008" cy="14401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347863" y="4421554"/>
                <a:ext cx="1281045" cy="333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David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340982" y="4021466"/>
                <a:ext cx="12879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:String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5561200" y="5157192"/>
              <a:ext cx="2748169" cy="733420"/>
              <a:chOff x="1880739" y="4021466"/>
              <a:chExt cx="2748169" cy="733420"/>
            </a:xfrm>
          </p:grpSpPr>
          <p:cxnSp>
            <p:nvCxnSpPr>
              <p:cNvPr id="91" name="Straight Arrow Connector 90"/>
              <p:cNvCxnSpPr/>
              <p:nvPr/>
            </p:nvCxnSpPr>
            <p:spPr>
              <a:xfrm>
                <a:off x="1916743" y="4581128"/>
                <a:ext cx="1431121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/>
              <p:cNvSpPr/>
              <p:nvPr/>
            </p:nvSpPr>
            <p:spPr>
              <a:xfrm>
                <a:off x="1880739" y="4509127"/>
                <a:ext cx="72008" cy="14401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347863" y="4421554"/>
                <a:ext cx="1281045" cy="333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Ram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340982" y="4021466"/>
                <a:ext cx="12879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:String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5568247" y="5791924"/>
              <a:ext cx="2748169" cy="733420"/>
              <a:chOff x="1880739" y="4021466"/>
              <a:chExt cx="2748169" cy="733420"/>
            </a:xfrm>
          </p:grpSpPr>
          <p:cxnSp>
            <p:nvCxnSpPr>
              <p:cNvPr id="97" name="Straight Arrow Connector 96"/>
              <p:cNvCxnSpPr/>
              <p:nvPr/>
            </p:nvCxnSpPr>
            <p:spPr>
              <a:xfrm>
                <a:off x="1916743" y="4581128"/>
                <a:ext cx="1431121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1880739" y="4509127"/>
                <a:ext cx="72008" cy="14401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347863" y="4421554"/>
                <a:ext cx="1281045" cy="333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Mike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340982" y="4021466"/>
                <a:ext cx="12879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:String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24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6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959499"/>
          </a:xfrm>
        </p:spPr>
        <p:txBody>
          <a:bodyPr>
            <a:noAutofit/>
          </a:bodyPr>
          <a:lstStyle/>
          <a:p>
            <a:pPr algn="just">
              <a:buFontTx/>
              <a:buChar char="•"/>
            </a:pPr>
            <a:r>
              <a:rPr lang="en-US" sz="2000" dirty="0" smtClean="0"/>
              <a:t>Array </a:t>
            </a:r>
            <a:r>
              <a:rPr lang="en-US" sz="2000" dirty="0" smtClean="0">
                <a:sym typeface="Wingdings" panose="05000000000000000000" pitchFamily="2" charset="2"/>
              </a:rPr>
              <a:t> Collection of Homogeneous Data Elements</a:t>
            </a:r>
            <a:endParaRPr lang="en-US" sz="2000" dirty="0"/>
          </a:p>
          <a:p>
            <a:pPr algn="just">
              <a:buFontTx/>
              <a:buChar char="•"/>
            </a:pPr>
            <a:r>
              <a:rPr lang="en-US" sz="2000" dirty="0" smtClean="0"/>
              <a:t>Arrays are objects and implements </a:t>
            </a:r>
            <a:r>
              <a:rPr lang="en-US" sz="2000" dirty="0"/>
              <a:t>only static </a:t>
            </a:r>
            <a:r>
              <a:rPr lang="en-US" sz="2000" dirty="0" smtClean="0"/>
              <a:t>(fixed-length) arrays</a:t>
            </a:r>
          </a:p>
          <a:p>
            <a:pPr algn="just">
              <a:buFontTx/>
              <a:buChar char="•"/>
            </a:pPr>
            <a:r>
              <a:rPr lang="en-US" sz="2000" dirty="0" smtClean="0"/>
              <a:t>Java </a:t>
            </a:r>
            <a:r>
              <a:rPr lang="en-US" sz="2000" dirty="0"/>
              <a:t>follows strict bound checking for referencing array elements. If an attempt is made to reference the elements outside the bounds then “</a:t>
            </a:r>
            <a:r>
              <a:rPr lang="en-US" sz="2000" dirty="0" err="1">
                <a:solidFill>
                  <a:srgbClr val="FF0000"/>
                </a:solidFill>
              </a:rPr>
              <a:t>ArrayIndexOutOfBoundsException</a:t>
            </a:r>
            <a:r>
              <a:rPr lang="en-US" sz="2000" dirty="0"/>
              <a:t>” will be thrown at run time.</a:t>
            </a:r>
          </a:p>
          <a:p>
            <a:pPr algn="just">
              <a:buFontTx/>
              <a:buChar char="•"/>
            </a:pPr>
            <a:r>
              <a:rPr lang="en-US" sz="2000" dirty="0" smtClean="0"/>
              <a:t>Arrays can be  1-dimensional (1-D), 2-dimensional (2-D) or multidimensional.</a:t>
            </a:r>
          </a:p>
          <a:p>
            <a:pPr algn="just">
              <a:buFontTx/>
              <a:buChar char="•"/>
            </a:pPr>
            <a:r>
              <a:rPr lang="en-US" sz="2000" dirty="0"/>
              <a:t>Maximum Dimensions an Array can have = </a:t>
            </a:r>
            <a:r>
              <a:rPr lang="en-US" sz="2000" dirty="0" smtClean="0"/>
              <a:t>255</a:t>
            </a:r>
          </a:p>
          <a:p>
            <a:pPr algn="just">
              <a:buFontTx/>
              <a:buChar char="•"/>
            </a:pPr>
            <a:r>
              <a:rPr lang="en-US" sz="2000" dirty="0" smtClean="0"/>
              <a:t>Arrays are Objects in Java. So, every element at each index is automatically initialized to some default value depending upon the type of array. </a:t>
            </a:r>
            <a:r>
              <a:rPr lang="en-US" sz="2000" dirty="0" smtClean="0">
                <a:solidFill>
                  <a:srgbClr val="FF0000"/>
                </a:solidFill>
              </a:rPr>
              <a:t>[byte, short,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and long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0, float, double  0.0,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booelan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 false, char  ‘’ (whitespace) and any class type array  null]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 </a:t>
            </a:r>
          </a:p>
          <a:p>
            <a:pPr algn="just">
              <a:buFontTx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&lt;&lt;length&gt;&gt;</a:t>
            </a:r>
            <a:r>
              <a:rPr lang="en-US" sz="2000" dirty="0" smtClean="0"/>
              <a:t> </a:t>
            </a:r>
            <a:r>
              <a:rPr lang="en-US" sz="2000" dirty="0"/>
              <a:t>is the attribute of each array which can be referenced by </a:t>
            </a:r>
          </a:p>
          <a:p>
            <a:pPr algn="just"/>
            <a:r>
              <a:rPr lang="en-US" sz="2000" dirty="0"/>
              <a:t>                         </a:t>
            </a:r>
            <a:r>
              <a:rPr lang="en-US" sz="2000" dirty="0">
                <a:solidFill>
                  <a:srgbClr val="FF0000"/>
                </a:solidFill>
              </a:rPr>
              <a:t>&lt;</a:t>
            </a:r>
            <a:r>
              <a:rPr lang="en-US" sz="2000" dirty="0" smtClean="0">
                <a:solidFill>
                  <a:srgbClr val="FF0000"/>
                </a:solidFill>
              </a:rPr>
              <a:t>array-reference-name&gt; </a:t>
            </a:r>
            <a:r>
              <a:rPr lang="en-US" sz="2000" dirty="0">
                <a:solidFill>
                  <a:srgbClr val="FF0000"/>
                </a:solidFill>
              </a:rPr>
              <a:t>. &lt;length&gt;</a:t>
            </a:r>
            <a:r>
              <a:rPr lang="en-US" sz="2000" dirty="0"/>
              <a:t> </a:t>
            </a:r>
          </a:p>
          <a:p>
            <a:pPr algn="just"/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Arrays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1-dimensional Arrays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73496" y="1412776"/>
            <a:ext cx="87630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sng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rPr>
              <a:t>Syntax : One-Dimensional Arrays :</a:t>
            </a: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rPr>
              <a:t> 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rPr>
              <a:t>                         type[ ] </a:t>
            </a:r>
            <a:r>
              <a:rPr kumimoji="0" lang="en-US" sz="200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rPr>
              <a:t>arrayname</a:t>
            </a: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rPr>
              <a:t> = new type[Size];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rPr>
              <a:t>                   or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rPr>
              <a:t>                         type </a:t>
            </a:r>
            <a:r>
              <a:rPr kumimoji="0" lang="en-US" sz="200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rPr>
              <a:t>arrayname</a:t>
            </a: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rPr>
              <a:t>[ ] = new type[Size];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Examples :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1. </a:t>
            </a:r>
            <a:r>
              <a:rPr kumimoji="0" lang="en-US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</a:t>
            </a: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 ] marks = new </a:t>
            </a:r>
            <a:r>
              <a:rPr kumimoji="0" lang="en-US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</a:t>
            </a: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[10]; 	</a:t>
            </a: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// Each</a:t>
            </a:r>
            <a:r>
              <a:rPr kumimoji="0" lang="en-US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element is initialized to 0</a:t>
            </a: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marks is an </a:t>
            </a:r>
            <a:r>
              <a:rPr kumimoji="0" lang="en-US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</a:t>
            </a: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type array, </a:t>
            </a:r>
            <a:r>
              <a:rPr kumimoji="0" lang="en-US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marks.length</a:t>
            </a: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= 10</a:t>
            </a: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LB index =0 , UB index = 9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2. float[ ] values = new float[20];</a:t>
            </a:r>
            <a:r>
              <a:rPr lang="en-US" kern="0" dirty="0">
                <a:solidFill>
                  <a:srgbClr val="FF0000"/>
                </a:solidFill>
              </a:rPr>
              <a:t> </a:t>
            </a:r>
            <a:r>
              <a:rPr lang="en-US" kern="0" dirty="0" smtClean="0">
                <a:solidFill>
                  <a:srgbClr val="FF0000"/>
                </a:solidFill>
              </a:rPr>
              <a:t>	// </a:t>
            </a:r>
            <a:r>
              <a:rPr lang="en-US" kern="0" dirty="0">
                <a:solidFill>
                  <a:srgbClr val="FF0000"/>
                </a:solidFill>
              </a:rPr>
              <a:t>Each element is initialized to </a:t>
            </a:r>
            <a:r>
              <a:rPr lang="en-US" kern="0" dirty="0" smtClean="0">
                <a:solidFill>
                  <a:srgbClr val="FF0000"/>
                </a:solidFill>
              </a:rPr>
              <a:t>0.0 </a:t>
            </a:r>
            <a:endParaRPr kumimoji="0" lang="en-US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values is an float type array, </a:t>
            </a:r>
            <a:r>
              <a:rPr kumimoji="0" lang="en-US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values.length</a:t>
            </a: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= 20</a:t>
            </a: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LB index =0 , UB index =19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3. double </a:t>
            </a:r>
            <a:r>
              <a:rPr kumimoji="0" lang="en-US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cgpa</a:t>
            </a: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 ] = new double[5];	</a:t>
            </a:r>
            <a:r>
              <a:rPr lang="en-US" kern="0" dirty="0">
                <a:solidFill>
                  <a:srgbClr val="FF0000"/>
                </a:solidFill>
              </a:rPr>
              <a:t> // Each element is initialized to </a:t>
            </a:r>
            <a:r>
              <a:rPr lang="en-US" kern="0" dirty="0" smtClean="0">
                <a:solidFill>
                  <a:srgbClr val="FF0000"/>
                </a:solidFill>
              </a:rPr>
              <a:t>0.0 </a:t>
            </a:r>
            <a:endParaRPr kumimoji="0" lang="en-US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</a:t>
            </a:r>
            <a:r>
              <a:rPr kumimoji="0" lang="en-US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cgpa</a:t>
            </a: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is double type array, </a:t>
            </a:r>
            <a:r>
              <a:rPr kumimoji="0" lang="en-US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cgpa.length</a:t>
            </a: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= 5</a:t>
            </a: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LB index =0 , UB index = 4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4. Box[ ] boxes = new Box[20]; 	</a:t>
            </a:r>
            <a:r>
              <a:rPr lang="en-US" kern="0" dirty="0">
                <a:solidFill>
                  <a:srgbClr val="FF0000"/>
                </a:solidFill>
              </a:rPr>
              <a:t> // Each element is initialized to </a:t>
            </a:r>
            <a:r>
              <a:rPr lang="en-US" kern="0" dirty="0" smtClean="0">
                <a:solidFill>
                  <a:srgbClr val="FF0000"/>
                </a:solidFill>
              </a:rPr>
              <a:t>‘null’ value </a:t>
            </a: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                                      </a:t>
            </a:r>
            <a:endParaRPr kumimoji="0" lang="en-US" u="none" strike="noStrike" kern="0" cap="none" spc="0" normalizeH="0" baseline="0" noProof="0" dirty="0" smtClean="0">
              <a:ln>
                <a:noFill/>
              </a:ln>
              <a:solidFill>
                <a:srgbClr val="FF5050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boxes is a Box type array, </a:t>
            </a:r>
            <a:r>
              <a:rPr kumimoji="0" lang="en-US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boxes.length</a:t>
            </a: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= 20</a:t>
            </a: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LB index =0 , UB index = 19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5. Point points[ ] = new Point[20];	</a:t>
            </a:r>
            <a:r>
              <a:rPr lang="en-US" kern="0" dirty="0">
                <a:solidFill>
                  <a:srgbClr val="FF0000"/>
                </a:solidFill>
              </a:rPr>
              <a:t> // Each element is initialized to ‘null’ value </a:t>
            </a:r>
            <a:endParaRPr kumimoji="0" lang="en-US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points is a Point type array, </a:t>
            </a:r>
            <a:r>
              <a:rPr kumimoji="0" lang="en-US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points.length</a:t>
            </a: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= 20,</a:t>
            </a: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LB index =0 , UB index =19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noProof="0" dirty="0" smtClean="0">
                <a:solidFill>
                  <a:srgbClr val="000000"/>
                </a:solidFill>
              </a:rPr>
              <a:t>6. </a:t>
            </a:r>
            <a:r>
              <a:rPr lang="en-US" kern="0" noProof="0" dirty="0" err="1" smtClean="0">
                <a:solidFill>
                  <a:srgbClr val="000000"/>
                </a:solidFill>
              </a:rPr>
              <a:t>int</a:t>
            </a:r>
            <a:r>
              <a:rPr lang="en-US" kern="0" noProof="0" dirty="0" smtClean="0">
                <a:solidFill>
                  <a:srgbClr val="000000"/>
                </a:solidFill>
              </a:rPr>
              <a:t>[] marks = {10, 8, 6, 34, 0, 34};	</a:t>
            </a:r>
            <a:r>
              <a:rPr lang="en-US" kern="0">
                <a:solidFill>
                  <a:srgbClr val="FF0000"/>
                </a:solidFill>
              </a:rPr>
              <a:t> </a:t>
            </a:r>
            <a:endParaRPr lang="en-US" kern="0" smtClean="0">
              <a:solidFill>
                <a:srgbClr val="FF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smtClean="0">
                <a:solidFill>
                  <a:srgbClr val="000000"/>
                </a:solidFill>
              </a:rPr>
              <a:t>     marks is a </a:t>
            </a:r>
            <a:r>
              <a:rPr lang="en-US" kern="0" dirty="0" err="1" smtClean="0">
                <a:solidFill>
                  <a:srgbClr val="000000"/>
                </a:solidFill>
              </a:rPr>
              <a:t>int</a:t>
            </a:r>
            <a:r>
              <a:rPr lang="en-US" kern="0" dirty="0" smtClean="0">
                <a:solidFill>
                  <a:srgbClr val="000000"/>
                </a:solidFill>
              </a:rPr>
              <a:t> type array, </a:t>
            </a:r>
            <a:r>
              <a:rPr lang="en-US" kern="0" dirty="0" err="1" smtClean="0">
                <a:solidFill>
                  <a:srgbClr val="FF0000"/>
                </a:solidFill>
              </a:rPr>
              <a:t>marks.length</a:t>
            </a:r>
            <a:r>
              <a:rPr lang="en-US" kern="0" dirty="0" smtClean="0">
                <a:solidFill>
                  <a:srgbClr val="FF0000"/>
                </a:solidFill>
              </a:rPr>
              <a:t> = 6</a:t>
            </a:r>
            <a:r>
              <a:rPr lang="en-US" kern="0" dirty="0" smtClean="0">
                <a:solidFill>
                  <a:srgbClr val="000000"/>
                </a:solidFill>
              </a:rPr>
              <a:t>, LB index = 0, UB index = 5</a:t>
            </a:r>
            <a:endParaRPr kumimoji="0" lang="en-US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23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803704" cy="4525963"/>
          </a:xfrm>
        </p:spPr>
        <p:txBody>
          <a:bodyPr>
            <a:noAutofit/>
          </a:bodyPr>
          <a:lstStyle/>
          <a:p>
            <a:r>
              <a:rPr lang="en-US" sz="2000" i="1" u="sng" dirty="0">
                <a:solidFill>
                  <a:srgbClr val="FF5050"/>
                </a:solidFill>
                <a:latin typeface="Times New Roman" panose="02020603050405020304" pitchFamily="18" charset="0"/>
              </a:rPr>
              <a:t>Syntax : Two-Dimensional Arrays :</a:t>
            </a:r>
            <a:r>
              <a:rPr lang="en-US" sz="2000" i="1" dirty="0">
                <a:solidFill>
                  <a:srgbClr val="FF505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2000" i="1" dirty="0">
                <a:solidFill>
                  <a:srgbClr val="FF5050"/>
                </a:solidFill>
                <a:latin typeface="Times New Roman" panose="02020603050405020304" pitchFamily="18" charset="0"/>
              </a:rPr>
              <a:t>                         type[ ][ ] </a:t>
            </a:r>
            <a:r>
              <a:rPr lang="en-US" sz="2000" i="1" dirty="0" err="1">
                <a:solidFill>
                  <a:srgbClr val="FF5050"/>
                </a:solidFill>
                <a:latin typeface="Times New Roman" panose="02020603050405020304" pitchFamily="18" charset="0"/>
              </a:rPr>
              <a:t>arrayname</a:t>
            </a:r>
            <a:r>
              <a:rPr lang="en-US" sz="2000" i="1" dirty="0">
                <a:solidFill>
                  <a:srgbClr val="FF5050"/>
                </a:solidFill>
                <a:latin typeface="Times New Roman" panose="02020603050405020304" pitchFamily="18" charset="0"/>
              </a:rPr>
              <a:t> = new type[</a:t>
            </a:r>
            <a:r>
              <a:rPr lang="en-US" sz="2000" i="1" dirty="0" err="1">
                <a:solidFill>
                  <a:srgbClr val="FF5050"/>
                </a:solidFill>
                <a:latin typeface="Times New Roman" panose="02020603050405020304" pitchFamily="18" charset="0"/>
              </a:rPr>
              <a:t>Row_Size</a:t>
            </a:r>
            <a:r>
              <a:rPr lang="en-US" sz="2000" i="1" dirty="0">
                <a:solidFill>
                  <a:srgbClr val="FF5050"/>
                </a:solidFill>
                <a:latin typeface="Times New Roman" panose="02020603050405020304" pitchFamily="18" charset="0"/>
              </a:rPr>
              <a:t>][</a:t>
            </a:r>
            <a:r>
              <a:rPr lang="en-US" sz="2000" i="1" dirty="0" err="1">
                <a:solidFill>
                  <a:srgbClr val="FF5050"/>
                </a:solidFill>
                <a:latin typeface="Times New Roman" panose="02020603050405020304" pitchFamily="18" charset="0"/>
              </a:rPr>
              <a:t>Col_Size</a:t>
            </a:r>
            <a:r>
              <a:rPr lang="en-US" sz="2000" i="1" dirty="0">
                <a:solidFill>
                  <a:srgbClr val="FF5050"/>
                </a:solidFill>
                <a:latin typeface="Times New Roman" panose="02020603050405020304" pitchFamily="18" charset="0"/>
              </a:rPr>
              <a:t>];</a:t>
            </a:r>
          </a:p>
          <a:p>
            <a:r>
              <a:rPr lang="en-US" sz="2000" i="1" dirty="0">
                <a:solidFill>
                  <a:srgbClr val="FF5050"/>
                </a:solidFill>
                <a:latin typeface="Times New Roman" panose="02020603050405020304" pitchFamily="18" charset="0"/>
              </a:rPr>
              <a:t>                   or</a:t>
            </a:r>
          </a:p>
          <a:p>
            <a:r>
              <a:rPr lang="en-US" sz="2000" i="1" dirty="0">
                <a:solidFill>
                  <a:srgbClr val="FF5050"/>
                </a:solidFill>
                <a:latin typeface="Times New Roman" panose="02020603050405020304" pitchFamily="18" charset="0"/>
              </a:rPr>
              <a:t>                         type </a:t>
            </a:r>
            <a:r>
              <a:rPr lang="en-US" sz="2000" i="1" dirty="0" err="1">
                <a:solidFill>
                  <a:srgbClr val="FF5050"/>
                </a:solidFill>
                <a:latin typeface="Times New Roman" panose="02020603050405020304" pitchFamily="18" charset="0"/>
              </a:rPr>
              <a:t>arrayname</a:t>
            </a:r>
            <a:r>
              <a:rPr lang="en-US" sz="2000" i="1" dirty="0">
                <a:solidFill>
                  <a:srgbClr val="FF5050"/>
                </a:solidFill>
                <a:latin typeface="Times New Roman" panose="02020603050405020304" pitchFamily="18" charset="0"/>
              </a:rPr>
              <a:t>[ ][ ] = new type[</a:t>
            </a:r>
            <a:r>
              <a:rPr lang="en-US" sz="2000" i="1" dirty="0" err="1">
                <a:solidFill>
                  <a:srgbClr val="FF5050"/>
                </a:solidFill>
                <a:latin typeface="Times New Roman" panose="02020603050405020304" pitchFamily="18" charset="0"/>
              </a:rPr>
              <a:t>Row_Size</a:t>
            </a:r>
            <a:r>
              <a:rPr lang="en-US" sz="2000" i="1" dirty="0">
                <a:solidFill>
                  <a:srgbClr val="FF5050"/>
                </a:solidFill>
                <a:latin typeface="Times New Roman" panose="02020603050405020304" pitchFamily="18" charset="0"/>
              </a:rPr>
              <a:t>][</a:t>
            </a:r>
            <a:r>
              <a:rPr lang="en-US" sz="2000" i="1" dirty="0" err="1">
                <a:solidFill>
                  <a:srgbClr val="FF5050"/>
                </a:solidFill>
                <a:latin typeface="Times New Roman" panose="02020603050405020304" pitchFamily="18" charset="0"/>
              </a:rPr>
              <a:t>Col_Size</a:t>
            </a:r>
            <a:r>
              <a:rPr lang="en-US" sz="2000" i="1" dirty="0">
                <a:solidFill>
                  <a:srgbClr val="FF5050"/>
                </a:solidFill>
                <a:latin typeface="Times New Roman" panose="02020603050405020304" pitchFamily="18" charset="0"/>
              </a:rPr>
              <a:t>];</a:t>
            </a:r>
          </a:p>
          <a:p>
            <a:r>
              <a:rPr lang="en-US" sz="2000" i="1" dirty="0">
                <a:solidFill>
                  <a:srgbClr val="FF5050"/>
                </a:solidFill>
                <a:latin typeface="Times New Roman" panose="02020603050405020304" pitchFamily="18" charset="0"/>
              </a:rPr>
              <a:t>Row index varies from 0 to </a:t>
            </a:r>
            <a:r>
              <a:rPr lang="en-US" sz="2000" i="1" dirty="0" err="1">
                <a:solidFill>
                  <a:srgbClr val="FF5050"/>
                </a:solidFill>
                <a:latin typeface="Times New Roman" panose="02020603050405020304" pitchFamily="18" charset="0"/>
              </a:rPr>
              <a:t>Row_Size</a:t>
            </a:r>
            <a:r>
              <a:rPr lang="en-US" sz="2000" i="1" dirty="0">
                <a:solidFill>
                  <a:srgbClr val="FF5050"/>
                </a:solidFill>
                <a:latin typeface="Times New Roman" panose="02020603050405020304" pitchFamily="18" charset="0"/>
              </a:rPr>
              <a:t> – 1</a:t>
            </a:r>
          </a:p>
          <a:p>
            <a:r>
              <a:rPr lang="en-US" sz="2000" i="1" dirty="0">
                <a:solidFill>
                  <a:srgbClr val="FF5050"/>
                </a:solidFill>
                <a:latin typeface="Times New Roman" panose="02020603050405020304" pitchFamily="18" charset="0"/>
              </a:rPr>
              <a:t>Column index varies from 0 to </a:t>
            </a:r>
            <a:r>
              <a:rPr lang="en-US" sz="2000" i="1" dirty="0" err="1">
                <a:solidFill>
                  <a:srgbClr val="FF5050"/>
                </a:solidFill>
                <a:latin typeface="Times New Roman" panose="02020603050405020304" pitchFamily="18" charset="0"/>
              </a:rPr>
              <a:t>Col_Size</a:t>
            </a:r>
            <a:r>
              <a:rPr lang="en-US" sz="2000" i="1" dirty="0">
                <a:solidFill>
                  <a:srgbClr val="FF5050"/>
                </a:solidFill>
                <a:latin typeface="Times New Roman" panose="02020603050405020304" pitchFamily="18" charset="0"/>
              </a:rPr>
              <a:t> – 1</a:t>
            </a:r>
          </a:p>
          <a:p>
            <a:r>
              <a:rPr lang="en-US" sz="2000" dirty="0" smtClean="0">
                <a:latin typeface="Times New Roman" panose="02020603050405020304" pitchFamily="18" charset="0"/>
              </a:rPr>
              <a:t>Examples </a:t>
            </a:r>
            <a:r>
              <a:rPr lang="en-US" sz="2000" dirty="0">
                <a:latin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</a:rPr>
              <a:t>[ ][ ] data = new </a:t>
            </a:r>
            <a:r>
              <a:rPr lang="en-US" sz="2000" dirty="0" err="1">
                <a:latin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</a:rPr>
              <a:t>[3][3];  </a:t>
            </a:r>
            <a:r>
              <a:rPr lang="en-US" sz="2000" dirty="0" smtClean="0">
                <a:latin typeface="Times New Roman" panose="02020603050405020304" pitchFamily="18" charset="0"/>
              </a:rPr>
              <a:t>	</a:t>
            </a:r>
            <a:r>
              <a:rPr lang="en-US" sz="2000" kern="0" dirty="0">
                <a:solidFill>
                  <a:srgbClr val="FF0000"/>
                </a:solidFill>
              </a:rPr>
              <a:t> // Each element is initialized to </a:t>
            </a:r>
            <a:r>
              <a:rPr lang="en-US" sz="2000" kern="0" dirty="0" smtClean="0">
                <a:solidFill>
                  <a:srgbClr val="FF0000"/>
                </a:solidFill>
              </a:rPr>
              <a:t>0 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Times New Roman" panose="02020603050405020304" pitchFamily="18" charset="0"/>
              </a:rPr>
              <a:t>         </a:t>
            </a:r>
            <a:endParaRPr lang="en-US" sz="2000" dirty="0">
              <a:latin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</a:rPr>
              <a:t>           data</a:t>
            </a:r>
            <a:r>
              <a:rPr lang="en-US" sz="2000" i="1" dirty="0">
                <a:latin typeface="Times New Roman" panose="02020603050405020304" pitchFamily="18" charset="0"/>
              </a:rPr>
              <a:t> is 2-D </a:t>
            </a:r>
            <a:r>
              <a:rPr lang="en-US" sz="2000" i="1" dirty="0" err="1">
                <a:latin typeface="Times New Roman" panose="02020603050405020304" pitchFamily="18" charset="0"/>
              </a:rPr>
              <a:t>int</a:t>
            </a:r>
            <a:r>
              <a:rPr lang="en-US" sz="2000" i="1" dirty="0">
                <a:latin typeface="Times New Roman" panose="02020603050405020304" pitchFamily="18" charset="0"/>
              </a:rPr>
              <a:t> array, </a:t>
            </a:r>
            <a:r>
              <a:rPr lang="en-US" sz="2000" i="1" dirty="0" smtClean="0">
                <a:latin typeface="Times New Roman" panose="02020603050405020304" pitchFamily="18" charset="0"/>
              </a:rPr>
              <a:t>capacity </a:t>
            </a:r>
            <a:r>
              <a:rPr lang="en-US" sz="2000" i="1" dirty="0">
                <a:latin typeface="Times New Roman" panose="02020603050405020304" pitchFamily="18" charset="0"/>
              </a:rPr>
              <a:t>= </a:t>
            </a:r>
            <a:r>
              <a:rPr lang="en-US" sz="2000" i="1" dirty="0" smtClean="0">
                <a:latin typeface="Times New Roman" panose="02020603050405020304" pitchFamily="18" charset="0"/>
              </a:rPr>
              <a:t>9, </a:t>
            </a:r>
            <a:r>
              <a:rPr lang="en-US" sz="2000" i="1" dirty="0">
                <a:latin typeface="Times New Roman" panose="02020603050405020304" pitchFamily="18" charset="0"/>
              </a:rPr>
              <a:t>row index 0 to 2 col index 0 to 2</a:t>
            </a:r>
            <a:endParaRPr lang="en-US" sz="2000" dirty="0">
              <a:latin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</a:rPr>
              <a:t>2. float values[][] = new float[10][4</a:t>
            </a:r>
            <a:r>
              <a:rPr lang="en-US" sz="2000" dirty="0" smtClean="0">
                <a:latin typeface="Times New Roman" panose="02020603050405020304" pitchFamily="18" charset="0"/>
              </a:rPr>
              <a:t>];	</a:t>
            </a:r>
            <a:r>
              <a:rPr lang="en-US" sz="2000" kern="0" dirty="0">
                <a:solidFill>
                  <a:srgbClr val="FF0000"/>
                </a:solidFill>
              </a:rPr>
              <a:t> // Each element is initialized to </a:t>
            </a:r>
            <a:r>
              <a:rPr lang="en-US" sz="2000" kern="0" dirty="0" smtClean="0">
                <a:solidFill>
                  <a:srgbClr val="FF0000"/>
                </a:solidFill>
              </a:rPr>
              <a:t>0.0</a:t>
            </a:r>
            <a:endParaRPr lang="en-US" sz="2000" dirty="0">
              <a:latin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</a:rPr>
              <a:t>           values</a:t>
            </a:r>
            <a:r>
              <a:rPr lang="en-US" sz="2000" i="1" dirty="0">
                <a:latin typeface="Times New Roman" panose="02020603050405020304" pitchFamily="18" charset="0"/>
              </a:rPr>
              <a:t> is 2-D float array, </a:t>
            </a:r>
            <a:r>
              <a:rPr lang="en-US" sz="2000" i="1" dirty="0" smtClean="0">
                <a:latin typeface="Times New Roman" panose="02020603050405020304" pitchFamily="18" charset="0"/>
              </a:rPr>
              <a:t>capacity </a:t>
            </a:r>
            <a:r>
              <a:rPr lang="en-US" sz="2000" i="1" dirty="0">
                <a:latin typeface="Times New Roman" panose="02020603050405020304" pitchFamily="18" charset="0"/>
              </a:rPr>
              <a:t>= </a:t>
            </a:r>
            <a:r>
              <a:rPr lang="en-US" sz="2000" i="1" dirty="0" smtClean="0">
                <a:latin typeface="Times New Roman" panose="02020603050405020304" pitchFamily="18" charset="0"/>
              </a:rPr>
              <a:t>40, </a:t>
            </a:r>
            <a:r>
              <a:rPr lang="en-US" sz="2000" i="1" dirty="0">
                <a:latin typeface="Times New Roman" panose="02020603050405020304" pitchFamily="18" charset="0"/>
              </a:rPr>
              <a:t>row index 0 to 9 col index 0 to 3</a:t>
            </a:r>
          </a:p>
          <a:p>
            <a:r>
              <a:rPr lang="en-US" sz="2000" i="1" dirty="0">
                <a:latin typeface="Times New Roman" panose="02020603050405020304" pitchFamily="18" charset="0"/>
              </a:rPr>
              <a:t>3. </a:t>
            </a:r>
            <a:r>
              <a:rPr lang="en-US" sz="2000" i="1" dirty="0" err="1" smtClean="0">
                <a:latin typeface="Times New Roman" panose="02020603050405020304" pitchFamily="18" charset="0"/>
              </a:rPr>
              <a:t>int</a:t>
            </a:r>
            <a:r>
              <a:rPr lang="en-US" sz="2000" i="1" dirty="0" smtClean="0">
                <a:latin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</a:rPr>
              <a:t>table[][] = {{ 0,0,0},{1,1,1}};  // initializes first row to 0 &amp; second to 1</a:t>
            </a:r>
          </a:p>
          <a:p>
            <a:r>
              <a:rPr lang="en-US" sz="2000" i="1" dirty="0">
                <a:latin typeface="Times New Roman" panose="02020603050405020304" pitchFamily="18" charset="0"/>
              </a:rPr>
              <a:t>                            </a:t>
            </a:r>
          </a:p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2-dimensional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503150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</a:rPr>
              <a:t>Java treats a 2-D array as a collection of 1-D arrays.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</a:rPr>
              <a:t>In two-dimensional arrays, individual rows can have variable number of elements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&lt;Variable Size Array&gt;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</a:rPr>
              <a:t>Example</a:t>
            </a:r>
          </a:p>
          <a:p>
            <a:pPr marL="0" indent="0"/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[][] data = new 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[4][]; 	// Variable-Size Array, column-size not mentioned</a:t>
            </a:r>
          </a:p>
          <a:p>
            <a:pPr marL="0" indent="0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data is a 2-D array having 4 rows (row-index varies from 0 to 3)</a:t>
            </a:r>
          </a:p>
          <a:p>
            <a:pPr marL="0" indent="0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data[0] = new 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[10]; 	// Row-0 has 10 elements, column-index varies from 0 to 9</a:t>
            </a:r>
          </a:p>
          <a:p>
            <a:pPr marL="0" indent="0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data[1]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= new 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[5];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	// Row-1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has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5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elements, column-index varies from 0 to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  <a:p>
            <a:pPr marL="0" indent="0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data[2]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= new 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[6];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	// Row-2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has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6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elements, column-index varies from 0 to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  <a:p>
            <a:pPr marL="0" indent="0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data[3] = new 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[10];		// Row-3 has 10 elements, column-index varies from 0 to 9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/>
            <a:endParaRPr lang="en-US" sz="16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data[1][6]	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	Results in 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ArrayIndexOutofBounds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Exception</a:t>
            </a:r>
          </a:p>
          <a:p>
            <a:pPr marL="0" indent="0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data[2][6]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	Results in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ArrayIndexOutofBounds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Exception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/>
            <a:endParaRPr lang="en-US" dirty="0">
              <a:latin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</a:rPr>
              <a:t>                            </a:t>
            </a:r>
          </a:p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2-dimensional Arrays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9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93837"/>
            <a:ext cx="9144000" cy="5031507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1-D Arrays, </a:t>
            </a:r>
            <a:r>
              <a:rPr lang="en-US" dirty="0" smtClean="0">
                <a:solidFill>
                  <a:srgbClr val="FF0000"/>
                </a:solidFill>
              </a:rPr>
              <a:t>Syntax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array-name[&lt;index&gt;], </a:t>
            </a:r>
            <a:r>
              <a:rPr lang="en-US" dirty="0" smtClean="0">
                <a:sym typeface="Wingdings" panose="05000000000000000000" pitchFamily="2" charset="2"/>
              </a:rPr>
              <a:t>where &lt;index&gt; varies from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0 (LB)</a:t>
            </a:r>
            <a:r>
              <a:rPr lang="en-US" dirty="0" smtClean="0">
                <a:sym typeface="Wingdings" panose="05000000000000000000" pitchFamily="2" charset="2"/>
              </a:rPr>
              <a:t> to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array-name.length-1(UB)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2-D Arrays,</a:t>
            </a:r>
            <a:r>
              <a:rPr lang="en-US" dirty="0">
                <a:solidFill>
                  <a:srgbClr val="FF0000"/>
                </a:solidFill>
              </a:rPr>
              <a:t> Syntax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array-name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[&lt;row-index&gt;][&lt;col-index], </a:t>
            </a:r>
            <a:r>
              <a:rPr lang="en-US" dirty="0">
                <a:sym typeface="Wingdings" panose="05000000000000000000" pitchFamily="2" charset="2"/>
              </a:rPr>
              <a:t>where </a:t>
            </a:r>
            <a:r>
              <a:rPr lang="en-US" dirty="0" smtClean="0">
                <a:sym typeface="Wingdings" panose="05000000000000000000" pitchFamily="2" charset="2"/>
              </a:rPr>
              <a:t>&lt;row-index</a:t>
            </a:r>
            <a:r>
              <a:rPr lang="en-US" dirty="0">
                <a:sym typeface="Wingdings" panose="05000000000000000000" pitchFamily="2" charset="2"/>
              </a:rPr>
              <a:t>&gt; varies from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no-of-rows -1,</a:t>
            </a:r>
            <a:r>
              <a:rPr lang="en-US" dirty="0" smtClean="0">
                <a:sym typeface="Wingdings" panose="05000000000000000000" pitchFamily="2" charset="2"/>
              </a:rPr>
              <a:t> and &lt;col-index&gt; varies from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dirty="0">
                <a:sym typeface="Wingdings" panose="05000000000000000000" pitchFamily="2" charset="2"/>
              </a:rPr>
              <a:t> to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no-of-cols -1.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Example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1800" dirty="0" err="1" smtClean="0">
                <a:sym typeface="Wingdings" panose="05000000000000000000" pitchFamily="2" charset="2"/>
              </a:rPr>
              <a:t>int</a:t>
            </a:r>
            <a:r>
              <a:rPr lang="en-US" sz="1800" dirty="0" smtClean="0">
                <a:sym typeface="Wingdings" panose="05000000000000000000" pitchFamily="2" charset="2"/>
              </a:rPr>
              <a:t>[] data = new </a:t>
            </a:r>
            <a:r>
              <a:rPr lang="en-US" sz="1800" dirty="0" err="1" smtClean="0">
                <a:sym typeface="Wingdings" panose="05000000000000000000" pitchFamily="2" charset="2"/>
              </a:rPr>
              <a:t>int</a:t>
            </a:r>
            <a:r>
              <a:rPr lang="en-US" sz="1800" dirty="0" smtClean="0">
                <a:sym typeface="Wingdings" panose="05000000000000000000" pitchFamily="2" charset="2"/>
              </a:rPr>
              <a:t>[5] ; 		data[0] = 0; ….., data[4] </a:t>
            </a:r>
            <a:r>
              <a:rPr lang="en-US" sz="1800" dirty="0">
                <a:sym typeface="Wingdings" panose="05000000000000000000" pitchFamily="2" charset="2"/>
              </a:rPr>
              <a:t>= 0</a:t>
            </a:r>
            <a:r>
              <a:rPr lang="en-US" sz="1800" dirty="0" smtClean="0">
                <a:sym typeface="Wingdings" panose="05000000000000000000" pitchFamily="2" charset="2"/>
              </a:rPr>
              <a:t>;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1800" dirty="0" err="1" smtClean="0">
                <a:sym typeface="Wingdings" panose="05000000000000000000" pitchFamily="2" charset="2"/>
              </a:rPr>
              <a:t>boolean</a:t>
            </a:r>
            <a:r>
              <a:rPr lang="en-US" sz="1800" dirty="0" smtClean="0">
                <a:sym typeface="Wingdings" panose="05000000000000000000" pitchFamily="2" charset="2"/>
              </a:rPr>
              <a:t>[] flags = new </a:t>
            </a:r>
            <a:r>
              <a:rPr lang="en-US" sz="1800" dirty="0" err="1" smtClean="0">
                <a:sym typeface="Wingdings" panose="05000000000000000000" pitchFamily="2" charset="2"/>
              </a:rPr>
              <a:t>boolean</a:t>
            </a:r>
            <a:r>
              <a:rPr lang="en-US" sz="1800" dirty="0" smtClean="0">
                <a:sym typeface="Wingdings" panose="05000000000000000000" pitchFamily="2" charset="2"/>
              </a:rPr>
              <a:t>[10]; 	flag[0] = false, ….., flags[9] = false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1800" dirty="0" smtClean="0">
                <a:sym typeface="Wingdings" panose="05000000000000000000" pitchFamily="2" charset="2"/>
              </a:rPr>
              <a:t>String[]	names = new String[5]; 	names[0]=null, …..., names[4] = null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1800" dirty="0" smtClean="0">
                <a:sym typeface="Wingdings" panose="05000000000000000000" pitchFamily="2" charset="2"/>
              </a:rPr>
              <a:t>double[]	values = {10.5, 5.6, 7.5, 4.5}; </a:t>
            </a:r>
          </a:p>
          <a:p>
            <a:pPr marL="400050" lvl="1" indent="0" algn="just"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values[0] = 10.5, values[1] = 5.6, values[2] = 7.5, values[3] = 4.5 </a:t>
            </a:r>
          </a:p>
          <a:p>
            <a:pPr marL="857250" lvl="1" indent="-457200" algn="just">
              <a:buFont typeface="+mj-lt"/>
              <a:buAutoNum type="arabicPeriod" startAt="5"/>
            </a:pPr>
            <a:r>
              <a:rPr lang="en-US" sz="1800" dirty="0" err="1" smtClean="0"/>
              <a:t>int</a:t>
            </a:r>
            <a:r>
              <a:rPr lang="en-US" sz="1800" dirty="0" smtClean="0"/>
              <a:t> [][] marks = {{10,40,20},{25,56,57},{10,89,94}}</a:t>
            </a:r>
          </a:p>
          <a:p>
            <a:pPr marL="400050" lvl="1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	marks[0][0] = 10, marks[0][1] = 40, marks[0][2] = 20,</a:t>
            </a:r>
          </a:p>
          <a:p>
            <a:pPr marL="400050" lvl="1" indent="0" algn="just">
              <a:buNone/>
            </a:pPr>
            <a:r>
              <a:rPr lang="en-US" sz="1800" dirty="0" smtClean="0"/>
              <a:t>		marks[1][0] = 25, marks[1][1] = 56, marks[1][2] = 57,</a:t>
            </a:r>
          </a:p>
          <a:p>
            <a:pPr marL="400050" lvl="1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	marks[2][0] = 10, marks[2][1] = 89, marks[2][2] = 94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Referring Array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5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87680" cy="50315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Two Methods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Method	1: Using for { .. } loop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Example : </a:t>
            </a:r>
          </a:p>
          <a:p>
            <a:pPr marL="457200" lvl="1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	data[]	= {10,6,8,9,-4,5};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for(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=0; 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</a:rPr>
              <a:t>data.length</a:t>
            </a:r>
            <a:r>
              <a:rPr lang="en-US" sz="2000" dirty="0" smtClean="0">
                <a:solidFill>
                  <a:srgbClr val="FF0000"/>
                </a:solidFill>
              </a:rPr>
              <a:t>; 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++)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		</a:t>
            </a:r>
            <a:r>
              <a:rPr lang="en-US" sz="2000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2000" dirty="0" smtClean="0">
                <a:solidFill>
                  <a:srgbClr val="FF0000"/>
                </a:solidFill>
              </a:rPr>
              <a:t>(data[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]);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Method 2: Using for each loop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Syntax	:	for(&lt;type-of-array&gt;  &lt;variable&gt; : &lt;array-name&gt;)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			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Displaying 1-D Array Elements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796136" y="3140968"/>
            <a:ext cx="1231215" cy="144016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27351" y="2172752"/>
            <a:ext cx="2116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Variable is automatically considered as of ‘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’ type The same variable is to be used inside the loop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6883" y="5177761"/>
            <a:ext cx="71287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 :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data[]	= {10,6,8,9,-4,5};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data)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99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Displaying 1-D Array Elements : Example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496" y="1435998"/>
            <a:ext cx="68407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File Name : Demo.java</a:t>
            </a:r>
          </a:p>
          <a:p>
            <a:r>
              <a:rPr lang="en-US" dirty="0"/>
              <a:t>class Demo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public	static	void	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boolean</a:t>
            </a:r>
            <a:r>
              <a:rPr lang="en-US" dirty="0"/>
              <a:t>[]	</a:t>
            </a:r>
            <a:r>
              <a:rPr lang="en-US" dirty="0" smtClean="0"/>
              <a:t>	flags </a:t>
            </a:r>
            <a:r>
              <a:rPr lang="en-US" dirty="0"/>
              <a:t>=	new	</a:t>
            </a:r>
            <a:r>
              <a:rPr lang="en-US" dirty="0" err="1"/>
              <a:t>boolean</a:t>
            </a:r>
            <a:r>
              <a:rPr lang="en-US" dirty="0"/>
              <a:t>[5];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// Method-1 : Using for </a:t>
            </a:r>
            <a:r>
              <a:rPr lang="en-US" b="1" dirty="0" smtClean="0">
                <a:solidFill>
                  <a:srgbClr val="FF0000"/>
                </a:solidFill>
              </a:rPr>
              <a:t>loop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 smtClean="0">
                <a:solidFill>
                  <a:srgbClr val="FF0000"/>
                </a:solidFill>
              </a:rPr>
              <a:t>(“Output by Method 1”);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		for(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=0;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&lt; </a:t>
            </a:r>
            <a:r>
              <a:rPr lang="en-US" b="1" dirty="0" err="1">
                <a:solidFill>
                  <a:srgbClr val="FF0000"/>
                </a:solidFill>
              </a:rPr>
              <a:t>flags.length</a:t>
            </a:r>
            <a:r>
              <a:rPr lang="en-US" b="1" dirty="0">
                <a:solidFill>
                  <a:srgbClr val="FF0000"/>
                </a:solidFill>
              </a:rPr>
              <a:t>;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++)</a:t>
            </a:r>
          </a:p>
          <a:p>
            <a:r>
              <a:rPr lang="en-US" b="1" dirty="0">
                <a:solidFill>
                  <a:srgbClr val="FF0000"/>
                </a:solidFill>
              </a:rPr>
              <a:t>			</a:t>
            </a:r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 smtClean="0">
                <a:solidFill>
                  <a:srgbClr val="FF0000"/>
                </a:solidFill>
              </a:rPr>
              <a:t>(flags[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]);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// Method-2 : Using for each </a:t>
            </a:r>
            <a:r>
              <a:rPr lang="en-US" b="1" dirty="0" smtClean="0">
                <a:solidFill>
                  <a:srgbClr val="FF0000"/>
                </a:solidFill>
              </a:rPr>
              <a:t>loop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(“Output by Method </a:t>
            </a:r>
            <a:r>
              <a:rPr lang="en-US" b="1" dirty="0" smtClean="0">
                <a:solidFill>
                  <a:srgbClr val="FF0000"/>
                </a:solidFill>
              </a:rPr>
              <a:t>2”);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		for(</a:t>
            </a:r>
            <a:r>
              <a:rPr lang="en-US" b="1" dirty="0" err="1">
                <a:solidFill>
                  <a:srgbClr val="FF0000"/>
                </a:solidFill>
              </a:rPr>
              <a:t>boolean</a:t>
            </a:r>
            <a:r>
              <a:rPr lang="en-US" b="1" dirty="0">
                <a:solidFill>
                  <a:srgbClr val="FF0000"/>
                </a:solidFill>
              </a:rPr>
              <a:t> k : flags)</a:t>
            </a:r>
          </a:p>
          <a:p>
            <a:r>
              <a:rPr lang="en-US" b="1" dirty="0">
                <a:solidFill>
                  <a:srgbClr val="FF0000"/>
                </a:solidFill>
              </a:rPr>
              <a:t>			</a:t>
            </a:r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(k);</a:t>
            </a:r>
          </a:p>
          <a:p>
            <a:r>
              <a:rPr lang="en-US" dirty="0"/>
              <a:t>	}// End of Method</a:t>
            </a:r>
          </a:p>
          <a:p>
            <a:r>
              <a:rPr lang="en-US" dirty="0"/>
              <a:t>}// End of class Demo</a:t>
            </a:r>
          </a:p>
        </p:txBody>
      </p:sp>
      <p:sp>
        <p:nvSpPr>
          <p:cNvPr id="9" name="Rectangle 8"/>
          <p:cNvSpPr/>
          <p:nvPr/>
        </p:nvSpPr>
        <p:spPr>
          <a:xfrm>
            <a:off x="6876256" y="1844824"/>
            <a:ext cx="22139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&lt;&lt;OUTPUT&gt;&gt;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Output </a:t>
            </a:r>
            <a:r>
              <a:rPr lang="en-US" dirty="0">
                <a:solidFill>
                  <a:srgbClr val="FF0000"/>
                </a:solidFill>
              </a:rPr>
              <a:t>by Method 1</a:t>
            </a:r>
          </a:p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r>
              <a:rPr lang="en-US" dirty="0">
                <a:solidFill>
                  <a:srgbClr val="FF0000"/>
                </a:solidFill>
              </a:rPr>
              <a:t>Output by Method 2</a:t>
            </a:r>
          </a:p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1854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Displaying 1-D Array Elements : Example 2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496" y="1268760"/>
            <a:ext cx="64087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File Name : Demo.java</a:t>
            </a:r>
          </a:p>
          <a:p>
            <a:r>
              <a:rPr lang="en-US" dirty="0"/>
              <a:t>class Demo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public	static	void	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String[]	names =	new String[5];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// Method-1 : Using for loop</a:t>
            </a:r>
          </a:p>
          <a:p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("Output by Method 1");</a:t>
            </a:r>
          </a:p>
          <a:p>
            <a:r>
              <a:rPr lang="en-US" dirty="0">
                <a:solidFill>
                  <a:srgbClr val="FF0000"/>
                </a:solidFill>
              </a:rPr>
              <a:t>		for(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=0;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&lt; </a:t>
            </a:r>
            <a:r>
              <a:rPr lang="en-US" dirty="0" err="1">
                <a:solidFill>
                  <a:srgbClr val="FF0000"/>
                </a:solidFill>
              </a:rPr>
              <a:t>names.length</a:t>
            </a:r>
            <a:r>
              <a:rPr lang="en-US" dirty="0">
                <a:solidFill>
                  <a:srgbClr val="FF0000"/>
                </a:solidFill>
              </a:rPr>
              <a:t>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++)</a:t>
            </a:r>
          </a:p>
          <a:p>
            <a:r>
              <a:rPr lang="en-US" dirty="0">
                <a:solidFill>
                  <a:srgbClr val="FF0000"/>
                </a:solidFill>
              </a:rPr>
              <a:t>			</a:t>
            </a:r>
            <a:r>
              <a:rPr lang="en-US" dirty="0" err="1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(names[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]);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	// Method-2 : Using for each loop</a:t>
            </a:r>
          </a:p>
          <a:p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("Output by Method 2");</a:t>
            </a:r>
          </a:p>
          <a:p>
            <a:r>
              <a:rPr lang="en-US" dirty="0">
                <a:solidFill>
                  <a:srgbClr val="FF0000"/>
                </a:solidFill>
              </a:rPr>
              <a:t>		for(String k : names)</a:t>
            </a:r>
          </a:p>
          <a:p>
            <a:r>
              <a:rPr lang="en-US" dirty="0">
                <a:solidFill>
                  <a:srgbClr val="FF0000"/>
                </a:solidFill>
              </a:rPr>
              <a:t>			</a:t>
            </a:r>
            <a:r>
              <a:rPr lang="en-US" dirty="0" err="1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(k);</a:t>
            </a:r>
          </a:p>
          <a:p>
            <a:r>
              <a:rPr lang="en-US" dirty="0"/>
              <a:t>	}// End of Method</a:t>
            </a:r>
          </a:p>
          <a:p>
            <a:r>
              <a:rPr lang="en-US" dirty="0"/>
              <a:t>}// End of class Demo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9400" y="2099756"/>
            <a:ext cx="2286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F:\&gt;java Demo</a:t>
            </a:r>
          </a:p>
          <a:p>
            <a:r>
              <a:rPr lang="en-US" b="1" dirty="0">
                <a:solidFill>
                  <a:srgbClr val="FF0000"/>
                </a:solidFill>
              </a:rPr>
              <a:t>Output by Method 1</a:t>
            </a:r>
          </a:p>
          <a:p>
            <a:r>
              <a:rPr lang="en-US" b="1" dirty="0">
                <a:solidFill>
                  <a:srgbClr val="FF0000"/>
                </a:solidFill>
              </a:rPr>
              <a:t>null</a:t>
            </a:r>
          </a:p>
          <a:p>
            <a:r>
              <a:rPr lang="en-US" b="1" dirty="0">
                <a:solidFill>
                  <a:srgbClr val="FF0000"/>
                </a:solidFill>
              </a:rPr>
              <a:t>null</a:t>
            </a:r>
          </a:p>
          <a:p>
            <a:r>
              <a:rPr lang="en-US" b="1" dirty="0">
                <a:solidFill>
                  <a:srgbClr val="FF0000"/>
                </a:solidFill>
              </a:rPr>
              <a:t>null</a:t>
            </a:r>
          </a:p>
          <a:p>
            <a:r>
              <a:rPr lang="en-US" b="1" dirty="0">
                <a:solidFill>
                  <a:srgbClr val="FF0000"/>
                </a:solidFill>
              </a:rPr>
              <a:t>null</a:t>
            </a:r>
          </a:p>
          <a:p>
            <a:r>
              <a:rPr lang="en-US" b="1" dirty="0">
                <a:solidFill>
                  <a:srgbClr val="FF0000"/>
                </a:solidFill>
              </a:rPr>
              <a:t>null</a:t>
            </a:r>
          </a:p>
          <a:p>
            <a:r>
              <a:rPr lang="en-US" b="1" dirty="0">
                <a:solidFill>
                  <a:srgbClr val="FF0000"/>
                </a:solidFill>
              </a:rPr>
              <a:t>Output by Method 2</a:t>
            </a:r>
          </a:p>
          <a:p>
            <a:r>
              <a:rPr lang="en-US" b="1" dirty="0">
                <a:solidFill>
                  <a:srgbClr val="FF0000"/>
                </a:solidFill>
              </a:rPr>
              <a:t>null</a:t>
            </a:r>
          </a:p>
          <a:p>
            <a:r>
              <a:rPr lang="en-US" b="1" dirty="0">
                <a:solidFill>
                  <a:srgbClr val="FF0000"/>
                </a:solidFill>
              </a:rPr>
              <a:t>null</a:t>
            </a:r>
          </a:p>
          <a:p>
            <a:r>
              <a:rPr lang="en-US" b="1" dirty="0">
                <a:solidFill>
                  <a:srgbClr val="FF0000"/>
                </a:solidFill>
              </a:rPr>
              <a:t>null</a:t>
            </a:r>
          </a:p>
          <a:p>
            <a:r>
              <a:rPr lang="en-US" b="1" dirty="0">
                <a:solidFill>
                  <a:srgbClr val="FF0000"/>
                </a:solidFill>
              </a:rPr>
              <a:t>null</a:t>
            </a:r>
          </a:p>
          <a:p>
            <a:r>
              <a:rPr lang="en-US" b="1" dirty="0">
                <a:solidFill>
                  <a:srgbClr val="FF00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75217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1981</TotalTime>
  <Words>552</Words>
  <Application>Microsoft Office PowerPoint</Application>
  <PresentationFormat>On-screen Show (4:3)</PresentationFormat>
  <Paragraphs>203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Times New Roman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299</cp:revision>
  <cp:lastPrinted>2014-01-11T02:25:52Z</cp:lastPrinted>
  <dcterms:created xsi:type="dcterms:W3CDTF">2014-01-11T00:18:07Z</dcterms:created>
  <dcterms:modified xsi:type="dcterms:W3CDTF">2020-09-28T08:17:08Z</dcterms:modified>
</cp:coreProperties>
</file>