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3" r:id="rId2"/>
    <p:sldId id="430" r:id="rId3"/>
    <p:sldId id="431" r:id="rId4"/>
    <p:sldId id="432" r:id="rId5"/>
    <p:sldId id="433" r:id="rId6"/>
    <p:sldId id="435" r:id="rId7"/>
    <p:sldId id="437" r:id="rId8"/>
    <p:sldId id="438" r:id="rId9"/>
    <p:sldId id="440" r:id="rId10"/>
    <p:sldId id="442" r:id="rId11"/>
    <p:sldId id="444" r:id="rId12"/>
    <p:sldId id="446" r:id="rId13"/>
    <p:sldId id="449" r:id="rId14"/>
    <p:sldId id="450" r:id="rId15"/>
    <p:sldId id="451" r:id="rId16"/>
    <p:sldId id="454" r:id="rId17"/>
    <p:sldId id="456" r:id="rId18"/>
    <p:sldId id="458" r:id="rId19"/>
    <p:sldId id="429" r:id="rId2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Strings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5" y="1326871"/>
            <a:ext cx="6521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//File Name: StringDemo.java</a:t>
            </a:r>
          </a:p>
          <a:p>
            <a:r>
              <a:rPr lang="en-US" dirty="0"/>
              <a:t>class </a:t>
            </a:r>
            <a:r>
              <a:rPr lang="en-US" dirty="0" err="1"/>
              <a:t>StringDemo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 smtClean="0">
                <a:solidFill>
                  <a:srgbClr val="FF0000"/>
                </a:solidFill>
              </a:rPr>
              <a:t> =</a:t>
            </a:r>
            <a:r>
              <a:rPr lang="en-US" b="1" dirty="0">
                <a:solidFill>
                  <a:srgbClr val="FF0000"/>
                </a:solidFill>
              </a:rPr>
              <a:t>	new	String("Object");</a:t>
            </a:r>
          </a:p>
          <a:p>
            <a:r>
              <a:rPr lang="en-US" dirty="0"/>
              <a:t>		</a:t>
            </a:r>
          </a:p>
          <a:p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=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+	" Oriented";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/>
              <a:t>	</a:t>
            </a:r>
            <a:r>
              <a:rPr lang="en-US" dirty="0" smtClean="0"/>
              <a:t>     =</a:t>
            </a: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 + 	" Programming</a:t>
            </a:r>
            <a:r>
              <a:rPr lang="en-US" dirty="0" smtClean="0"/>
              <a:t>";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</a:t>
            </a:r>
            <a:r>
              <a:rPr lang="en-US" dirty="0" err="1"/>
              <a:t>StringDemo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8344" y="2701906"/>
            <a:ext cx="12241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504" y="22768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:String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3419708"/>
            <a:ext cx="43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61204" y="3635732"/>
            <a:ext cx="5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68344" y="3421986"/>
            <a:ext cx="12241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 Oriented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7504" y="299695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:String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87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5" y="1326871"/>
            <a:ext cx="6521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//File Name: StringDemo.java</a:t>
            </a:r>
          </a:p>
          <a:p>
            <a:r>
              <a:rPr lang="en-US" dirty="0"/>
              <a:t>class </a:t>
            </a:r>
            <a:r>
              <a:rPr lang="en-US" dirty="0" err="1"/>
              <a:t>StringDemo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 smtClean="0">
                <a:solidFill>
                  <a:srgbClr val="FF0000"/>
                </a:solidFill>
              </a:rPr>
              <a:t> =</a:t>
            </a:r>
            <a:r>
              <a:rPr lang="en-US" b="1" dirty="0">
                <a:solidFill>
                  <a:srgbClr val="FF0000"/>
                </a:solidFill>
              </a:rPr>
              <a:t>	new	String("Object");</a:t>
            </a:r>
          </a:p>
          <a:p>
            <a:r>
              <a:rPr lang="en-US" dirty="0"/>
              <a:t>		</a:t>
            </a:r>
          </a:p>
          <a:p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=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+	" Oriented";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=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+ 	" Programming</a:t>
            </a:r>
            <a:r>
              <a:rPr lang="en-US" b="1" dirty="0" smtClean="0">
                <a:solidFill>
                  <a:srgbClr val="FF0000"/>
                </a:solidFill>
              </a:rPr>
              <a:t>";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</a:t>
            </a:r>
            <a:r>
              <a:rPr lang="en-US" dirty="0" err="1"/>
              <a:t>StringDemo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8344" y="2701906"/>
            <a:ext cx="12241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504" y="22768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:String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668344" y="3421986"/>
            <a:ext cx="12241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 Oriented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7504" y="299695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:String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4929598"/>
            <a:ext cx="43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53092" y="5145622"/>
            <a:ext cx="5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60231" y="4931876"/>
            <a:ext cx="223224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Object Oriented Programming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91953" y="456026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:String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83968" y="4591344"/>
            <a:ext cx="360040" cy="11419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76165" y="5603804"/>
            <a:ext cx="2746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Object Oriented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939" y="5886252"/>
            <a:ext cx="830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Each Time You Update a string reference via + operator , A new String Object is Created with updated Contents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7346012" y="2674485"/>
            <a:ext cx="288032" cy="1142836"/>
          </a:xfrm>
          <a:prstGeom prst="rightBrac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46011" y="3231830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7183" y="4073766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Garbage Objects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326871"/>
            <a:ext cx="91450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//File Name: StringDemo.java</a:t>
            </a:r>
          </a:p>
          <a:p>
            <a:r>
              <a:rPr lang="en-US" sz="2000" b="1" dirty="0"/>
              <a:t>class </a:t>
            </a:r>
            <a:r>
              <a:rPr lang="en-US" sz="2000" b="1" dirty="0" err="1"/>
              <a:t>StringDemo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	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>
                <a:solidFill>
                  <a:srgbClr val="FF0000"/>
                </a:solidFill>
              </a:rPr>
              <a:t>String 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	=	new	String("Object");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new	String(“Object Oriented”);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new	String(“Object Oriented Programming“);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str</a:t>
            </a:r>
            <a:r>
              <a:rPr lang="en-US" sz="2000" b="1" dirty="0">
                <a:solidFill>
                  <a:srgbClr val="FF0000"/>
                </a:solidFill>
              </a:rPr>
              <a:t>); </a:t>
            </a:r>
          </a:p>
          <a:p>
            <a:r>
              <a:rPr lang="en-US" sz="2000" b="1" dirty="0"/>
              <a:t> </a:t>
            </a:r>
          </a:p>
          <a:p>
            <a:r>
              <a:rPr lang="en-US" sz="2000" b="1" dirty="0"/>
              <a:t>	}// End of Method</a:t>
            </a:r>
          </a:p>
          <a:p>
            <a:r>
              <a:rPr lang="en-US" sz="2000" b="1" dirty="0"/>
              <a:t>}// End of class </a:t>
            </a:r>
            <a:r>
              <a:rPr lang="en-US" sz="2000" b="1" dirty="0" err="1"/>
              <a:t>StringDemo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Many String Objects are Created?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417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//File Name: StringDemo.java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StringDemo</a:t>
            </a:r>
            <a:endParaRPr lang="en-US" sz="1600" b="1" dirty="0"/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String s1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</a:p>
          <a:p>
            <a:r>
              <a:rPr lang="en-US" sz="1600" b="1" dirty="0" smtClean="0"/>
              <a:t>		String </a:t>
            </a:r>
            <a:r>
              <a:rPr lang="en-US" sz="1600" b="1" dirty="0"/>
              <a:t>s2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String </a:t>
            </a:r>
            <a:r>
              <a:rPr lang="en-US" sz="1600" b="1" dirty="0"/>
              <a:t>s3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String </a:t>
            </a:r>
            <a:r>
              <a:rPr lang="en-US" sz="1600" b="1" dirty="0"/>
              <a:t>s4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}// End of Method</a:t>
            </a:r>
          </a:p>
          <a:p>
            <a:r>
              <a:rPr lang="en-US" sz="1600" b="1" dirty="0"/>
              <a:t>}// End of class </a:t>
            </a:r>
            <a:r>
              <a:rPr lang="en-US" sz="1600" b="1" dirty="0" err="1"/>
              <a:t>StringDemo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3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Many String Objects are Created?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417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//File Name: StringDemo.java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StringDemo</a:t>
            </a:r>
            <a:endParaRPr lang="en-US" sz="1600" b="1" dirty="0"/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String s1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 smtClean="0"/>
              <a:t>String </a:t>
            </a:r>
            <a:r>
              <a:rPr lang="en-US" sz="1600" b="1" dirty="0"/>
              <a:t>s2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String </a:t>
            </a:r>
            <a:r>
              <a:rPr lang="en-US" sz="1600" b="1" dirty="0"/>
              <a:t>s3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String </a:t>
            </a:r>
            <a:r>
              <a:rPr lang="en-US" sz="1600" b="1" dirty="0"/>
              <a:t>s4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}// End of Method</a:t>
            </a:r>
          </a:p>
          <a:p>
            <a:r>
              <a:rPr lang="en-US" sz="1600" b="1" dirty="0"/>
              <a:t>}// End of class </a:t>
            </a:r>
            <a:r>
              <a:rPr lang="en-US" sz="1600" b="1" dirty="0" err="1"/>
              <a:t>StringDemo</a:t>
            </a:r>
            <a:r>
              <a:rPr lang="en-US" sz="1600" b="1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288722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68020" y="2702560"/>
            <a:ext cx="29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String s1 = </a:t>
            </a:r>
            <a:r>
              <a:rPr lang="en-US" b="1" dirty="0" smtClean="0">
                <a:solidFill>
                  <a:srgbClr val="FF0000"/>
                </a:solidFill>
              </a:rPr>
              <a:t>new String("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“);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964006" y="3071892"/>
            <a:ext cx="1" cy="95162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927676" y="4023514"/>
            <a:ext cx="2072660" cy="911076"/>
            <a:chOff x="5220072" y="3310012"/>
            <a:chExt cx="2072660" cy="911076"/>
          </a:xfrm>
        </p:grpSpPr>
        <p:sp>
          <p:nvSpPr>
            <p:cNvPr id="10" name="TextBox 9"/>
            <p:cNvSpPr txBox="1"/>
            <p:nvPr/>
          </p:nvSpPr>
          <p:spPr>
            <a:xfrm>
              <a:off x="5220072" y="371703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79994" y="3917464"/>
              <a:ext cx="10081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0" y="374041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abc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3717032"/>
              <a:ext cx="51488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497" y="3310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:String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1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Many String Objects are Created?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417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//File Name: StringDemo.java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StringDemo</a:t>
            </a:r>
            <a:endParaRPr lang="en-US" sz="1600" b="1" dirty="0"/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String s1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String </a:t>
            </a:r>
            <a:r>
              <a:rPr lang="en-US" sz="1600" b="1" dirty="0">
                <a:solidFill>
                  <a:srgbClr val="FF0000"/>
                </a:solidFill>
              </a:rPr>
              <a:t>s2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/>
              <a:t>String </a:t>
            </a:r>
            <a:r>
              <a:rPr lang="en-US" sz="1600" b="1" dirty="0"/>
              <a:t>s3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String </a:t>
            </a:r>
            <a:r>
              <a:rPr lang="en-US" sz="1600" b="1" dirty="0"/>
              <a:t>s4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}// End of Method</a:t>
            </a:r>
          </a:p>
          <a:p>
            <a:r>
              <a:rPr lang="en-US" sz="1600" b="1" dirty="0"/>
              <a:t>}// End of class </a:t>
            </a:r>
            <a:r>
              <a:rPr lang="en-US" sz="1600" b="1" dirty="0" err="1"/>
              <a:t>StringDemo</a:t>
            </a:r>
            <a:r>
              <a:rPr lang="en-US" sz="1600" b="1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288722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68020" y="2702560"/>
            <a:ext cx="29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String s1 = </a:t>
            </a:r>
            <a:r>
              <a:rPr lang="en-US" b="1" dirty="0" smtClean="0">
                <a:solidFill>
                  <a:srgbClr val="FF0000"/>
                </a:solidFill>
              </a:rPr>
              <a:t>new String("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“);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964006" y="3071892"/>
            <a:ext cx="1" cy="95162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927676" y="4023514"/>
            <a:ext cx="2072660" cy="911076"/>
            <a:chOff x="5220072" y="3310012"/>
            <a:chExt cx="2072660" cy="911076"/>
          </a:xfrm>
        </p:grpSpPr>
        <p:sp>
          <p:nvSpPr>
            <p:cNvPr id="10" name="TextBox 9"/>
            <p:cNvSpPr txBox="1"/>
            <p:nvPr/>
          </p:nvSpPr>
          <p:spPr>
            <a:xfrm>
              <a:off x="5220072" y="371703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79994" y="3917464"/>
              <a:ext cx="10081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0" y="374041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abc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3717032"/>
              <a:ext cx="51488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497" y="3310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:String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513903" y="3356992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12062" y="3375618"/>
            <a:ext cx="1" cy="178157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7676" y="49077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87598" y="4799866"/>
            <a:ext cx="1049406" cy="30833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2015" y="5157192"/>
            <a:ext cx="40566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Many String Objects are Created?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417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//File Name: StringDemo.java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StringDemo</a:t>
            </a:r>
            <a:endParaRPr lang="en-US" sz="1600" b="1" dirty="0"/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String s1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String </a:t>
            </a:r>
            <a:r>
              <a:rPr lang="en-US" sz="1600" b="1" dirty="0">
                <a:solidFill>
                  <a:srgbClr val="FF0000"/>
                </a:solidFill>
              </a:rPr>
              <a:t>s2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String </a:t>
            </a:r>
            <a:r>
              <a:rPr lang="en-US" sz="1600" b="1" dirty="0">
                <a:solidFill>
                  <a:srgbClr val="FF0000"/>
                </a:solidFill>
              </a:rPr>
              <a:t>s3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/>
              <a:t>String </a:t>
            </a:r>
            <a:r>
              <a:rPr lang="en-US" sz="1600" b="1" dirty="0"/>
              <a:t>s4 = "</a:t>
            </a:r>
            <a:r>
              <a:rPr lang="en-US" sz="1600" b="1" dirty="0" err="1"/>
              <a:t>abc</a:t>
            </a:r>
            <a:r>
              <a:rPr lang="en-US" sz="1600" b="1" dirty="0"/>
              <a:t>";</a:t>
            </a:r>
          </a:p>
          <a:p>
            <a:r>
              <a:rPr lang="en-US" sz="1600" b="1" dirty="0"/>
              <a:t>	}// End of Method</a:t>
            </a:r>
          </a:p>
          <a:p>
            <a:r>
              <a:rPr lang="en-US" sz="1600" b="1" dirty="0"/>
              <a:t>}// End of class </a:t>
            </a:r>
            <a:r>
              <a:rPr lang="en-US" sz="1600" b="1" dirty="0" err="1"/>
              <a:t>StringDemo</a:t>
            </a:r>
            <a:r>
              <a:rPr lang="en-US" sz="1600" b="1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288722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68020" y="2702560"/>
            <a:ext cx="29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String s1 = </a:t>
            </a:r>
            <a:r>
              <a:rPr lang="en-US" b="1" dirty="0" smtClean="0">
                <a:solidFill>
                  <a:srgbClr val="FF0000"/>
                </a:solidFill>
              </a:rPr>
              <a:t>new String("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“);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964006" y="3071892"/>
            <a:ext cx="1" cy="95162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927676" y="4023514"/>
            <a:ext cx="2072660" cy="911076"/>
            <a:chOff x="5220072" y="3310012"/>
            <a:chExt cx="2072660" cy="911076"/>
          </a:xfrm>
        </p:grpSpPr>
        <p:sp>
          <p:nvSpPr>
            <p:cNvPr id="10" name="TextBox 9"/>
            <p:cNvSpPr txBox="1"/>
            <p:nvPr/>
          </p:nvSpPr>
          <p:spPr>
            <a:xfrm>
              <a:off x="5220072" y="371703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79994" y="3917464"/>
              <a:ext cx="10081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0" y="374041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abc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3717032"/>
              <a:ext cx="51488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497" y="3310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:String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513903" y="3356992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12062" y="3375618"/>
            <a:ext cx="1" cy="178157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7676" y="49077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87598" y="4799866"/>
            <a:ext cx="1049406" cy="30833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2015" y="5157192"/>
            <a:ext cx="40566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13903" y="3861048"/>
            <a:ext cx="834106" cy="186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338056" y="3879674"/>
            <a:ext cx="1" cy="178157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7106" y="54118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07028" y="4975136"/>
            <a:ext cx="1029976" cy="63712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4348009" y="5596489"/>
            <a:ext cx="599097" cy="6475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Many String Objects are Created?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4176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//File Name: StringDemo.java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StringDemo</a:t>
            </a:r>
            <a:endParaRPr lang="en-US" sz="1600" b="1" dirty="0"/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String s1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String </a:t>
            </a:r>
            <a:r>
              <a:rPr lang="en-US" sz="1600" b="1" dirty="0">
                <a:solidFill>
                  <a:srgbClr val="FF0000"/>
                </a:solidFill>
              </a:rPr>
              <a:t>s2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String </a:t>
            </a:r>
            <a:r>
              <a:rPr lang="en-US" sz="1600" b="1" dirty="0">
                <a:solidFill>
                  <a:srgbClr val="FF0000"/>
                </a:solidFill>
              </a:rPr>
              <a:t>s3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String </a:t>
            </a:r>
            <a:r>
              <a:rPr lang="en-US" sz="1600" b="1" dirty="0">
                <a:solidFill>
                  <a:srgbClr val="FF0000"/>
                </a:solidFill>
              </a:rPr>
              <a:t>s4 = "</a:t>
            </a:r>
            <a:r>
              <a:rPr lang="en-US" sz="1600" b="1" dirty="0" err="1">
                <a:solidFill>
                  <a:srgbClr val="FF0000"/>
                </a:solidFill>
              </a:rPr>
              <a:t>abc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</a:p>
          <a:p>
            <a:r>
              <a:rPr lang="en-US" sz="1600" b="1" dirty="0"/>
              <a:t>	}// End of Method</a:t>
            </a:r>
          </a:p>
          <a:p>
            <a:r>
              <a:rPr lang="en-US" sz="1600" b="1" dirty="0"/>
              <a:t>}// End of class </a:t>
            </a:r>
            <a:r>
              <a:rPr lang="en-US" sz="1600" b="1" dirty="0" err="1"/>
              <a:t>StringDemo</a:t>
            </a:r>
            <a:r>
              <a:rPr lang="en-US" sz="1600" b="1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288722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68020" y="2702560"/>
            <a:ext cx="29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String s1 = </a:t>
            </a:r>
            <a:r>
              <a:rPr lang="en-US" b="1" dirty="0" smtClean="0">
                <a:solidFill>
                  <a:srgbClr val="FF0000"/>
                </a:solidFill>
              </a:rPr>
              <a:t>new String("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“);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964006" y="3071892"/>
            <a:ext cx="1" cy="95162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927676" y="4023514"/>
            <a:ext cx="2072660" cy="911076"/>
            <a:chOff x="5220072" y="3310012"/>
            <a:chExt cx="2072660" cy="911076"/>
          </a:xfrm>
        </p:grpSpPr>
        <p:sp>
          <p:nvSpPr>
            <p:cNvPr id="10" name="TextBox 9"/>
            <p:cNvSpPr txBox="1"/>
            <p:nvPr/>
          </p:nvSpPr>
          <p:spPr>
            <a:xfrm>
              <a:off x="5220072" y="371703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79994" y="3917464"/>
              <a:ext cx="10081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29400" y="374041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abc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3717032"/>
              <a:ext cx="51488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497" y="3310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:String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513903" y="3356992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12062" y="3375618"/>
            <a:ext cx="1" cy="178157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7676" y="49077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87598" y="4799866"/>
            <a:ext cx="1049406" cy="30833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2015" y="5157192"/>
            <a:ext cx="40566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13903" y="3861048"/>
            <a:ext cx="834106" cy="186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338056" y="3879674"/>
            <a:ext cx="1" cy="178157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7106" y="54118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07028" y="4975136"/>
            <a:ext cx="1029976" cy="63712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4348009" y="5596489"/>
            <a:ext cx="599097" cy="6475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2040" y="5795972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endCxn id="13" idx="2"/>
          </p:cNvCxnSpPr>
          <p:nvPr/>
        </p:nvCxnSpPr>
        <p:spPr>
          <a:xfrm flipV="1">
            <a:off x="5291962" y="4934590"/>
            <a:ext cx="1302485" cy="106181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62521" y="4356457"/>
            <a:ext cx="547441" cy="86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080613" y="4383730"/>
            <a:ext cx="19398" cy="161267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9" idx="1"/>
          </p:cNvCxnSpPr>
          <p:nvPr/>
        </p:nvCxnSpPr>
        <p:spPr>
          <a:xfrm flipV="1">
            <a:off x="4109962" y="5980638"/>
            <a:ext cx="822078" cy="3496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04" y="527709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Only One Object is Created in This Example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1336114"/>
            <a:ext cx="6192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//File Name: StringDemo.java</a:t>
            </a:r>
          </a:p>
          <a:p>
            <a:r>
              <a:rPr lang="en-US" sz="1400" b="1" dirty="0"/>
              <a:t>class </a:t>
            </a:r>
            <a:r>
              <a:rPr lang="en-US" sz="1400" b="1" dirty="0" err="1"/>
              <a:t>StringDemo</a:t>
            </a:r>
            <a:endParaRPr lang="en-US" sz="1400" b="1" dirty="0"/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	{</a:t>
            </a:r>
          </a:p>
          <a:p>
            <a:r>
              <a:rPr lang="en-US" sz="1400" b="1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String s1 = "a" + "b" + "c" + "d";</a:t>
            </a:r>
          </a:p>
          <a:p>
            <a:r>
              <a:rPr lang="en-US" sz="1400" b="1" dirty="0"/>
              <a:t>		</a:t>
            </a:r>
          </a:p>
          <a:p>
            <a:r>
              <a:rPr lang="en-US" sz="1400" b="1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String s2 = "</a:t>
            </a:r>
            <a:r>
              <a:rPr lang="en-US" sz="1400" b="1" dirty="0" err="1">
                <a:solidFill>
                  <a:srgbClr val="FF0000"/>
                </a:solidFill>
              </a:rPr>
              <a:t>ab</a:t>
            </a:r>
            <a:r>
              <a:rPr lang="en-US" sz="1400" b="1" dirty="0">
                <a:solidFill>
                  <a:srgbClr val="FF0000"/>
                </a:solidFill>
              </a:rPr>
              <a:t>" + "cd";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String s3 = "</a:t>
            </a:r>
            <a:r>
              <a:rPr lang="en-US" sz="1400" b="1" dirty="0" err="1">
                <a:solidFill>
                  <a:srgbClr val="FF0000"/>
                </a:solidFill>
              </a:rPr>
              <a:t>abc</a:t>
            </a:r>
            <a:r>
              <a:rPr lang="en-US" sz="1400" b="1" dirty="0">
                <a:solidFill>
                  <a:srgbClr val="FF0000"/>
                </a:solidFill>
              </a:rPr>
              <a:t>" + "d";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String s4 = "a" + "</a:t>
            </a:r>
            <a:r>
              <a:rPr lang="en-US" sz="1400" b="1" dirty="0" err="1">
                <a:solidFill>
                  <a:srgbClr val="FF0000"/>
                </a:solidFill>
              </a:rPr>
              <a:t>bc</a:t>
            </a:r>
            <a:r>
              <a:rPr lang="en-US" sz="1400" b="1" dirty="0">
                <a:solidFill>
                  <a:srgbClr val="FF0000"/>
                </a:solidFill>
              </a:rPr>
              <a:t>" + "d";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 if(s1 == s2) 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("Hello");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else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("Hi");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if(s2 </a:t>
            </a:r>
            <a:r>
              <a:rPr lang="en-US" sz="1400" b="1" dirty="0">
                <a:solidFill>
                  <a:srgbClr val="FF0000"/>
                </a:solidFill>
              </a:rPr>
              <a:t>== </a:t>
            </a:r>
            <a:r>
              <a:rPr lang="en-US" sz="1400" b="1" dirty="0" smtClean="0">
                <a:solidFill>
                  <a:srgbClr val="FF0000"/>
                </a:solidFill>
              </a:rPr>
              <a:t>s3) </a:t>
            </a:r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("Hello");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else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("Hi");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	if(s3 </a:t>
            </a:r>
            <a:r>
              <a:rPr lang="en-US" sz="1400" b="1" dirty="0">
                <a:solidFill>
                  <a:srgbClr val="FF0000"/>
                </a:solidFill>
              </a:rPr>
              <a:t>== s4) 	</a:t>
            </a:r>
            <a:r>
              <a:rPr lang="en-US" sz="1400" b="1" dirty="0" smtClean="0">
                <a:solidFill>
                  <a:srgbClr val="FF0000"/>
                </a:solidFill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("Hello");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else		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("Hi");</a:t>
            </a:r>
          </a:p>
          <a:p>
            <a:endParaRPr lang="en-US" sz="1400" b="1" dirty="0"/>
          </a:p>
          <a:p>
            <a:r>
              <a:rPr lang="en-US" sz="1400" b="1" dirty="0"/>
              <a:t>	}// End of Method</a:t>
            </a:r>
          </a:p>
          <a:p>
            <a:r>
              <a:rPr lang="en-US" sz="1400" b="1" dirty="0"/>
              <a:t>}// End of class </a:t>
            </a:r>
            <a:r>
              <a:rPr lang="en-US" sz="1400" b="1" dirty="0" err="1"/>
              <a:t>StringDemo</a:t>
            </a:r>
            <a:r>
              <a:rPr lang="en-US" sz="1400" b="1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0192" y="3650248"/>
            <a:ext cx="28083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&lt;&lt;OUTPUT&gt;&gt;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:\&gt;java </a:t>
            </a:r>
            <a:r>
              <a:rPr lang="en-US" sz="2400" dirty="0" err="1">
                <a:solidFill>
                  <a:srgbClr val="FF0000"/>
                </a:solidFill>
              </a:rPr>
              <a:t>StringDemo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Hello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Hello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8523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8"/>
            <a:ext cx="8229600" cy="51125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Represents character strings such as “a”, “David”, “Mike”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Every String literal (such as “123”, “Ram”, “151103” etc.) is a String type object in Java and hence any String class method can be invoked via string type literals also. For Example,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”.length(),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”.equals(“ABC”);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”; , or 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new String(“</a:t>
            </a:r>
            <a:r>
              <a:rPr lang="en-US" sz="2000" dirty="0" err="1" smtClean="0"/>
              <a:t>abc</a:t>
            </a:r>
            <a:r>
              <a:rPr lang="en-US" sz="2000" smtClean="0"/>
              <a:t>”); </a:t>
            </a:r>
            <a:r>
              <a:rPr lang="en-US" sz="2000" dirty="0" smtClean="0"/>
              <a:t>are equivalent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Strings in Java represents immutable strings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Every string has a length which can be retrieved using </a:t>
            </a:r>
            <a:r>
              <a:rPr lang="en-US" sz="2000" dirty="0" smtClean="0">
                <a:solidFill>
                  <a:srgbClr val="FF0000"/>
                </a:solidFill>
              </a:rPr>
              <a:t>length()</a:t>
            </a:r>
            <a:r>
              <a:rPr lang="en-US" sz="2000" dirty="0" smtClean="0"/>
              <a:t> method. For Example “</a:t>
            </a:r>
            <a:r>
              <a:rPr lang="en-US" sz="2000" dirty="0" err="1" smtClean="0"/>
              <a:t>Mike”.length</a:t>
            </a:r>
            <a:r>
              <a:rPr lang="en-US" sz="2000" dirty="0" smtClean="0"/>
              <a:t>() returns 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Every character of String object is </a:t>
            </a:r>
            <a:r>
              <a:rPr lang="en-US" sz="2000" dirty="0" err="1" smtClean="0"/>
              <a:t>idexed</a:t>
            </a:r>
            <a:r>
              <a:rPr lang="en-US" sz="2000" dirty="0" smtClean="0"/>
              <a:t> and index varies from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FF0000"/>
                </a:solidFill>
              </a:rPr>
              <a:t>L-1 </a:t>
            </a:r>
            <a:r>
              <a:rPr lang="en-US" sz="2000" dirty="0" smtClean="0"/>
              <a:t>(Where ‘L’ is length of String). For example, string </a:t>
            </a:r>
            <a:r>
              <a:rPr lang="en-US" sz="2000" dirty="0" smtClean="0">
                <a:solidFill>
                  <a:srgbClr val="FF0000"/>
                </a:solidFill>
              </a:rPr>
              <a:t>“Mike”</a:t>
            </a:r>
            <a:r>
              <a:rPr lang="en-US" sz="2000" dirty="0" smtClean="0"/>
              <a:t> has character </a:t>
            </a:r>
            <a:r>
              <a:rPr lang="en-US" sz="2000" dirty="0" smtClean="0">
                <a:solidFill>
                  <a:srgbClr val="FF0000"/>
                </a:solidFill>
              </a:rPr>
              <a:t>‘M’</a:t>
            </a:r>
            <a:r>
              <a:rPr lang="en-US" sz="2000" dirty="0" smtClean="0"/>
              <a:t> at index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, character </a:t>
            </a:r>
            <a:r>
              <a:rPr lang="en-US" sz="2000" dirty="0" smtClean="0">
                <a:solidFill>
                  <a:srgbClr val="FF0000"/>
                </a:solidFill>
              </a:rPr>
              <a:t>‘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’</a:t>
            </a:r>
            <a:r>
              <a:rPr lang="en-US" sz="2000" dirty="0" smtClean="0"/>
              <a:t> at index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 etc.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Getting characters out of index will results in </a:t>
            </a:r>
            <a:r>
              <a:rPr lang="en-US" sz="2000" dirty="0" err="1" smtClean="0">
                <a:solidFill>
                  <a:srgbClr val="FF0000"/>
                </a:solidFill>
              </a:rPr>
              <a:t>StringIndexOutofBoundsException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String()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	Creates an Empty String, length =0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String(char[]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Creates a string from char array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String(char </a:t>
            </a:r>
            <a:r>
              <a:rPr lang="en-US" dirty="0">
                <a:solidFill>
                  <a:srgbClr val="FF0000"/>
                </a:solidFill>
              </a:rPr>
              <a:t>chars[],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start,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numChars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Creates a String from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chars</a:t>
            </a:r>
            <a:r>
              <a:rPr lang="en-US" dirty="0" smtClean="0">
                <a:sym typeface="Wingdings" panose="05000000000000000000" pitchFamily="2" charset="2"/>
              </a:rPr>
              <a:t> array starting from index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‘start’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‘start +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numChars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– 1’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Creates a String from another String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String(byte[] bytes)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Creats</a:t>
            </a:r>
            <a:r>
              <a:rPr lang="en-US" dirty="0" smtClean="0">
                <a:sym typeface="Wingdings" panose="05000000000000000000" pitchFamily="2" charset="2"/>
              </a:rPr>
              <a:t> a String from byte array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String(byte </a:t>
            </a:r>
            <a:r>
              <a:rPr lang="en-US" dirty="0">
                <a:solidFill>
                  <a:srgbClr val="FF0000"/>
                </a:solidFill>
              </a:rPr>
              <a:t>bytes[],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start,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numChars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Creats</a:t>
            </a:r>
            <a:r>
              <a:rPr lang="en-US" dirty="0">
                <a:sym typeface="Wingdings" panose="05000000000000000000" pitchFamily="2" charset="2"/>
              </a:rPr>
              <a:t> a String from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bytes</a:t>
            </a:r>
            <a:r>
              <a:rPr lang="en-US" dirty="0" smtClean="0">
                <a:sym typeface="Wingdings" panose="05000000000000000000" pitchFamily="2" charset="2"/>
              </a:rPr>
              <a:t> starting from index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‘start’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‘start +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numChars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– 1’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String Constructors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Constructors: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484784"/>
            <a:ext cx="7507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// Creating Strings from String Literals</a:t>
            </a:r>
          </a:p>
          <a:p>
            <a:r>
              <a:rPr lang="en-US" sz="1400" b="1" dirty="0" smtClean="0"/>
              <a:t>String </a:t>
            </a:r>
            <a:r>
              <a:rPr lang="en-US" sz="1400" b="1" dirty="0" err="1"/>
              <a:t>str</a:t>
            </a:r>
            <a:r>
              <a:rPr lang="en-US" sz="1400" b="1" dirty="0"/>
              <a:t> 	= "</a:t>
            </a:r>
            <a:r>
              <a:rPr lang="en-US" sz="1400" b="1" dirty="0" err="1"/>
              <a:t>abc</a:t>
            </a:r>
            <a:r>
              <a:rPr lang="en-US" sz="1400" b="1" dirty="0"/>
              <a:t>";		//	String </a:t>
            </a:r>
            <a:r>
              <a:rPr lang="en-US" sz="1400" b="1" dirty="0" err="1"/>
              <a:t>str</a:t>
            </a:r>
            <a:r>
              <a:rPr lang="en-US" sz="1400" b="1" dirty="0"/>
              <a:t> = new String("</a:t>
            </a:r>
            <a:r>
              <a:rPr lang="en-US" sz="1400" b="1" dirty="0" err="1"/>
              <a:t>abc</a:t>
            </a:r>
            <a:r>
              <a:rPr lang="en-US" sz="1400" b="1" dirty="0"/>
              <a:t>");</a:t>
            </a:r>
          </a:p>
          <a:p>
            <a:r>
              <a:rPr lang="en-US" sz="1400" b="1" dirty="0" smtClean="0"/>
              <a:t>String </a:t>
            </a:r>
            <a:r>
              <a:rPr lang="en-US" sz="1400" b="1" dirty="0"/>
              <a:t>str1	= new String("</a:t>
            </a:r>
            <a:r>
              <a:rPr lang="en-US" sz="1400" b="1" dirty="0" err="1"/>
              <a:t>abc</a:t>
            </a:r>
            <a:r>
              <a:rPr lang="en-US" sz="1400" b="1" dirty="0"/>
              <a:t>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016" y="2412832"/>
            <a:ext cx="82454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// Creating Strings from char[] Array</a:t>
            </a:r>
          </a:p>
          <a:p>
            <a:r>
              <a:rPr lang="en-US" sz="1400" b="1" dirty="0" smtClean="0"/>
              <a:t>char</a:t>
            </a:r>
            <a:r>
              <a:rPr lang="en-US" sz="1400" b="1" dirty="0"/>
              <a:t>[]	</a:t>
            </a:r>
            <a:r>
              <a:rPr lang="en-US" sz="1400" b="1" dirty="0" err="1"/>
              <a:t>chs</a:t>
            </a:r>
            <a:r>
              <a:rPr lang="en-US" sz="1400" b="1" dirty="0"/>
              <a:t> = {'</a:t>
            </a:r>
            <a:r>
              <a:rPr lang="en-US" sz="1400" b="1" dirty="0" err="1"/>
              <a:t>o','b','j','e','c','t</a:t>
            </a:r>
            <a:r>
              <a:rPr lang="en-US" sz="1400" b="1" dirty="0"/>
              <a:t>'};</a:t>
            </a:r>
          </a:p>
          <a:p>
            <a:r>
              <a:rPr lang="en-US" sz="1400" b="1" dirty="0" smtClean="0"/>
              <a:t>String </a:t>
            </a:r>
            <a:r>
              <a:rPr lang="en-US" sz="1400" b="1" dirty="0"/>
              <a:t>str2 = new String(</a:t>
            </a:r>
            <a:r>
              <a:rPr lang="en-US" sz="1400" b="1" dirty="0" err="1"/>
              <a:t>chs</a:t>
            </a:r>
            <a:r>
              <a:rPr lang="en-US" sz="1400" b="1" dirty="0"/>
              <a:t>);	</a:t>
            </a:r>
            <a:r>
              <a:rPr lang="en-US" sz="1400" b="1" dirty="0" smtClean="0"/>
              <a:t>// str2:“object</a:t>
            </a:r>
            <a:r>
              <a:rPr lang="en-US" sz="1400" b="1" dirty="0"/>
              <a:t>"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String </a:t>
            </a:r>
            <a:r>
              <a:rPr lang="en-US" sz="1400" b="1" dirty="0"/>
              <a:t>str3 = new String(chs,2,4);	</a:t>
            </a:r>
            <a:r>
              <a:rPr lang="en-US" sz="1400" b="1" dirty="0" smtClean="0"/>
              <a:t>// </a:t>
            </a:r>
            <a:r>
              <a:rPr lang="en-US" sz="1400" b="1" dirty="0"/>
              <a:t>start-index=1, number-of-characters=4,index range: </a:t>
            </a:r>
            <a:r>
              <a:rPr lang="en-US" sz="1400" b="1" dirty="0" smtClean="0"/>
              <a:t>2 </a:t>
            </a:r>
            <a:r>
              <a:rPr lang="en-US" sz="1400" b="1" dirty="0"/>
              <a:t>to </a:t>
            </a:r>
            <a:r>
              <a:rPr lang="en-US" sz="1400" b="1" dirty="0" smtClean="0"/>
              <a:t>5 (“</a:t>
            </a:r>
            <a:r>
              <a:rPr lang="en-US" sz="1400" b="1" dirty="0" err="1" smtClean="0"/>
              <a:t>ject</a:t>
            </a:r>
            <a:r>
              <a:rPr lang="en-US" sz="1400" b="1" dirty="0" smtClean="0"/>
              <a:t>”); </a:t>
            </a:r>
            <a:endParaRPr lang="en-US" sz="1400" b="1" dirty="0"/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//String </a:t>
            </a:r>
            <a:r>
              <a:rPr lang="en-US" sz="1400" b="1" dirty="0">
                <a:solidFill>
                  <a:srgbClr val="FF0000"/>
                </a:solidFill>
              </a:rPr>
              <a:t>str4 = new String(chs,3,4);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>
                <a:solidFill>
                  <a:srgbClr val="FF0000"/>
                </a:solidFill>
              </a:rPr>
              <a:t>start-index=3, number-of-characters=4,index range: 3 to 6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437" y="4293096"/>
            <a:ext cx="87235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// Creating Strings from byte[] Array</a:t>
            </a:r>
          </a:p>
          <a:p>
            <a:r>
              <a:rPr lang="en-US" sz="1400" b="1" dirty="0" smtClean="0"/>
              <a:t>byte</a:t>
            </a:r>
            <a:r>
              <a:rPr lang="en-US" sz="1400" b="1" dirty="0"/>
              <a:t>[]	bytes = {45,65,90,78,23,89};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String </a:t>
            </a:r>
            <a:r>
              <a:rPr lang="en-US" sz="1400" b="1" dirty="0"/>
              <a:t>str5 = new String(bytes</a:t>
            </a:r>
            <a:r>
              <a:rPr lang="en-US" sz="1400" b="1" dirty="0" smtClean="0"/>
              <a:t>);	// </a:t>
            </a:r>
            <a:r>
              <a:rPr lang="en-US" sz="1400" b="1" dirty="0"/>
              <a:t>str5: -AZN↨Y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String str6 = new String(bytes,2,4);	 // start-index=1, number-of-characters=4,index range: 2 </a:t>
            </a:r>
            <a:r>
              <a:rPr lang="en-US" sz="1400" b="1" dirty="0"/>
              <a:t>to 5, str6: ZN↨Y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//</a:t>
            </a:r>
            <a:r>
              <a:rPr lang="en-US" sz="1400" b="1" dirty="0">
                <a:solidFill>
                  <a:srgbClr val="FF0000"/>
                </a:solidFill>
              </a:rPr>
              <a:t>String str7 = new String(bytes,3,4</a:t>
            </a:r>
            <a:r>
              <a:rPr lang="en-US" sz="1400" b="1" dirty="0" smtClean="0">
                <a:solidFill>
                  <a:srgbClr val="FF0000"/>
                </a:solidFill>
              </a:rPr>
              <a:t>);	</a:t>
            </a:r>
            <a:r>
              <a:rPr lang="en-US" sz="1400" b="1" dirty="0">
                <a:solidFill>
                  <a:srgbClr val="FF0000"/>
                </a:solidFill>
              </a:rPr>
              <a:t>// start-index=3, number-of-characters=4,index range: 3 to </a:t>
            </a:r>
            <a:r>
              <a:rPr lang="en-US" sz="1400" b="1" dirty="0" smtClean="0">
                <a:solidFill>
                  <a:srgbClr val="FF0000"/>
                </a:solidFill>
              </a:rPr>
              <a:t>6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79712" y="3933056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79712" y="4221088"/>
            <a:ext cx="2736304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4017988"/>
            <a:ext cx="443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Results in </a:t>
            </a:r>
            <a:r>
              <a:rPr lang="en-US" b="1" dirty="0" err="1" smtClean="0">
                <a:solidFill>
                  <a:srgbClr val="FF0000"/>
                </a:solidFill>
              </a:rPr>
              <a:t>StringIndexOutofBoundsException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11760" y="4387320"/>
            <a:ext cx="2304256" cy="148995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equals(String other) </a:t>
            </a:r>
            <a:r>
              <a:rPr lang="en-US" dirty="0" smtClean="0">
                <a:sym typeface="Wingdings" panose="05000000000000000000" pitchFamily="2" charset="2"/>
              </a:rPr>
              <a:t> Returns true if this string is equal to other otherwise false. Two strings are equal if they have same character at each index and their lengths are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equals()  </a:t>
            </a:r>
            <a:r>
              <a:rPr lang="en-US" dirty="0" smtClean="0">
                <a:sym typeface="Wingdings" panose="05000000000000000000" pitchFamily="2" charset="2"/>
              </a:rPr>
              <a:t>Checks states of two string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“</a:t>
            </a:r>
            <a:r>
              <a:rPr lang="en-US" sz="2400" dirty="0" err="1" smtClean="0">
                <a:sym typeface="Wingdings" panose="05000000000000000000" pitchFamily="2" charset="2"/>
              </a:rPr>
              <a:t>abc</a:t>
            </a:r>
            <a:r>
              <a:rPr lang="en-US" sz="2400" dirty="0" smtClean="0">
                <a:sym typeface="Wingdings" panose="05000000000000000000" pitchFamily="2" charset="2"/>
              </a:rPr>
              <a:t>”.equals(“</a:t>
            </a:r>
            <a:r>
              <a:rPr lang="en-US" sz="2400" dirty="0" err="1" smtClean="0">
                <a:sym typeface="Wingdings" panose="05000000000000000000" pitchFamily="2" charset="2"/>
              </a:rPr>
              <a:t>abc</a:t>
            </a:r>
            <a:r>
              <a:rPr lang="en-US" sz="2400" dirty="0" smtClean="0">
                <a:sym typeface="Wingdings" panose="05000000000000000000" pitchFamily="2" charset="2"/>
              </a:rPr>
              <a:t>”) returns true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String s1 = “xyz”; String s2 = “</a:t>
            </a:r>
            <a:r>
              <a:rPr lang="en-US" sz="2400" dirty="0" err="1" smtClean="0">
                <a:sym typeface="Wingdings" panose="05000000000000000000" pitchFamily="2" charset="2"/>
              </a:rPr>
              <a:t>abc</a:t>
            </a:r>
            <a:r>
              <a:rPr lang="en-US" sz="2400" dirty="0" smtClean="0">
                <a:sym typeface="Wingdings" panose="05000000000000000000" pitchFamily="2" charset="2"/>
              </a:rPr>
              <a:t>”; s1.equals(s2) or s2.equals(s1) returns false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Comparing Strings : equals()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340768"/>
            <a:ext cx="8951152" cy="43114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Equality operator (==) returns true if both string references are pointing to same object otherwise false.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equals() method checks the states of the string references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Example:</a:t>
            </a:r>
          </a:p>
          <a:p>
            <a:pPr marL="0" indent="0"/>
            <a:r>
              <a:rPr lang="en-US" sz="2400" dirty="0" smtClean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	s1 = new String(“</a:t>
            </a:r>
            <a:r>
              <a:rPr lang="en-US" sz="1600" dirty="0" err="1" smtClean="0">
                <a:sym typeface="Wingdings" panose="05000000000000000000" pitchFamily="2" charset="2"/>
              </a:rPr>
              <a:t>abc</a:t>
            </a:r>
            <a:r>
              <a:rPr lang="en-US" sz="1600" dirty="0" smtClean="0">
                <a:sym typeface="Wingdings" panose="05000000000000000000" pitchFamily="2" charset="2"/>
              </a:rPr>
              <a:t>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 	s2 = new String(“</a:t>
            </a:r>
            <a:r>
              <a:rPr lang="en-US" sz="1600" dirty="0" err="1" smtClean="0">
                <a:sym typeface="Wingdings" panose="05000000000000000000" pitchFamily="2" charset="2"/>
              </a:rPr>
              <a:t>abc</a:t>
            </a:r>
            <a:r>
              <a:rPr lang="en-US" sz="1600" dirty="0" smtClean="0">
                <a:sym typeface="Wingdings" panose="05000000000000000000" pitchFamily="2" charset="2"/>
              </a:rPr>
              <a:t>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 	s3 = s1;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if(s1 == s2)		</a:t>
            </a:r>
            <a:r>
              <a:rPr lang="en-US" sz="1600" dirty="0" err="1" smtClean="0">
                <a:sym typeface="Wingdings" panose="05000000000000000000" pitchFamily="2" charset="2"/>
              </a:rPr>
              <a:t>System.out.println</a:t>
            </a:r>
            <a:r>
              <a:rPr lang="en-US" sz="1600" dirty="0" smtClean="0">
                <a:sym typeface="Wingdings" panose="05000000000000000000" pitchFamily="2" charset="2"/>
              </a:rPr>
              <a:t>(“Hello”);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else	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	</a:t>
            </a:r>
            <a:r>
              <a:rPr lang="en-US" sz="1600" dirty="0" err="1" smtClean="0">
                <a:sym typeface="Wingdings" panose="05000000000000000000" pitchFamily="2" charset="2"/>
              </a:rPr>
              <a:t>System.out.println</a:t>
            </a:r>
            <a:r>
              <a:rPr lang="en-US" sz="1600" dirty="0">
                <a:sym typeface="Wingdings" panose="05000000000000000000" pitchFamily="2" charset="2"/>
              </a:rPr>
              <a:t>(“</a:t>
            </a:r>
            <a:r>
              <a:rPr lang="en-US" sz="1600" dirty="0" smtClean="0">
                <a:sym typeface="Wingdings" panose="05000000000000000000" pitchFamily="2" charset="2"/>
              </a:rPr>
              <a:t>Hi”);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</a:p>
          <a:p>
            <a:pPr marL="0" indent="0"/>
            <a:r>
              <a:rPr lang="en-US" sz="1600" dirty="0" smtClean="0">
                <a:sym typeface="Wingdings" panose="05000000000000000000" pitchFamily="2" charset="2"/>
              </a:rPr>
              <a:t>	if(s1.equals(s2))		</a:t>
            </a:r>
            <a:r>
              <a:rPr lang="en-US" sz="1600" dirty="0" err="1">
                <a:sym typeface="Wingdings" panose="05000000000000000000" pitchFamily="2" charset="2"/>
              </a:rPr>
              <a:t>System.out.println</a:t>
            </a:r>
            <a:r>
              <a:rPr lang="en-US" sz="1600" dirty="0">
                <a:sym typeface="Wingdings" panose="05000000000000000000" pitchFamily="2" charset="2"/>
              </a:rPr>
              <a:t>(“Hello”);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else		 	</a:t>
            </a:r>
            <a:r>
              <a:rPr lang="en-US" sz="1600" dirty="0" err="1">
                <a:sym typeface="Wingdings" panose="05000000000000000000" pitchFamily="2" charset="2"/>
              </a:rPr>
              <a:t>System.out.println</a:t>
            </a:r>
            <a:r>
              <a:rPr lang="en-US" sz="1600" dirty="0">
                <a:sym typeface="Wingdings" panose="05000000000000000000" pitchFamily="2" charset="2"/>
              </a:rPr>
              <a:t>(“</a:t>
            </a:r>
            <a:r>
              <a:rPr lang="en-US" sz="1600" dirty="0" smtClean="0">
                <a:sym typeface="Wingdings" panose="05000000000000000000" pitchFamily="2" charset="2"/>
              </a:rPr>
              <a:t>Hi”);</a:t>
            </a:r>
            <a:endParaRPr lang="en-US" sz="1600" dirty="0">
              <a:sym typeface="Wingdings" panose="05000000000000000000" pitchFamily="2" charset="2"/>
            </a:endParaRPr>
          </a:p>
          <a:p>
            <a:pPr marL="0" indent="0"/>
            <a:endParaRPr lang="en-US" sz="2000" dirty="0">
              <a:sym typeface="Wingdings" panose="05000000000000000000" pitchFamily="2" charset="2"/>
            </a:endParaRPr>
          </a:p>
          <a:p>
            <a:pPr marL="0" indent="0"/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Comparing Strings : equals() Method </a:t>
            </a:r>
            <a:r>
              <a:rPr lang="en-US" dirty="0" err="1" smtClean="0"/>
              <a:t>vs</a:t>
            </a:r>
            <a:r>
              <a:rPr lang="en-US" dirty="0" smtClean="0"/>
              <a:t> ==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9392" y="601199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abc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115616" y="5567007"/>
            <a:ext cx="1728192" cy="873388"/>
            <a:chOff x="6372200" y="2854692"/>
            <a:chExt cx="1728192" cy="873388"/>
          </a:xfrm>
        </p:grpSpPr>
        <p:sp>
          <p:nvSpPr>
            <p:cNvPr id="4" name="TextBox 3"/>
            <p:cNvSpPr txBox="1"/>
            <p:nvPr/>
          </p:nvSpPr>
          <p:spPr>
            <a:xfrm>
              <a:off x="6372200" y="328498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63654" y="3477768"/>
              <a:ext cx="5040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267710" y="3224024"/>
              <a:ext cx="83268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67710" y="285469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:String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19238" y="5608935"/>
            <a:ext cx="1728192" cy="873388"/>
            <a:chOff x="6372200" y="2854692"/>
            <a:chExt cx="1728192" cy="873388"/>
          </a:xfrm>
        </p:grpSpPr>
        <p:sp>
          <p:nvSpPr>
            <p:cNvPr id="12" name="TextBox 11"/>
            <p:cNvSpPr txBox="1"/>
            <p:nvPr/>
          </p:nvSpPr>
          <p:spPr>
            <a:xfrm>
              <a:off x="6372200" y="328498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763654" y="3477768"/>
              <a:ext cx="5040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67710" y="3224024"/>
              <a:ext cx="83268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abc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67710" y="285469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:String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59081" y="6344003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50535" y="6408559"/>
            <a:ext cx="460591" cy="128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6228184" y="4977223"/>
            <a:ext cx="1008112" cy="570752"/>
          </a:xfrm>
          <a:prstGeom prst="rightBrace">
            <a:avLst>
              <a:gd name="adj1" fmla="val 250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228184" y="4075147"/>
            <a:ext cx="1008112" cy="570752"/>
          </a:xfrm>
          <a:prstGeom prst="rightBrace">
            <a:avLst>
              <a:gd name="adj1" fmla="val 250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08304" y="4129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1622" y="503176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 animBg="1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340768"/>
            <a:ext cx="8951152" cy="43114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Example:</a:t>
            </a:r>
          </a:p>
          <a:p>
            <a:pPr marL="0" indent="0"/>
            <a:r>
              <a:rPr lang="en-US" sz="2400" dirty="0" smtClean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	s1 = new String(“</a:t>
            </a:r>
            <a:r>
              <a:rPr lang="en-US" sz="1600" dirty="0" err="1" smtClean="0">
                <a:sym typeface="Wingdings" panose="05000000000000000000" pitchFamily="2" charset="2"/>
              </a:rPr>
              <a:t>abc</a:t>
            </a:r>
            <a:r>
              <a:rPr lang="en-US" sz="1600" dirty="0" smtClean="0">
                <a:sym typeface="Wingdings" panose="05000000000000000000" pitchFamily="2" charset="2"/>
              </a:rPr>
              <a:t>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 	s2 = new String(“</a:t>
            </a:r>
            <a:r>
              <a:rPr lang="en-US" sz="1600" dirty="0" err="1" smtClean="0">
                <a:sym typeface="Wingdings" panose="05000000000000000000" pitchFamily="2" charset="2"/>
              </a:rPr>
              <a:t>abc</a:t>
            </a:r>
            <a:r>
              <a:rPr lang="en-US" sz="1600" dirty="0" smtClean="0">
                <a:sym typeface="Wingdings" panose="05000000000000000000" pitchFamily="2" charset="2"/>
              </a:rPr>
              <a:t>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String 	s3 = s1;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if(s1 == s3)		</a:t>
            </a:r>
            <a:r>
              <a:rPr lang="en-US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(“Hello”);</a:t>
            </a:r>
          </a:p>
          <a:p>
            <a:pPr marL="0" indent="0"/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else		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(“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Hi”);</a:t>
            </a:r>
          </a:p>
          <a:p>
            <a:pPr marL="0" indent="0"/>
            <a:r>
              <a:rPr lang="en-US" sz="1600" dirty="0">
                <a:sym typeface="Wingdings" panose="05000000000000000000" pitchFamily="2" charset="2"/>
              </a:rPr>
              <a:t>	</a:t>
            </a:r>
          </a:p>
          <a:p>
            <a:pPr marL="0" indent="0"/>
            <a:r>
              <a:rPr lang="en-US" sz="1600" dirty="0" smtClean="0">
                <a:sym typeface="Wingdings" panose="05000000000000000000" pitchFamily="2" charset="2"/>
              </a:rPr>
              <a:t>	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/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Comparing Strings : equals() Method </a:t>
            </a:r>
            <a:r>
              <a:rPr lang="en-US" dirty="0" err="1" smtClean="0"/>
              <a:t>vs</a:t>
            </a:r>
            <a:r>
              <a:rPr lang="en-US" dirty="0" smtClean="0"/>
              <a:t> == 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0026" y="502611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abc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516250" y="4581128"/>
            <a:ext cx="1728192" cy="873388"/>
            <a:chOff x="6372200" y="2854692"/>
            <a:chExt cx="1728192" cy="873388"/>
          </a:xfrm>
        </p:grpSpPr>
        <p:sp>
          <p:nvSpPr>
            <p:cNvPr id="4" name="TextBox 3"/>
            <p:cNvSpPr txBox="1"/>
            <p:nvPr/>
          </p:nvSpPr>
          <p:spPr>
            <a:xfrm>
              <a:off x="6372200" y="328498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63654" y="3477768"/>
              <a:ext cx="5040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267710" y="3224024"/>
              <a:ext cx="83268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67710" y="285469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:String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3617" y="4677520"/>
            <a:ext cx="1728192" cy="873388"/>
            <a:chOff x="6372200" y="2854692"/>
            <a:chExt cx="1728192" cy="873388"/>
          </a:xfrm>
        </p:grpSpPr>
        <p:sp>
          <p:nvSpPr>
            <p:cNvPr id="12" name="TextBox 11"/>
            <p:cNvSpPr txBox="1"/>
            <p:nvPr/>
          </p:nvSpPr>
          <p:spPr>
            <a:xfrm>
              <a:off x="6372200" y="328498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763654" y="3477768"/>
              <a:ext cx="5040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67710" y="3224024"/>
              <a:ext cx="83268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abc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67710" y="285469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:String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59715" y="5358124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1169" y="5422680"/>
            <a:ext cx="460591" cy="128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6228184" y="2873620"/>
            <a:ext cx="1008112" cy="570752"/>
          </a:xfrm>
          <a:prstGeom prst="rightBrace">
            <a:avLst>
              <a:gd name="adj1" fmla="val 250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000" y="292816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326871"/>
            <a:ext cx="73651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//File Name: StringDemo.java</a:t>
            </a:r>
          </a:p>
          <a:p>
            <a:r>
              <a:rPr lang="en-US" dirty="0"/>
              <a:t>class </a:t>
            </a:r>
            <a:r>
              <a:rPr lang="en-US" dirty="0" err="1"/>
              <a:t>StringDemo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String 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/>
              <a:t>	=	new	String("Object");</a:t>
            </a:r>
          </a:p>
          <a:p>
            <a:r>
              <a:rPr lang="en-US" dirty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</a:t>
            </a:r>
            <a:r>
              <a:rPr lang="en-US" dirty="0"/>
              <a:t>		=	</a:t>
            </a:r>
            <a:r>
              <a:rPr lang="en-US" dirty="0" err="1"/>
              <a:t>str</a:t>
            </a:r>
            <a:r>
              <a:rPr lang="en-US" dirty="0"/>
              <a:t> +	" Oriented";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/>
              <a:t>		=	</a:t>
            </a:r>
            <a:r>
              <a:rPr lang="en-US" dirty="0" err="1"/>
              <a:t>str</a:t>
            </a:r>
            <a:r>
              <a:rPr lang="en-US" dirty="0"/>
              <a:t> + 	" Programming";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</a:t>
            </a:r>
            <a:r>
              <a:rPr lang="en-US" dirty="0" err="1"/>
              <a:t>StringDemo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5" y="1326871"/>
            <a:ext cx="6521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//File Name: StringDemo.java</a:t>
            </a:r>
          </a:p>
          <a:p>
            <a:r>
              <a:rPr lang="en-US" dirty="0"/>
              <a:t>class </a:t>
            </a:r>
            <a:r>
              <a:rPr lang="en-US" dirty="0" err="1"/>
              <a:t>StringDemo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r>
              <a:rPr lang="en-US" b="1" dirty="0" smtClean="0">
                <a:solidFill>
                  <a:srgbClr val="FF0000"/>
                </a:solidFill>
              </a:rPr>
              <a:t> =</a:t>
            </a:r>
            <a:r>
              <a:rPr lang="en-US" b="1" dirty="0">
                <a:solidFill>
                  <a:srgbClr val="FF0000"/>
                </a:solidFill>
              </a:rPr>
              <a:t>	new	String("Object");</a:t>
            </a:r>
          </a:p>
          <a:p>
            <a:r>
              <a:rPr lang="en-US" dirty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</a:t>
            </a:r>
            <a:r>
              <a:rPr lang="en-US" dirty="0"/>
              <a:t>	</a:t>
            </a:r>
            <a:r>
              <a:rPr lang="en-US" dirty="0" smtClean="0"/>
              <a:t>     =</a:t>
            </a: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 +	" Oriented";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/>
              <a:t>	</a:t>
            </a:r>
            <a:r>
              <a:rPr lang="en-US" dirty="0" smtClean="0"/>
              <a:t>     =</a:t>
            </a: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 + 	" Programming</a:t>
            </a:r>
            <a:r>
              <a:rPr lang="en-US" dirty="0" smtClean="0"/>
              <a:t>";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</a:t>
            </a:r>
            <a:r>
              <a:rPr lang="en-US" dirty="0" err="1"/>
              <a:t>StringDemo</a:t>
            </a:r>
            <a:r>
              <a:rPr lang="en-US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32240" y="2276872"/>
            <a:ext cx="2088232" cy="794366"/>
            <a:chOff x="3779912" y="5020190"/>
            <a:chExt cx="2088232" cy="794366"/>
          </a:xfrm>
        </p:grpSpPr>
        <p:sp>
          <p:nvSpPr>
            <p:cNvPr id="2" name="TextBox 1"/>
            <p:cNvSpPr txBox="1"/>
            <p:nvPr/>
          </p:nvSpPr>
          <p:spPr>
            <a:xfrm>
              <a:off x="3779912" y="5445224"/>
              <a:ext cx="435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str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208876" y="5661248"/>
              <a:ext cx="5071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716016" y="5445224"/>
              <a:ext cx="1152128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Object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95176" y="502019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:String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1869</TotalTime>
  <Words>635</Words>
  <Application>Microsoft Office PowerPoint</Application>
  <PresentationFormat>On-screen Show (4:3)</PresentationFormat>
  <Paragraphs>306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306</cp:revision>
  <cp:lastPrinted>2014-01-11T02:25:52Z</cp:lastPrinted>
  <dcterms:created xsi:type="dcterms:W3CDTF">2014-01-11T00:18:07Z</dcterms:created>
  <dcterms:modified xsi:type="dcterms:W3CDTF">2020-10-09T06:01:44Z</dcterms:modified>
</cp:coreProperties>
</file>