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13" r:id="rId2"/>
    <p:sldId id="430" r:id="rId3"/>
    <p:sldId id="431" r:id="rId4"/>
    <p:sldId id="433" r:id="rId5"/>
    <p:sldId id="434" r:id="rId6"/>
    <p:sldId id="436" r:id="rId7"/>
    <p:sldId id="437" r:id="rId8"/>
    <p:sldId id="439" r:id="rId9"/>
    <p:sldId id="441" r:id="rId10"/>
    <p:sldId id="443" r:id="rId11"/>
    <p:sldId id="444" r:id="rId12"/>
    <p:sldId id="445" r:id="rId13"/>
    <p:sldId id="446" r:id="rId14"/>
    <p:sldId id="448" r:id="rId15"/>
    <p:sldId id="450" r:id="rId16"/>
    <p:sldId id="451" r:id="rId17"/>
    <p:sldId id="452" r:id="rId18"/>
    <p:sldId id="429" r:id="rId19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IT 2103 : 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Important 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Character Extraction : </a:t>
            </a:r>
            <a:r>
              <a:rPr lang="en-US" dirty="0" err="1"/>
              <a:t>getChars</a:t>
            </a:r>
            <a:r>
              <a:rPr lang="en-US" dirty="0" smtClean="0"/>
              <a:t>() : Example 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582341"/>
            <a:ext cx="799288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//File Name: StringDemo.java</a:t>
            </a:r>
          </a:p>
          <a:p>
            <a:r>
              <a:rPr lang="en-US" b="1" dirty="0"/>
              <a:t>class </a:t>
            </a:r>
            <a:r>
              <a:rPr lang="en-US" b="1" dirty="0" err="1"/>
              <a:t>StringDemo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r>
              <a:rPr lang="en-US" b="1" dirty="0"/>
              <a:t>	{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	String 	s 	= "When Java converts data";</a:t>
            </a:r>
          </a:p>
          <a:p>
            <a:r>
              <a:rPr lang="en-US" b="1" dirty="0">
                <a:solidFill>
                  <a:srgbClr val="FF0000"/>
                </a:solidFill>
              </a:rPr>
              <a:t>		</a:t>
            </a:r>
            <a:r>
              <a:rPr lang="en-US" sz="2800" b="1" dirty="0">
                <a:solidFill>
                  <a:srgbClr val="0070C0"/>
                </a:solidFill>
              </a:rPr>
              <a:t>char[]	chars	= new </a:t>
            </a:r>
            <a:r>
              <a:rPr lang="en-US" sz="2800" b="1" dirty="0" smtClean="0">
                <a:solidFill>
                  <a:srgbClr val="0070C0"/>
                </a:solidFill>
              </a:rPr>
              <a:t>char[20];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         	</a:t>
            </a:r>
            <a:r>
              <a:rPr lang="en-US" sz="2800" b="1" dirty="0" err="1" smtClean="0">
                <a:solidFill>
                  <a:schemeClr val="tx2"/>
                </a:solidFill>
              </a:rPr>
              <a:t>s.getChars</a:t>
            </a:r>
            <a:r>
              <a:rPr lang="en-US" sz="2800" b="1" dirty="0" smtClean="0">
                <a:solidFill>
                  <a:schemeClr val="tx2"/>
                </a:solidFill>
              </a:rPr>
              <a:t>(4, 14 ,chars,</a:t>
            </a:r>
            <a:r>
              <a:rPr lang="en-US" sz="2800" b="1" dirty="0" smtClean="0">
                <a:solidFill>
                  <a:srgbClr val="FF0000"/>
                </a:solidFill>
              </a:rPr>
              <a:t>4</a:t>
            </a:r>
            <a:r>
              <a:rPr lang="en-US" sz="2800" b="1" dirty="0" smtClean="0">
                <a:solidFill>
                  <a:schemeClr val="tx2"/>
                </a:solidFill>
              </a:rPr>
              <a:t>);</a:t>
            </a:r>
            <a:endParaRPr lang="en-US" sz="2800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	</a:t>
            </a:r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(chars);</a:t>
            </a:r>
          </a:p>
          <a:p>
            <a:r>
              <a:rPr lang="en-US" b="1" dirty="0"/>
              <a:t>	}// End of Method</a:t>
            </a:r>
          </a:p>
          <a:p>
            <a:r>
              <a:rPr lang="en-US" b="1" dirty="0"/>
              <a:t>}// End of class </a:t>
            </a:r>
            <a:r>
              <a:rPr lang="en-US" b="1" dirty="0" err="1"/>
              <a:t>StringDemo</a:t>
            </a:r>
            <a:r>
              <a:rPr lang="en-US" b="1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1702549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Characters will be extracted from index 4 to 13 (10 characters)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 rot="16200000">
            <a:off x="4380376" y="3260584"/>
            <a:ext cx="504056" cy="840888"/>
          </a:xfrm>
          <a:prstGeom prst="rightBrace">
            <a:avLst>
              <a:gd name="adj1" fmla="val 41706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V="1">
            <a:off x="4632404" y="2348880"/>
            <a:ext cx="1523772" cy="108012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779912" y="52588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&lt;&lt;OUTPUT&gt;&gt;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b="1" dirty="0">
                <a:solidFill>
                  <a:srgbClr val="FF0000"/>
                </a:solidFill>
              </a:rPr>
              <a:t>:\&gt;java </a:t>
            </a:r>
            <a:r>
              <a:rPr lang="en-US" b="1" dirty="0" err="1" smtClean="0">
                <a:solidFill>
                  <a:srgbClr val="FF0000"/>
                </a:solidFill>
              </a:rPr>
              <a:t>StringDemo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Java </a:t>
            </a:r>
            <a:r>
              <a:rPr lang="en-US" b="1" dirty="0" err="1">
                <a:solidFill>
                  <a:srgbClr val="FF0000"/>
                </a:solidFill>
              </a:rPr>
              <a:t>conv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5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503150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byte[] </a:t>
            </a:r>
            <a:r>
              <a:rPr lang="en-US" dirty="0" err="1">
                <a:solidFill>
                  <a:srgbClr val="FF0000"/>
                </a:solidFill>
              </a:rPr>
              <a:t>getBytes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Converts each character of string to byte and returns a byte arrays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ym typeface="Wingdings" panose="05000000000000000000" pitchFamily="2" charset="2"/>
              </a:rPr>
              <a:t>byte[]	values		=	“Object”.</a:t>
            </a:r>
            <a:r>
              <a:rPr lang="en-US" sz="2000" dirty="0" err="1" smtClean="0">
                <a:sym typeface="Wingdings" panose="05000000000000000000" pitchFamily="2" charset="2"/>
              </a:rPr>
              <a:t>getBytes</a:t>
            </a:r>
            <a:r>
              <a:rPr lang="en-US" sz="2000" dirty="0" smtClean="0">
                <a:sym typeface="Wingdings" panose="05000000000000000000" pitchFamily="2" charset="2"/>
              </a:rPr>
              <a:t>();</a:t>
            </a:r>
          </a:p>
          <a:p>
            <a:pPr marL="0" indent="0"/>
            <a:r>
              <a:rPr lang="en-US" sz="2000" dirty="0" smtClean="0">
                <a:sym typeface="Wingdings" panose="05000000000000000000" pitchFamily="2" charset="2"/>
              </a:rPr>
              <a:t>      for(</a:t>
            </a:r>
            <a:r>
              <a:rPr lang="en-US" sz="2000" dirty="0" err="1" smtClean="0">
                <a:sym typeface="Wingdings" panose="05000000000000000000" pitchFamily="2" charset="2"/>
              </a:rPr>
              <a:t>int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</a:t>
            </a:r>
            <a:r>
              <a:rPr lang="en-US" sz="2000" dirty="0" smtClean="0">
                <a:sym typeface="Wingdings" panose="05000000000000000000" pitchFamily="2" charset="2"/>
              </a:rPr>
              <a:t> =0; </a:t>
            </a:r>
            <a:r>
              <a:rPr lang="en-US" sz="2000" dirty="0" err="1" smtClean="0">
                <a:sym typeface="Wingdings" panose="05000000000000000000" pitchFamily="2" charset="2"/>
              </a:rPr>
              <a:t>i</a:t>
            </a:r>
            <a:r>
              <a:rPr lang="en-US" sz="2000" dirty="0" smtClean="0">
                <a:sym typeface="Wingdings" panose="05000000000000000000" pitchFamily="2" charset="2"/>
              </a:rPr>
              <a:t> &lt; </a:t>
            </a:r>
            <a:r>
              <a:rPr lang="en-US" sz="2000" dirty="0" err="1" smtClean="0">
                <a:sym typeface="Wingdings" panose="05000000000000000000" pitchFamily="2" charset="2"/>
              </a:rPr>
              <a:t>values.length</a:t>
            </a:r>
            <a:r>
              <a:rPr lang="en-US" sz="2000" dirty="0" smtClean="0">
                <a:sym typeface="Wingdings" panose="05000000000000000000" pitchFamily="2" charset="2"/>
              </a:rPr>
              <a:t>; </a:t>
            </a:r>
            <a:r>
              <a:rPr lang="en-US" sz="2000" dirty="0" err="1" smtClean="0">
                <a:sym typeface="Wingdings" panose="05000000000000000000" pitchFamily="2" charset="2"/>
              </a:rPr>
              <a:t>i</a:t>
            </a:r>
            <a:r>
              <a:rPr lang="en-US" sz="2000" dirty="0" smtClean="0">
                <a:sym typeface="Wingdings" panose="05000000000000000000" pitchFamily="2" charset="2"/>
              </a:rPr>
              <a:t>++)</a:t>
            </a:r>
          </a:p>
          <a:p>
            <a:pPr marL="0" indent="0"/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sym typeface="Wingdings" panose="05000000000000000000" pitchFamily="2" charset="2"/>
              </a:rPr>
              <a:t>System.out.print</a:t>
            </a:r>
            <a:r>
              <a:rPr lang="en-US" sz="2000" dirty="0" smtClean="0">
                <a:sym typeface="Wingdings" panose="05000000000000000000" pitchFamily="2" charset="2"/>
              </a:rPr>
              <a:t>(values[</a:t>
            </a:r>
            <a:r>
              <a:rPr lang="en-US" sz="2000" dirty="0" err="1" smtClean="0">
                <a:sym typeface="Wingdings" panose="05000000000000000000" pitchFamily="2" charset="2"/>
              </a:rPr>
              <a:t>i</a:t>
            </a:r>
            <a:r>
              <a:rPr lang="en-US" sz="2000" dirty="0" smtClean="0">
                <a:sym typeface="Wingdings" panose="05000000000000000000" pitchFamily="2" charset="2"/>
              </a:rPr>
              <a:t>] + “ “);</a:t>
            </a:r>
          </a:p>
          <a:p>
            <a:pPr marL="0" indent="0"/>
            <a:r>
              <a:rPr lang="en-US" sz="2000" dirty="0" smtClean="0">
                <a:sym typeface="Wingdings" panose="05000000000000000000" pitchFamily="2" charset="2"/>
              </a:rPr>
              <a:t> </a:t>
            </a:r>
          </a:p>
          <a:p>
            <a:pPr marL="0" indent="0"/>
            <a:r>
              <a:rPr lang="en-US" sz="2000" dirty="0" smtClean="0">
                <a:sym typeface="Wingdings" panose="05000000000000000000" pitchFamily="2" charset="2"/>
              </a:rPr>
              <a:t>	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 smtClean="0"/>
              <a:t>byte[]	bytes	= 	new byte[10];	</a:t>
            </a:r>
          </a:p>
          <a:p>
            <a:pPr marL="0" indent="0"/>
            <a:r>
              <a:rPr lang="en-US" sz="2000" dirty="0" smtClean="0"/>
              <a:t>      String 	s1 	=	“Java”; </a:t>
            </a:r>
          </a:p>
          <a:p>
            <a:pPr marL="0" indent="0"/>
            <a:r>
              <a:rPr lang="en-US" sz="2000" dirty="0"/>
              <a:t> </a:t>
            </a:r>
            <a:r>
              <a:rPr lang="en-US" sz="2000" dirty="0" smtClean="0"/>
              <a:t>     bytes 		= 	s1.getBytes(); </a:t>
            </a:r>
          </a:p>
          <a:p>
            <a:pPr marL="0" indent="0"/>
            <a:r>
              <a:rPr lang="en-US" sz="2000" dirty="0" smtClean="0">
                <a:sym typeface="Wingdings" panose="05000000000000000000" pitchFamily="2" charset="2"/>
              </a:rPr>
              <a:t>      for(</a:t>
            </a:r>
            <a:r>
              <a:rPr lang="en-US" sz="2000" dirty="0" err="1" smtClean="0">
                <a:sym typeface="Wingdings" panose="05000000000000000000" pitchFamily="2" charset="2"/>
              </a:rPr>
              <a:t>int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i</a:t>
            </a:r>
            <a:r>
              <a:rPr lang="en-US" sz="2000" dirty="0">
                <a:sym typeface="Wingdings" panose="05000000000000000000" pitchFamily="2" charset="2"/>
              </a:rPr>
              <a:t> =0; </a:t>
            </a:r>
            <a:r>
              <a:rPr lang="en-US" sz="2000" dirty="0" err="1">
                <a:sym typeface="Wingdings" panose="05000000000000000000" pitchFamily="2" charset="2"/>
              </a:rPr>
              <a:t>i</a:t>
            </a:r>
            <a:r>
              <a:rPr lang="en-US" sz="2000" dirty="0">
                <a:sym typeface="Wingdings" panose="05000000000000000000" pitchFamily="2" charset="2"/>
              </a:rPr>
              <a:t> &lt; </a:t>
            </a:r>
            <a:r>
              <a:rPr lang="en-US" sz="2000" dirty="0" err="1" smtClean="0">
                <a:sym typeface="Wingdings" panose="05000000000000000000" pitchFamily="2" charset="2"/>
              </a:rPr>
              <a:t>bytes.length</a:t>
            </a:r>
            <a:r>
              <a:rPr lang="en-US" sz="2000" dirty="0">
                <a:sym typeface="Wingdings" panose="05000000000000000000" pitchFamily="2" charset="2"/>
              </a:rPr>
              <a:t>; </a:t>
            </a:r>
            <a:r>
              <a:rPr lang="en-US" sz="2000" dirty="0" err="1">
                <a:sym typeface="Wingdings" panose="05000000000000000000" pitchFamily="2" charset="2"/>
              </a:rPr>
              <a:t>i</a:t>
            </a:r>
            <a:r>
              <a:rPr lang="en-US" sz="2000" dirty="0">
                <a:sym typeface="Wingdings" panose="05000000000000000000" pitchFamily="2" charset="2"/>
              </a:rPr>
              <a:t>++)</a:t>
            </a:r>
          </a:p>
          <a:p>
            <a:pPr marL="0" indent="0"/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sym typeface="Wingdings" panose="05000000000000000000" pitchFamily="2" charset="2"/>
              </a:rPr>
              <a:t>System.out.print</a:t>
            </a:r>
            <a:r>
              <a:rPr lang="en-US" sz="2000" dirty="0" smtClean="0">
                <a:sym typeface="Wingdings" panose="05000000000000000000" pitchFamily="2" charset="2"/>
              </a:rPr>
              <a:t>(bytes[</a:t>
            </a:r>
            <a:r>
              <a:rPr lang="en-US" sz="2000" dirty="0" err="1" smtClean="0">
                <a:sym typeface="Wingdings" panose="05000000000000000000" pitchFamily="2" charset="2"/>
              </a:rPr>
              <a:t>i</a:t>
            </a:r>
            <a:r>
              <a:rPr lang="en-US" sz="2000" dirty="0">
                <a:sym typeface="Wingdings" panose="05000000000000000000" pitchFamily="2" charset="2"/>
              </a:rPr>
              <a:t>] + “ “);</a:t>
            </a:r>
          </a:p>
          <a:p>
            <a:pPr marL="0" indent="0"/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byte[] </a:t>
            </a:r>
            <a:r>
              <a:rPr lang="en-US" dirty="0" err="1" smtClean="0"/>
              <a:t>getBytes</a:t>
            </a:r>
            <a:r>
              <a:rPr lang="en-US" dirty="0" smtClean="0"/>
              <a:t>() : Method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61148" y="3284984"/>
            <a:ext cx="4536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79 98 106 101 99 116</a:t>
            </a:r>
          </a:p>
        </p:txBody>
      </p:sp>
      <p:sp>
        <p:nvSpPr>
          <p:cNvPr id="7" name="Rectangle 6"/>
          <p:cNvSpPr/>
          <p:nvPr/>
        </p:nvSpPr>
        <p:spPr>
          <a:xfrm>
            <a:off x="5436096" y="5493769"/>
            <a:ext cx="1966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74 97 118 97</a:t>
            </a:r>
          </a:p>
        </p:txBody>
      </p:sp>
    </p:spTree>
    <p:extLst>
      <p:ext uri="{BB962C8B-B14F-4D97-AF65-F5344CB8AC3E}">
        <p14:creationId xmlns:p14="http://schemas.microsoft.com/office/powerpoint/2010/main" val="319913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0710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char[ ] </a:t>
            </a:r>
            <a:r>
              <a:rPr lang="en-US" dirty="0" err="1">
                <a:solidFill>
                  <a:srgbClr val="FF0000"/>
                </a:solidFill>
              </a:rPr>
              <a:t>toCharArray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>
                <a:sym typeface="Wingdings" panose="05000000000000000000" pitchFamily="2" charset="2"/>
              </a:rPr>
              <a:t> converts a string into a char type array and returns char[]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char[ ] </a:t>
            </a:r>
            <a:r>
              <a:rPr lang="en-US" dirty="0" err="1" smtClean="0"/>
              <a:t>toCharArray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3176" y="2276872"/>
            <a:ext cx="854082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//File Name: StringDemo.java</a:t>
            </a:r>
          </a:p>
          <a:p>
            <a:r>
              <a:rPr lang="en-US" dirty="0"/>
              <a:t>class </a:t>
            </a:r>
            <a:r>
              <a:rPr lang="en-US" dirty="0" err="1"/>
              <a:t>StringDemo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sz="2400" dirty="0" err="1">
                <a:solidFill>
                  <a:srgbClr val="FF0000"/>
                </a:solidFill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</a:rPr>
              <a:t>("Thomas Alva </a:t>
            </a:r>
            <a:r>
              <a:rPr lang="en-US" sz="2400" dirty="0" err="1">
                <a:solidFill>
                  <a:srgbClr val="FF0000"/>
                </a:solidFill>
              </a:rPr>
              <a:t>Edison".length</a:t>
            </a:r>
            <a:r>
              <a:rPr lang="en-US" sz="2400" dirty="0">
                <a:solidFill>
                  <a:srgbClr val="FF0000"/>
                </a:solidFill>
              </a:rPr>
              <a:t>());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char[] name = "Thomas Alva Edison".</a:t>
            </a:r>
            <a:r>
              <a:rPr lang="en-US" sz="2400" dirty="0" err="1">
                <a:solidFill>
                  <a:srgbClr val="FF0000"/>
                </a:solidFill>
              </a:rPr>
              <a:t>toCharArray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</a:t>
            </a:r>
            <a:r>
              <a:rPr lang="en-US" sz="2400" dirty="0" err="1">
                <a:solidFill>
                  <a:srgbClr val="FF0000"/>
                </a:solidFill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name.length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</a:t>
            </a:r>
            <a:r>
              <a:rPr lang="en-US" sz="2400" dirty="0" err="1">
                <a:solidFill>
                  <a:srgbClr val="FF0000"/>
                </a:solidFill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</a:rPr>
              <a:t>(name);</a:t>
            </a:r>
          </a:p>
          <a:p>
            <a:r>
              <a:rPr lang="en-US" dirty="0"/>
              <a:t>	}// End of Method</a:t>
            </a:r>
          </a:p>
          <a:p>
            <a:r>
              <a:rPr lang="en-US" dirty="0"/>
              <a:t>}// End of class </a:t>
            </a:r>
            <a:r>
              <a:rPr lang="en-US" dirty="0" err="1"/>
              <a:t>StringDemo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508104" y="5368231"/>
            <a:ext cx="3222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F:\&gt;java </a:t>
            </a:r>
            <a:r>
              <a:rPr lang="en-US" b="1" dirty="0" err="1">
                <a:solidFill>
                  <a:srgbClr val="FF0000"/>
                </a:solidFill>
              </a:rPr>
              <a:t>StringDemo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18</a:t>
            </a:r>
          </a:p>
          <a:p>
            <a:r>
              <a:rPr lang="en-US" b="1" dirty="0">
                <a:solidFill>
                  <a:srgbClr val="FF0000"/>
                </a:solidFill>
              </a:rPr>
              <a:t>18</a:t>
            </a:r>
          </a:p>
          <a:p>
            <a:r>
              <a:rPr lang="en-US" b="1" dirty="0">
                <a:solidFill>
                  <a:srgbClr val="FF0000"/>
                </a:solidFill>
              </a:rPr>
              <a:t>Thomas Alva Edison</a:t>
            </a:r>
          </a:p>
        </p:txBody>
      </p:sp>
    </p:spTree>
    <p:extLst>
      <p:ext uri="{BB962C8B-B14F-4D97-AF65-F5344CB8AC3E}">
        <p14:creationId xmlns:p14="http://schemas.microsoft.com/office/powerpoint/2010/main" val="291098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r>
              <a:rPr lang="en-US" dirty="0" smtClean="0">
                <a:solidFill>
                  <a:srgbClr val="FF0000"/>
                </a:solidFill>
              </a:rPr>
              <a:t> equals(String other) </a:t>
            </a:r>
            <a:r>
              <a:rPr lang="en-US" dirty="0" smtClean="0">
                <a:sym typeface="Wingdings" panose="05000000000000000000" pitchFamily="2" charset="2"/>
              </a:rPr>
              <a:t> case-sensitive comparison [upper and lower-case letters are not equal]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Example : “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”.equals(“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”) returns false, “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”.equals(“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”) returns 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boolean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equalsIgnoreCase</a:t>
            </a:r>
            <a:r>
              <a:rPr lang="en-US" dirty="0" smtClean="0">
                <a:solidFill>
                  <a:srgbClr val="FF0000"/>
                </a:solidFill>
              </a:rPr>
              <a:t>(String </a:t>
            </a:r>
            <a:r>
              <a:rPr lang="en-US" dirty="0">
                <a:solidFill>
                  <a:srgbClr val="FF0000"/>
                </a:solidFill>
              </a:rPr>
              <a:t>other) </a:t>
            </a:r>
            <a:r>
              <a:rPr lang="en-US" dirty="0" smtClean="0">
                <a:sym typeface="Wingdings" panose="05000000000000000000" pitchFamily="2" charset="2"/>
              </a:rPr>
              <a:t> Comparison by ignoring the case of characters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Example : “</a:t>
            </a:r>
            <a:r>
              <a:rPr lang="en-US" dirty="0" err="1" smtClean="0"/>
              <a:t>abc</a:t>
            </a:r>
            <a:r>
              <a:rPr lang="en-US" dirty="0" smtClean="0"/>
              <a:t>”.</a:t>
            </a:r>
            <a:r>
              <a:rPr lang="en-US" dirty="0" err="1" smtClean="0"/>
              <a:t>equals</a:t>
            </a:r>
            <a:r>
              <a:rPr lang="en-US" dirty="0" err="1"/>
              <a:t>IgnoreCase</a:t>
            </a:r>
            <a:r>
              <a:rPr lang="en-US" dirty="0"/>
              <a:t> </a:t>
            </a:r>
            <a:r>
              <a:rPr lang="en-US" dirty="0" smtClean="0"/>
              <a:t>(“ABC”) or “</a:t>
            </a:r>
            <a:r>
              <a:rPr lang="en-US" dirty="0" err="1" smtClean="0"/>
              <a:t>aBc</a:t>
            </a:r>
            <a:r>
              <a:rPr lang="en-US" dirty="0" smtClean="0"/>
              <a:t>”.</a:t>
            </a:r>
            <a:r>
              <a:rPr lang="en-US" dirty="0"/>
              <a:t> </a:t>
            </a:r>
            <a:r>
              <a:rPr lang="en-US" dirty="0" err="1"/>
              <a:t>equalsIgnoreCase</a:t>
            </a:r>
            <a:r>
              <a:rPr lang="en-US" dirty="0"/>
              <a:t> </a:t>
            </a:r>
            <a:r>
              <a:rPr lang="en-US" dirty="0" smtClean="0"/>
              <a:t>(“</a:t>
            </a:r>
            <a:r>
              <a:rPr lang="en-US" dirty="0" err="1" smtClean="0"/>
              <a:t>abC</a:t>
            </a:r>
            <a:r>
              <a:rPr lang="en-US" dirty="0" smtClean="0"/>
              <a:t>”) returns true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String Comparisons: equals() and </a:t>
            </a:r>
            <a:r>
              <a:rPr lang="en-US" dirty="0" err="1" smtClean="0"/>
              <a:t>equalsIgnoreCase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4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8392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regionMatches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compares the regions of two string references for equality [returns true if regions matches otherwise false]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Syntax: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b="1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boolean</a:t>
            </a:r>
            <a:r>
              <a:rPr lang="en-US" sz="12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b="1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regionMatches</a:t>
            </a:r>
            <a:r>
              <a:rPr lang="en-US" sz="12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sz="1200" b="1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sz="12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b="1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startIndex</a:t>
            </a:r>
            <a:r>
              <a:rPr lang="en-US" sz="12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, String str2, </a:t>
            </a:r>
            <a:r>
              <a:rPr lang="en-US" sz="1200" b="1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sz="12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str2startIndex, </a:t>
            </a:r>
            <a:r>
              <a:rPr lang="en-US" sz="1200" b="1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sz="12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b="1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numChars</a:t>
            </a:r>
            <a:r>
              <a:rPr lang="en-US" sz="12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  case-sensitive comparison</a:t>
            </a:r>
          </a:p>
          <a:p>
            <a:pPr marL="457200" indent="-457200">
              <a:buFont typeface="+mj-lt"/>
              <a:buAutoNum type="arabicPeriod"/>
            </a:pPr>
            <a:endParaRPr lang="en-US" sz="1200" b="1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sz="1200" b="1" i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/>
            <a:endParaRPr lang="en-US" sz="1200" b="1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/>
            <a:endParaRPr lang="en-US" sz="1200" b="1" i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/>
            <a:endParaRPr lang="en-US" sz="1200" b="1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/>
            <a:endParaRPr lang="en-US" sz="1200" b="1" i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sz="1200" b="1" i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12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boolean</a:t>
            </a:r>
            <a:r>
              <a:rPr lang="en-US" sz="1200" b="1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b="1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regionMatches</a:t>
            </a:r>
            <a:r>
              <a:rPr lang="en-US" sz="12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sz="1200" b="1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boolean</a:t>
            </a:r>
            <a:r>
              <a:rPr lang="en-US" sz="12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b="1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ignoreCase</a:t>
            </a:r>
            <a:r>
              <a:rPr lang="en-US" sz="12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en-US" sz="1200" b="1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sz="12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startIndex</a:t>
            </a:r>
            <a:r>
              <a:rPr lang="en-US" sz="1200" b="1" i="1" dirty="0">
                <a:solidFill>
                  <a:srgbClr val="FF0000"/>
                </a:solidFill>
                <a:sym typeface="Wingdings" panose="05000000000000000000" pitchFamily="2" charset="2"/>
              </a:rPr>
              <a:t>, String str2, </a:t>
            </a:r>
            <a:r>
              <a:rPr lang="en-US" sz="12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sz="1200" b="1" i="1" dirty="0">
                <a:solidFill>
                  <a:srgbClr val="FF0000"/>
                </a:solidFill>
                <a:sym typeface="Wingdings" panose="05000000000000000000" pitchFamily="2" charset="2"/>
              </a:rPr>
              <a:t> str2startIndex, </a:t>
            </a:r>
            <a:r>
              <a:rPr lang="en-US" sz="12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sz="1200" b="1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numChars</a:t>
            </a:r>
            <a:r>
              <a:rPr lang="en-US" sz="12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  Can ignore case if the first parameter value is true.</a:t>
            </a:r>
            <a:endParaRPr lang="en-US" sz="1200" b="1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/>
            <a:r>
              <a:rPr lang="en-US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	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String Comparisons: </a:t>
            </a:r>
            <a:r>
              <a:rPr lang="en-US" dirty="0" err="1" smtClean="0"/>
              <a:t>regionMatches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15616" y="3284984"/>
            <a:ext cx="1872208" cy="69233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8976" y="3977323"/>
            <a:ext cx="1634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start index of invoking string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50368" y="3284984"/>
            <a:ext cx="1533600" cy="69234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3728" y="3977323"/>
            <a:ext cx="1634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Second String for comparison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06552" y="3284984"/>
            <a:ext cx="597496" cy="69234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79912" y="3977323"/>
            <a:ext cx="1634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start index  of  second String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228184" y="3284984"/>
            <a:ext cx="1048272" cy="36004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6096" y="3631153"/>
            <a:ext cx="3578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Number of characters to be compared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[str2startIndex  to str2startIndex + </a:t>
            </a:r>
            <a:r>
              <a:rPr lang="en-US" dirty="0" err="1" smtClean="0">
                <a:solidFill>
                  <a:srgbClr val="FF0000"/>
                </a:solidFill>
              </a:rPr>
              <a:t>numChars</a:t>
            </a:r>
            <a:r>
              <a:rPr lang="en-US" dirty="0" smtClean="0">
                <a:solidFill>
                  <a:srgbClr val="FF0000"/>
                </a:solidFill>
              </a:rPr>
              <a:t> – 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573325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Note : Index parameters should be within range otherwise </a:t>
            </a:r>
            <a:r>
              <a:rPr lang="en-US" b="1" dirty="0" err="1" smtClean="0">
                <a:solidFill>
                  <a:srgbClr val="FF0000"/>
                </a:solidFill>
              </a:rPr>
              <a:t>StringIndexOutofBoundsException</a:t>
            </a:r>
            <a:r>
              <a:rPr lang="en-US" b="1" dirty="0" smtClean="0">
                <a:solidFill>
                  <a:srgbClr val="FF0000"/>
                </a:solidFill>
              </a:rPr>
              <a:t> will be thrown</a:t>
            </a:r>
          </a:p>
        </p:txBody>
      </p:sp>
    </p:spTree>
    <p:extLst>
      <p:ext uri="{BB962C8B-B14F-4D97-AF65-F5344CB8AC3E}">
        <p14:creationId xmlns:p14="http://schemas.microsoft.com/office/powerpoint/2010/main" val="355824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5" grpId="0"/>
      <p:bldP spid="18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String Comparisons: </a:t>
            </a:r>
            <a:r>
              <a:rPr lang="en-US" dirty="0" err="1" smtClean="0"/>
              <a:t>regionMatches</a:t>
            </a:r>
            <a:r>
              <a:rPr lang="en-US" dirty="0" smtClean="0"/>
              <a:t>() : Example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" y="1408708"/>
            <a:ext cx="77955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 s1 = "India finally has started preparations for Rio Olympics";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String </a:t>
            </a:r>
            <a:r>
              <a:rPr lang="en-US" dirty="0">
                <a:solidFill>
                  <a:srgbClr val="FF0000"/>
                </a:solidFill>
              </a:rPr>
              <a:t>s2 = "David has started preparations for Final Exams";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String </a:t>
            </a:r>
            <a:r>
              <a:rPr lang="en-US" dirty="0">
                <a:solidFill>
                  <a:srgbClr val="FF0000"/>
                </a:solidFill>
              </a:rPr>
              <a:t>s3 = "David has Started PREPARATIONS FOR Final Exams";</a:t>
            </a:r>
          </a:p>
          <a:p>
            <a:r>
              <a:rPr lang="en-US" dirty="0">
                <a:solidFill>
                  <a:srgbClr val="FF0000"/>
                </a:solidFill>
              </a:rPr>
              <a:t>		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(s1.regionMatches(14,s2,6,24</a:t>
            </a:r>
            <a:r>
              <a:rPr lang="en-US" dirty="0">
                <a:solidFill>
                  <a:srgbClr val="FF0000"/>
                </a:solidFill>
              </a:rPr>
              <a:t>));	// Case-Sensitive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(s1.regionMatches(14,s3,6,24</a:t>
            </a:r>
            <a:r>
              <a:rPr lang="en-US" dirty="0">
                <a:solidFill>
                  <a:srgbClr val="FF0000"/>
                </a:solidFill>
              </a:rPr>
              <a:t>));	// Case-Sensitive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(s1.regionMatches(true,14,s3,6,24</a:t>
            </a:r>
            <a:r>
              <a:rPr lang="en-US" dirty="0">
                <a:solidFill>
                  <a:srgbClr val="FF0000"/>
                </a:solidFill>
              </a:rPr>
              <a:t>));  </a:t>
            </a:r>
            <a:r>
              <a:rPr lang="en-US" dirty="0" smtClean="0">
                <a:solidFill>
                  <a:srgbClr val="FF0000"/>
                </a:solidFill>
              </a:rPr>
              <a:t>	// </a:t>
            </a:r>
            <a:r>
              <a:rPr lang="en-US" dirty="0">
                <a:solidFill>
                  <a:srgbClr val="FF0000"/>
                </a:solidFill>
              </a:rPr>
              <a:t>Ignore-case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(s1.regionMatches(false,14,s3,6,24</a:t>
            </a:r>
            <a:r>
              <a:rPr lang="en-US" dirty="0">
                <a:solidFill>
                  <a:srgbClr val="FF0000"/>
                </a:solidFill>
              </a:rPr>
              <a:t>)); </a:t>
            </a:r>
            <a:r>
              <a:rPr lang="en-US" dirty="0" smtClean="0">
                <a:solidFill>
                  <a:srgbClr val="FF0000"/>
                </a:solidFill>
              </a:rPr>
              <a:t>	// </a:t>
            </a:r>
            <a:r>
              <a:rPr lang="en-US" dirty="0">
                <a:solidFill>
                  <a:srgbClr val="FF0000"/>
                </a:solidFill>
              </a:rPr>
              <a:t>Case-Sensitive</a:t>
            </a:r>
          </a:p>
        </p:txBody>
      </p:sp>
      <p:sp>
        <p:nvSpPr>
          <p:cNvPr id="4" name="Rectangle 3"/>
          <p:cNvSpPr/>
          <p:nvPr/>
        </p:nvSpPr>
        <p:spPr>
          <a:xfrm>
            <a:off x="7812360" y="2996952"/>
            <a:ext cx="7200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false</a:t>
            </a:r>
            <a:endParaRPr lang="en-US" sz="2000" b="1" dirty="0">
              <a:solidFill>
                <a:srgbClr val="FF0000"/>
              </a:solidFill>
            </a:endParaRPr>
          </a:p>
          <a:p>
            <a:pPr algn="ctr"/>
            <a:endParaRPr lang="en-US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  <a:p>
            <a:pPr algn="ctr"/>
            <a:endParaRPr lang="en-US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false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0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15672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startsWith</a:t>
            </a:r>
            <a:r>
              <a:rPr lang="en-US" dirty="0" smtClean="0">
                <a:solidFill>
                  <a:srgbClr val="FF0000"/>
                </a:solidFill>
              </a:rPr>
              <a:t>(String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Returns true if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en-US" dirty="0" smtClean="0">
                <a:sym typeface="Wingdings" panose="05000000000000000000" pitchFamily="2" charset="2"/>
              </a:rPr>
              <a:t> string starts with ‘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str</a:t>
            </a:r>
            <a:r>
              <a:rPr lang="en-US" dirty="0" smtClean="0">
                <a:sym typeface="Wingdings" panose="05000000000000000000" pitchFamily="2" charset="2"/>
              </a:rPr>
              <a:t>’ otherwise false. For Example, “</a:t>
            </a:r>
            <a:r>
              <a:rPr lang="en-US" dirty="0" err="1" smtClean="0">
                <a:sym typeface="Wingdings" panose="05000000000000000000" pitchFamily="2" charset="2"/>
              </a:rPr>
              <a:t>Object”startsWith</a:t>
            </a:r>
            <a:r>
              <a:rPr lang="en-US" dirty="0" smtClean="0">
                <a:sym typeface="Wingdings" panose="05000000000000000000" pitchFamily="2" charset="2"/>
              </a:rPr>
              <a:t>(“</a:t>
            </a:r>
            <a:r>
              <a:rPr lang="en-US" dirty="0" err="1" smtClean="0">
                <a:sym typeface="Wingdings" panose="05000000000000000000" pitchFamily="2" charset="2"/>
              </a:rPr>
              <a:t>Obj</a:t>
            </a:r>
            <a:r>
              <a:rPr lang="en-US" dirty="0" smtClean="0">
                <a:sym typeface="Wingdings" panose="05000000000000000000" pitchFamily="2" charset="2"/>
              </a:rPr>
              <a:t>”) returns true.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startsWith</a:t>
            </a:r>
            <a:r>
              <a:rPr lang="en-US" dirty="0">
                <a:solidFill>
                  <a:srgbClr val="FF0000"/>
                </a:solidFill>
              </a:rPr>
              <a:t>(String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startIndex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Overloaded Flavor. Returns </a:t>
            </a:r>
            <a:r>
              <a:rPr lang="en-US" dirty="0">
                <a:sym typeface="Wingdings" panose="05000000000000000000" pitchFamily="2" charset="2"/>
              </a:rPr>
              <a:t>true if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en-US" dirty="0">
                <a:sym typeface="Wingdings" panose="05000000000000000000" pitchFamily="2" charset="2"/>
              </a:rPr>
              <a:t> string starts with ‘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str</a:t>
            </a:r>
            <a:r>
              <a:rPr lang="en-US" dirty="0">
                <a:sym typeface="Wingdings" panose="05000000000000000000" pitchFamily="2" charset="2"/>
              </a:rPr>
              <a:t>’ </a:t>
            </a:r>
            <a:r>
              <a:rPr lang="en-US" dirty="0" smtClean="0">
                <a:sym typeface="Wingdings" panose="05000000000000000000" pitchFamily="2" charset="2"/>
              </a:rPr>
              <a:t>from index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startIndex</a:t>
            </a:r>
            <a:r>
              <a:rPr lang="en-US" dirty="0" smtClean="0">
                <a:sym typeface="Wingdings" panose="05000000000000000000" pitchFamily="2" charset="2"/>
              </a:rPr>
              <a:t> otherwise </a:t>
            </a:r>
            <a:r>
              <a:rPr lang="en-US" dirty="0">
                <a:sym typeface="Wingdings" panose="05000000000000000000" pitchFamily="2" charset="2"/>
              </a:rPr>
              <a:t>false. For Example, “</a:t>
            </a:r>
            <a:r>
              <a:rPr lang="en-US" dirty="0" err="1">
                <a:sym typeface="Wingdings" panose="05000000000000000000" pitchFamily="2" charset="2"/>
              </a:rPr>
              <a:t>Object”startsWith</a:t>
            </a:r>
            <a:r>
              <a:rPr lang="en-US" dirty="0" smtClean="0">
                <a:sym typeface="Wingdings" panose="05000000000000000000" pitchFamily="2" charset="2"/>
              </a:rPr>
              <a:t>(“ect”,3) </a:t>
            </a:r>
            <a:r>
              <a:rPr lang="en-US" dirty="0">
                <a:sym typeface="Wingdings" panose="05000000000000000000" pitchFamily="2" charset="2"/>
              </a:rPr>
              <a:t>returns true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endsWith</a:t>
            </a:r>
            <a:r>
              <a:rPr lang="en-US" dirty="0" smtClean="0">
                <a:solidFill>
                  <a:srgbClr val="FF0000"/>
                </a:solidFill>
              </a:rPr>
              <a:t>(String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Returns true if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en-US" dirty="0">
                <a:sym typeface="Wingdings" panose="05000000000000000000" pitchFamily="2" charset="2"/>
              </a:rPr>
              <a:t> string </a:t>
            </a:r>
            <a:r>
              <a:rPr lang="en-US" dirty="0" smtClean="0">
                <a:sym typeface="Wingdings" panose="05000000000000000000" pitchFamily="2" charset="2"/>
              </a:rPr>
              <a:t>ends </a:t>
            </a:r>
            <a:r>
              <a:rPr lang="en-US" dirty="0">
                <a:sym typeface="Wingdings" panose="05000000000000000000" pitchFamily="2" charset="2"/>
              </a:rPr>
              <a:t>with ‘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str</a:t>
            </a:r>
            <a:r>
              <a:rPr lang="en-US" dirty="0">
                <a:sym typeface="Wingdings" panose="05000000000000000000" pitchFamily="2" charset="2"/>
              </a:rPr>
              <a:t>’ otherwise </a:t>
            </a:r>
            <a:r>
              <a:rPr lang="en-US" dirty="0" smtClean="0">
                <a:sym typeface="Wingdings" panose="05000000000000000000" pitchFamily="2" charset="2"/>
              </a:rPr>
              <a:t>false. For Example, “</a:t>
            </a:r>
            <a:r>
              <a:rPr lang="en-US" dirty="0" err="1" smtClean="0">
                <a:sym typeface="Wingdings" panose="05000000000000000000" pitchFamily="2" charset="2"/>
              </a:rPr>
              <a:t>FooBar</a:t>
            </a:r>
            <a:r>
              <a:rPr lang="en-US" dirty="0" smtClean="0">
                <a:sym typeface="Wingdings" panose="05000000000000000000" pitchFamily="2" charset="2"/>
              </a:rPr>
              <a:t>”.</a:t>
            </a:r>
            <a:r>
              <a:rPr lang="en-US" dirty="0" err="1" smtClean="0">
                <a:sym typeface="Wingdings" panose="05000000000000000000" pitchFamily="2" charset="2"/>
              </a:rPr>
              <a:t>endsWith</a:t>
            </a:r>
            <a:r>
              <a:rPr lang="en-US" dirty="0" smtClean="0">
                <a:sym typeface="Wingdings" panose="05000000000000000000" pitchFamily="2" charset="2"/>
              </a:rPr>
              <a:t>(“Bar”); returns true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String Comparisons</a:t>
            </a:r>
            <a:r>
              <a:rPr lang="en-US" dirty="0" smtClean="0"/>
              <a:t>: </a:t>
            </a:r>
            <a:r>
              <a:rPr lang="en-US" dirty="0" err="1" smtClean="0"/>
              <a:t>startsWith</a:t>
            </a:r>
            <a:r>
              <a:rPr lang="en-US" dirty="0" smtClean="0"/>
              <a:t>() and </a:t>
            </a:r>
            <a:r>
              <a:rPr lang="en-US" dirty="0" err="1" smtClean="0"/>
              <a:t>endsWith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503150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compareTo</a:t>
            </a:r>
            <a:r>
              <a:rPr lang="en-US" sz="2000" dirty="0" smtClean="0">
                <a:solidFill>
                  <a:srgbClr val="FF0000"/>
                </a:solidFill>
              </a:rPr>
              <a:t>(String </a:t>
            </a:r>
            <a:r>
              <a:rPr lang="en-US" sz="2000" dirty="0" err="1" smtClean="0">
                <a:solidFill>
                  <a:srgbClr val="FF0000"/>
                </a:solidFill>
              </a:rPr>
              <a:t>str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 Case-Sensitive Comparison. returns a +</a:t>
            </a:r>
            <a:r>
              <a:rPr lang="en-US" sz="2000" dirty="0" err="1" smtClean="0">
                <a:sym typeface="Wingdings" panose="05000000000000000000" pitchFamily="2" charset="2"/>
              </a:rPr>
              <a:t>ive</a:t>
            </a:r>
            <a:r>
              <a:rPr lang="en-US" sz="2000" dirty="0" smtClean="0">
                <a:sym typeface="Wingdings" panose="05000000000000000000" pitchFamily="2" charset="2"/>
              </a:rPr>
              <a:t> value if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en-US" sz="2000" dirty="0" smtClean="0">
                <a:sym typeface="Wingdings" panose="05000000000000000000" pitchFamily="2" charset="2"/>
              </a:rPr>
              <a:t> string is &gt;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str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, -</a:t>
            </a:r>
            <a:r>
              <a:rPr lang="en-US" sz="2000" dirty="0" err="1" smtClean="0">
                <a:sym typeface="Wingdings" panose="05000000000000000000" pitchFamily="2" charset="2"/>
              </a:rPr>
              <a:t>ive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value if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en-US" sz="2000" dirty="0">
                <a:sym typeface="Wingdings" panose="05000000000000000000" pitchFamily="2" charset="2"/>
              </a:rPr>
              <a:t> string is &lt;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str</a:t>
            </a:r>
            <a:r>
              <a:rPr lang="en-US" sz="2000" dirty="0" smtClean="0">
                <a:sym typeface="Wingdings" panose="05000000000000000000" pitchFamily="2" charset="2"/>
              </a:rPr>
              <a:t>, otherwise a 0 (zero) value. Used For sorting an arrays of String </a:t>
            </a:r>
            <a:r>
              <a:rPr lang="en-US" sz="2000" dirty="0">
                <a:sym typeface="Wingdings" panose="05000000000000000000" pitchFamily="2" charset="2"/>
              </a:rPr>
              <a:t>v</a:t>
            </a:r>
            <a:r>
              <a:rPr lang="en-US" sz="2000" dirty="0" smtClean="0">
                <a:sym typeface="Wingdings" panose="05000000000000000000" pitchFamily="2" charset="2"/>
              </a:rPr>
              <a:t>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Comparison is done character by character. If all characters of both strings matches then 0 is returned otherwise a difference of the first non-matched character is returned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Examples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sym typeface="Wingdings" panose="05000000000000000000" pitchFamily="2" charset="2"/>
              </a:rPr>
              <a:t>System.out.println</a:t>
            </a:r>
            <a:r>
              <a:rPr lang="en-US" sz="2000" dirty="0">
                <a:sym typeface="Wingdings" panose="05000000000000000000" pitchFamily="2" charset="2"/>
              </a:rPr>
              <a:t>("Ram".</a:t>
            </a:r>
            <a:r>
              <a:rPr lang="en-US" sz="2000" dirty="0" err="1">
                <a:sym typeface="Wingdings" panose="05000000000000000000" pitchFamily="2" charset="2"/>
              </a:rPr>
              <a:t>compareTo</a:t>
            </a:r>
            <a:r>
              <a:rPr lang="en-US" sz="2000" dirty="0">
                <a:sym typeface="Wingdings" panose="05000000000000000000" pitchFamily="2" charset="2"/>
              </a:rPr>
              <a:t>("RAM</a:t>
            </a:r>
            <a:r>
              <a:rPr lang="en-US" sz="2000" dirty="0" smtClean="0">
                <a:sym typeface="Wingdings" panose="05000000000000000000" pitchFamily="2" charset="2"/>
              </a:rPr>
              <a:t>"));	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// Prints 32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sym typeface="Wingdings" panose="05000000000000000000" pitchFamily="2" charset="2"/>
              </a:rPr>
              <a:t>System.out.println</a:t>
            </a:r>
            <a:r>
              <a:rPr lang="en-US" sz="2000" dirty="0">
                <a:sym typeface="Wingdings" panose="05000000000000000000" pitchFamily="2" charset="2"/>
              </a:rPr>
              <a:t>("Java".</a:t>
            </a:r>
            <a:r>
              <a:rPr lang="en-US" sz="2000" dirty="0" err="1">
                <a:sym typeface="Wingdings" panose="05000000000000000000" pitchFamily="2" charset="2"/>
              </a:rPr>
              <a:t>compareTo</a:t>
            </a:r>
            <a:r>
              <a:rPr lang="en-US" sz="2000" dirty="0">
                <a:sym typeface="Wingdings" panose="05000000000000000000" pitchFamily="2" charset="2"/>
              </a:rPr>
              <a:t>("Object</a:t>
            </a:r>
            <a:r>
              <a:rPr lang="en-US" sz="2000" dirty="0" smtClean="0">
                <a:sym typeface="Wingdings" panose="05000000000000000000" pitchFamily="2" charset="2"/>
              </a:rPr>
              <a:t>"));	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// Prints -5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sym typeface="Wingdings" panose="05000000000000000000" pitchFamily="2" charset="2"/>
              </a:rPr>
              <a:t>System.out.println</a:t>
            </a:r>
            <a:r>
              <a:rPr lang="en-US" sz="2000" dirty="0">
                <a:sym typeface="Wingdings" panose="05000000000000000000" pitchFamily="2" charset="2"/>
              </a:rPr>
              <a:t>("Hello".</a:t>
            </a:r>
            <a:r>
              <a:rPr lang="en-US" sz="2000" dirty="0" err="1">
                <a:sym typeface="Wingdings" panose="05000000000000000000" pitchFamily="2" charset="2"/>
              </a:rPr>
              <a:t>compareTo</a:t>
            </a:r>
            <a:r>
              <a:rPr lang="en-US" sz="2000" dirty="0">
                <a:sym typeface="Wingdings" panose="05000000000000000000" pitchFamily="2" charset="2"/>
              </a:rPr>
              <a:t>("Welcome</a:t>
            </a:r>
            <a:r>
              <a:rPr lang="en-US" sz="2000" dirty="0" smtClean="0">
                <a:sym typeface="Wingdings" panose="05000000000000000000" pitchFamily="2" charset="2"/>
              </a:rPr>
              <a:t>"));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// Prints -15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compareToIgnoreCase</a:t>
            </a:r>
            <a:r>
              <a:rPr lang="en-US" sz="2000" dirty="0" smtClean="0">
                <a:solidFill>
                  <a:srgbClr val="FF0000"/>
                </a:solidFill>
              </a:rPr>
              <a:t>(String </a:t>
            </a:r>
            <a:r>
              <a:rPr lang="en-US" sz="2000" dirty="0" err="1">
                <a:solidFill>
                  <a:srgbClr val="FF0000"/>
                </a:solidFill>
              </a:rPr>
              <a:t>str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  <a:r>
              <a:rPr lang="en-US" sz="2000" dirty="0" smtClean="0">
                <a:sym typeface="Wingdings" panose="05000000000000000000" pitchFamily="2" charset="2"/>
              </a:rPr>
              <a:t> Ignore case comparison.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Examples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sym typeface="Wingdings" panose="05000000000000000000" pitchFamily="2" charset="2"/>
              </a:rPr>
              <a:t>System.out.println</a:t>
            </a:r>
            <a:r>
              <a:rPr lang="en-US" sz="2000" dirty="0">
                <a:sym typeface="Wingdings" panose="05000000000000000000" pitchFamily="2" charset="2"/>
              </a:rPr>
              <a:t>("Ram".</a:t>
            </a:r>
            <a:r>
              <a:rPr lang="en-US" sz="2000" dirty="0" err="1" smtClean="0">
                <a:sym typeface="Wingdings" panose="05000000000000000000" pitchFamily="2" charset="2"/>
              </a:rPr>
              <a:t>compareToIgnoreCase</a:t>
            </a:r>
            <a:r>
              <a:rPr lang="en-US" sz="2000" dirty="0" smtClean="0">
                <a:sym typeface="Wingdings" panose="05000000000000000000" pitchFamily="2" charset="2"/>
              </a:rPr>
              <a:t>("</a:t>
            </a:r>
            <a:r>
              <a:rPr lang="en-US" sz="2000" dirty="0">
                <a:sym typeface="Wingdings" panose="05000000000000000000" pitchFamily="2" charset="2"/>
              </a:rPr>
              <a:t>RAM</a:t>
            </a:r>
            <a:r>
              <a:rPr lang="en-US" sz="2000" dirty="0" smtClean="0">
                <a:sym typeface="Wingdings" panose="05000000000000000000" pitchFamily="2" charset="2"/>
              </a:rPr>
              <a:t>"));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// Prints 0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sym typeface="Wingdings" panose="05000000000000000000" pitchFamily="2" charset="2"/>
              </a:rPr>
              <a:t>System.out.println</a:t>
            </a:r>
            <a:r>
              <a:rPr lang="en-US" sz="2000" dirty="0" smtClean="0">
                <a:sym typeface="Wingdings" panose="05000000000000000000" pitchFamily="2" charset="2"/>
              </a:rPr>
              <a:t>(“</a:t>
            </a:r>
            <a:r>
              <a:rPr lang="en-US" sz="2000" dirty="0" err="1" smtClean="0">
                <a:sym typeface="Wingdings" panose="05000000000000000000" pitchFamily="2" charset="2"/>
              </a:rPr>
              <a:t>oBjeCt</a:t>
            </a:r>
            <a:r>
              <a:rPr lang="en-US" sz="2000" dirty="0" smtClean="0">
                <a:sym typeface="Wingdings" panose="05000000000000000000" pitchFamily="2" charset="2"/>
              </a:rPr>
              <a:t>”.</a:t>
            </a:r>
            <a:r>
              <a:rPr lang="en-US" sz="2000" dirty="0" err="1" smtClean="0">
                <a:sym typeface="Wingdings" panose="05000000000000000000" pitchFamily="2" charset="2"/>
              </a:rPr>
              <a:t>compareTo</a:t>
            </a:r>
            <a:r>
              <a:rPr lang="en-US" sz="2000" dirty="0" smtClean="0">
                <a:sym typeface="Wingdings" panose="05000000000000000000" pitchFamily="2" charset="2"/>
              </a:rPr>
              <a:t>(“OBJECT")); 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// Prints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endParaRPr lang="en-US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String Comparisons</a:t>
            </a:r>
            <a:r>
              <a:rPr lang="en-US" dirty="0" smtClean="0"/>
              <a:t>: </a:t>
            </a:r>
            <a:r>
              <a:rPr lang="en-US" dirty="0" err="1" smtClean="0"/>
              <a:t>compareTo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2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	length()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Returns the length of this String reference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“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”.length() returns 3 // new String(“</a:t>
            </a:r>
            <a:r>
              <a:rPr lang="en-US" dirty="0" err="1" smtClean="0">
                <a:sym typeface="Wingdings" panose="05000000000000000000" pitchFamily="2" charset="2"/>
              </a:rPr>
              <a:t>abc</a:t>
            </a:r>
            <a:r>
              <a:rPr lang="en-US" dirty="0" smtClean="0">
                <a:sym typeface="Wingdings" panose="05000000000000000000" pitchFamily="2" charset="2"/>
              </a:rPr>
              <a:t>”).length();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String s1 =“Object”; s1.length() returns 6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Getting length of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8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5949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operator can be used for string concatenation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operator can concatenate not only two strings but also a string type value with any other type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Suppose </a:t>
            </a:r>
            <a:r>
              <a:rPr lang="en-US" dirty="0" smtClean="0">
                <a:solidFill>
                  <a:srgbClr val="FF0000"/>
                </a:solidFill>
              </a:rPr>
              <a:t>‘s’</a:t>
            </a:r>
            <a:r>
              <a:rPr lang="en-US" dirty="0" smtClean="0"/>
              <a:t> is String reference and </a:t>
            </a:r>
            <a:r>
              <a:rPr lang="en-US" dirty="0" smtClean="0">
                <a:solidFill>
                  <a:srgbClr val="FF0000"/>
                </a:solidFill>
              </a:rPr>
              <a:t>‘t’</a:t>
            </a:r>
            <a:r>
              <a:rPr lang="en-US" dirty="0" smtClean="0"/>
              <a:t> is any type other than string. Then an expression ‘</a:t>
            </a:r>
            <a:r>
              <a:rPr lang="en-US" dirty="0" smtClean="0">
                <a:solidFill>
                  <a:srgbClr val="FF0000"/>
                </a:solidFill>
              </a:rPr>
              <a:t>s + t’ </a:t>
            </a:r>
            <a:r>
              <a:rPr lang="en-US" dirty="0" smtClean="0"/>
              <a:t>will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convert t to string type and final result will be of String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“</a:t>
            </a:r>
            <a:r>
              <a:rPr lang="en-US" sz="2000" dirty="0" err="1" smtClean="0"/>
              <a:t>abc</a:t>
            </a:r>
            <a:r>
              <a:rPr lang="en-US" sz="2000" dirty="0" smtClean="0"/>
              <a:t>” + 10 </a:t>
            </a:r>
            <a:r>
              <a:rPr lang="en-US" sz="2000" dirty="0" smtClean="0">
                <a:sym typeface="Wingdings" panose="05000000000000000000" pitchFamily="2" charset="2"/>
              </a:rPr>
              <a:t> results in “abc10”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ym typeface="Wingdings" panose="05000000000000000000" pitchFamily="2" charset="2"/>
              </a:rPr>
              <a:t>10 + “</a:t>
            </a:r>
            <a:r>
              <a:rPr lang="en-US" sz="2000" dirty="0" err="1" smtClean="0">
                <a:sym typeface="Wingdings" panose="05000000000000000000" pitchFamily="2" charset="2"/>
              </a:rPr>
              <a:t>abc</a:t>
            </a:r>
            <a:r>
              <a:rPr lang="en-US" sz="2000" dirty="0" smtClean="0">
                <a:sym typeface="Wingdings" panose="05000000000000000000" pitchFamily="2" charset="2"/>
              </a:rPr>
              <a:t>”  results in “10abc”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ym typeface="Wingdings" panose="05000000000000000000" pitchFamily="2" charset="2"/>
              </a:rPr>
              <a:t>“</a:t>
            </a:r>
            <a:r>
              <a:rPr lang="en-US" sz="2000" dirty="0" err="1" smtClean="0">
                <a:sym typeface="Wingdings" panose="05000000000000000000" pitchFamily="2" charset="2"/>
              </a:rPr>
              <a:t>abc</a:t>
            </a:r>
            <a:r>
              <a:rPr lang="en-US" sz="2000" dirty="0" smtClean="0">
                <a:sym typeface="Wingdings" panose="05000000000000000000" pitchFamily="2" charset="2"/>
              </a:rPr>
              <a:t>” + “</a:t>
            </a:r>
            <a:r>
              <a:rPr lang="en-US" sz="2000" dirty="0" err="1" smtClean="0">
                <a:sym typeface="Wingdings" panose="05000000000000000000" pitchFamily="2" charset="2"/>
              </a:rPr>
              <a:t>def</a:t>
            </a:r>
            <a:r>
              <a:rPr lang="en-US" sz="2000" dirty="0" smtClean="0">
                <a:sym typeface="Wingdings" panose="05000000000000000000" pitchFamily="2" charset="2"/>
              </a:rPr>
              <a:t>”  results in “</a:t>
            </a:r>
            <a:r>
              <a:rPr lang="en-US" sz="2000" dirty="0" err="1" smtClean="0">
                <a:sym typeface="Wingdings" panose="05000000000000000000" pitchFamily="2" charset="2"/>
              </a:rPr>
              <a:t>abcdef</a:t>
            </a:r>
            <a:r>
              <a:rPr lang="en-US" sz="2000" dirty="0" smtClean="0">
                <a:sym typeface="Wingdings" panose="05000000000000000000" pitchFamily="2" charset="2"/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ym typeface="Wingdings" panose="05000000000000000000" pitchFamily="2" charset="2"/>
              </a:rPr>
              <a:t>4.56 + “Object”  results in “4.56Object”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ym typeface="Wingdings" panose="05000000000000000000" pitchFamily="2" charset="2"/>
              </a:rPr>
              <a:t>10 + 20 + “Java”  results in 30Java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ym typeface="Wingdings" panose="05000000000000000000" pitchFamily="2" charset="2"/>
              </a:rPr>
              <a:t>“Java”+10+20  Java1020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String Concatenation Using ‘+’ operator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1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594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String </a:t>
            </a:r>
            <a:r>
              <a:rPr lang="en-US" dirty="0" err="1" smtClean="0">
                <a:solidFill>
                  <a:srgbClr val="FF0000"/>
                </a:solidFill>
              </a:rPr>
              <a:t>concat</a:t>
            </a:r>
            <a:r>
              <a:rPr lang="en-US" dirty="0" smtClean="0">
                <a:solidFill>
                  <a:srgbClr val="FF0000"/>
                </a:solidFill>
              </a:rPr>
              <a:t>(String s)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Appends ‘s’ with this String and returns a new String with updated contents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However, preferred way for string concatenation is via ‘+’ operator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String s1 = “Object”;	</a:t>
            </a:r>
          </a:p>
          <a:p>
            <a:pPr marL="0" indent="0"/>
            <a:r>
              <a:rPr lang="en-US" sz="2000" dirty="0"/>
              <a:t> </a:t>
            </a:r>
            <a:r>
              <a:rPr lang="en-US" sz="2000" dirty="0" smtClean="0"/>
              <a:t>     String s2 = s1.concat(“-Oriented Programming);</a:t>
            </a:r>
          </a:p>
          <a:p>
            <a:pPr marL="0" indent="0"/>
            <a:r>
              <a:rPr lang="en-US" sz="2000" dirty="0" smtClean="0"/>
              <a:t>2.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(“Java ”.</a:t>
            </a:r>
            <a:r>
              <a:rPr lang="en-US" sz="2000" dirty="0" err="1" smtClean="0"/>
              <a:t>concat</a:t>
            </a:r>
            <a:r>
              <a:rPr lang="en-US" sz="2000" dirty="0" smtClean="0"/>
              <a:t>(“ World”));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String Concatenation Using ‘</a:t>
            </a:r>
            <a:r>
              <a:rPr lang="en-US" dirty="0" err="1" smtClean="0"/>
              <a:t>concat</a:t>
            </a:r>
            <a:r>
              <a:rPr lang="en-US" dirty="0" smtClean="0"/>
              <a:t>()’ Method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4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8928992" cy="4525963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char </a:t>
            </a:r>
            <a:r>
              <a:rPr lang="en-US" sz="2000" dirty="0" err="1" smtClean="0">
                <a:solidFill>
                  <a:srgbClr val="FF0000"/>
                </a:solidFill>
              </a:rPr>
              <a:t>chartAt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index)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 Returns the character at index. The value of index should be 0&lt;=index&lt;=L-1, where ‘L’ is length of string.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Examples: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ym typeface="Wingdings" panose="05000000000000000000" pitchFamily="2" charset="2"/>
              </a:rPr>
              <a:t>“</a:t>
            </a:r>
            <a:r>
              <a:rPr lang="en-US" sz="2000" dirty="0" err="1" smtClean="0">
                <a:sym typeface="Wingdings" panose="05000000000000000000" pitchFamily="2" charset="2"/>
              </a:rPr>
              <a:t>abc</a:t>
            </a:r>
            <a:r>
              <a:rPr lang="en-US" sz="2000" dirty="0" smtClean="0">
                <a:sym typeface="Wingdings" panose="05000000000000000000" pitchFamily="2" charset="2"/>
              </a:rPr>
              <a:t>”.</a:t>
            </a:r>
            <a:r>
              <a:rPr lang="en-US" sz="2000" dirty="0" err="1" smtClean="0">
                <a:sym typeface="Wingdings" panose="05000000000000000000" pitchFamily="2" charset="2"/>
              </a:rPr>
              <a:t>charAt</a:t>
            </a:r>
            <a:r>
              <a:rPr lang="en-US" sz="2000" dirty="0" smtClean="0">
                <a:sym typeface="Wingdings" panose="05000000000000000000" pitchFamily="2" charset="2"/>
              </a:rPr>
              <a:t>(0)  returns ‘a’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ym typeface="Wingdings" panose="05000000000000000000" pitchFamily="2" charset="2"/>
              </a:rPr>
              <a:t>“</a:t>
            </a:r>
            <a:r>
              <a:rPr lang="en-US" sz="2000" dirty="0" err="1" smtClean="0">
                <a:sym typeface="Wingdings" panose="05000000000000000000" pitchFamily="2" charset="2"/>
              </a:rPr>
              <a:t>abc</a:t>
            </a:r>
            <a:r>
              <a:rPr lang="en-US" sz="2000" dirty="0" smtClean="0">
                <a:sym typeface="Wingdings" panose="05000000000000000000" pitchFamily="2" charset="2"/>
              </a:rPr>
              <a:t>”.</a:t>
            </a:r>
            <a:r>
              <a:rPr lang="en-US" sz="2000" dirty="0" err="1" smtClean="0">
                <a:sym typeface="Wingdings" panose="05000000000000000000" pitchFamily="2" charset="2"/>
              </a:rPr>
              <a:t>charAt</a:t>
            </a:r>
            <a:r>
              <a:rPr lang="en-US" sz="2000" dirty="0" smtClean="0">
                <a:sym typeface="Wingdings" panose="05000000000000000000" pitchFamily="2" charset="2"/>
              </a:rPr>
              <a:t>(3)  results in </a:t>
            </a:r>
            <a:r>
              <a:rPr lang="en-US" sz="2000" dirty="0" err="1" smtClean="0">
                <a:sym typeface="Wingdings" panose="05000000000000000000" pitchFamily="2" charset="2"/>
              </a:rPr>
              <a:t>StringIndexOutofBoundsException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ym typeface="Wingdings" panose="05000000000000000000" pitchFamily="2" charset="2"/>
              </a:rPr>
              <a:t>String s1 = “Object-Oriented Programming”; s1.charAt(10)  returns ‘e’</a:t>
            </a:r>
          </a:p>
          <a:p>
            <a:pPr marL="0" indent="0" algn="just"/>
            <a:endParaRPr lang="en-US" sz="2000" dirty="0">
              <a:sym typeface="Wingdings" panose="05000000000000000000" pitchFamily="2" charset="2"/>
            </a:endParaRPr>
          </a:p>
          <a:p>
            <a:pPr marL="0" indent="0" algn="just"/>
            <a:r>
              <a:rPr lang="en-US" sz="2000" dirty="0" smtClean="0">
                <a:sym typeface="Wingdings" panose="05000000000000000000" pitchFamily="2" charset="2"/>
              </a:rPr>
              <a:t>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Character Extraction : </a:t>
            </a:r>
            <a:r>
              <a:rPr lang="en-US" dirty="0" err="1" smtClean="0"/>
              <a:t>chartAt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5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8928992" cy="5031507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void </a:t>
            </a:r>
            <a:r>
              <a:rPr lang="en-US" sz="2000" dirty="0" err="1" smtClean="0">
                <a:solidFill>
                  <a:srgbClr val="FF0000"/>
                </a:solidFill>
              </a:rPr>
              <a:t>getChars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sourceStart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sourceEnd</a:t>
            </a:r>
            <a:r>
              <a:rPr lang="en-US" sz="2000" dirty="0" smtClean="0">
                <a:solidFill>
                  <a:srgbClr val="FF0000"/>
                </a:solidFill>
              </a:rPr>
              <a:t>, char target[],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targetStart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/>
              <a:t> </a:t>
            </a:r>
            <a:endParaRPr lang="en-US" sz="2000" dirty="0">
              <a:sym typeface="Wingdings" panose="05000000000000000000" pitchFamily="2" charset="2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 smtClean="0">
              <a:sym typeface="Wingdings" panose="05000000000000000000" pitchFamily="2" charset="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sym typeface="Wingdings" panose="05000000000000000000" pitchFamily="2" charset="2"/>
              </a:rPr>
              <a:t>Charcaters</a:t>
            </a:r>
            <a:r>
              <a:rPr lang="en-US" sz="2000" dirty="0" smtClean="0">
                <a:sym typeface="Wingdings" panose="05000000000000000000" pitchFamily="2" charset="2"/>
              </a:rPr>
              <a:t> are extracted from invoking (this) string reference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 smtClean="0">
              <a:sym typeface="Wingdings" panose="05000000000000000000" pitchFamily="2" charset="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sourceStart</a:t>
            </a:r>
            <a:r>
              <a:rPr lang="en-US" sz="2000" dirty="0" smtClean="0">
                <a:sym typeface="Wingdings" panose="05000000000000000000" pitchFamily="2" charset="2"/>
              </a:rPr>
              <a:t>  start index of invoking </a:t>
            </a:r>
            <a:r>
              <a:rPr lang="en-US" sz="2000" dirty="0">
                <a:sym typeface="Wingdings" panose="05000000000000000000" pitchFamily="2" charset="2"/>
              </a:rPr>
              <a:t>(this) string </a:t>
            </a:r>
            <a:r>
              <a:rPr lang="en-US" sz="2000" dirty="0" smtClean="0">
                <a:sym typeface="Wingdings" panose="05000000000000000000" pitchFamily="2" charset="2"/>
              </a:rPr>
              <a:t>reference from where character extraction will start (0 &lt;= </a:t>
            </a:r>
            <a:r>
              <a:rPr lang="en-US" sz="2000" dirty="0" err="1" smtClean="0">
                <a:sym typeface="Wingdings" panose="05000000000000000000" pitchFamily="2" charset="2"/>
              </a:rPr>
              <a:t>sourceStart</a:t>
            </a:r>
            <a:r>
              <a:rPr lang="en-US" sz="2000" dirty="0" smtClean="0">
                <a:sym typeface="Wingdings" panose="05000000000000000000" pitchFamily="2" charset="2"/>
              </a:rPr>
              <a:t> &lt;= L-1, where L is length of invoking string)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 smtClean="0">
              <a:sym typeface="Wingdings" panose="05000000000000000000" pitchFamily="2" charset="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sourceEnd</a:t>
            </a:r>
            <a:r>
              <a:rPr lang="en-US" sz="2000" dirty="0" smtClean="0">
                <a:sym typeface="Wingdings" panose="05000000000000000000" pitchFamily="2" charset="2"/>
              </a:rPr>
              <a:t> end index (exclusive) of invoking </a:t>
            </a:r>
            <a:r>
              <a:rPr lang="en-US" sz="2000" dirty="0">
                <a:sym typeface="Wingdings" panose="05000000000000000000" pitchFamily="2" charset="2"/>
              </a:rPr>
              <a:t>(this) string </a:t>
            </a:r>
            <a:r>
              <a:rPr lang="en-US" sz="2000" dirty="0" smtClean="0">
                <a:sym typeface="Wingdings" panose="05000000000000000000" pitchFamily="2" charset="2"/>
              </a:rPr>
              <a:t>reference. </a:t>
            </a:r>
            <a:r>
              <a:rPr lang="en-US" sz="2000" dirty="0">
                <a:sym typeface="Wingdings" panose="05000000000000000000" pitchFamily="2" charset="2"/>
              </a:rPr>
              <a:t>(0 &lt;= </a:t>
            </a:r>
            <a:r>
              <a:rPr lang="en-US" sz="2000" dirty="0" err="1" smtClean="0">
                <a:sym typeface="Wingdings" panose="05000000000000000000" pitchFamily="2" charset="2"/>
              </a:rPr>
              <a:t>sourceEnd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&lt;= L-1, where L is length of invoking </a:t>
            </a:r>
            <a:r>
              <a:rPr lang="en-US" sz="2000" dirty="0" smtClean="0">
                <a:sym typeface="Wingdings" panose="05000000000000000000" pitchFamily="2" charset="2"/>
              </a:rPr>
              <a:t>string and also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sourceStart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&lt;=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sourceEnd</a:t>
            </a:r>
            <a:r>
              <a:rPr lang="en-US" sz="2000" dirty="0" smtClean="0">
                <a:sym typeface="Wingdings" panose="05000000000000000000" pitchFamily="2" charset="2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 smtClean="0">
              <a:sym typeface="Wingdings" panose="05000000000000000000" pitchFamily="2" charset="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Characters are extracted from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sourceStart</a:t>
            </a:r>
            <a:r>
              <a:rPr lang="en-US" sz="2000" dirty="0" smtClean="0">
                <a:sym typeface="Wingdings" panose="05000000000000000000" pitchFamily="2" charset="2"/>
              </a:rPr>
              <a:t> to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sourceEnd-1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 smtClean="0">
              <a:sym typeface="Wingdings" panose="05000000000000000000" pitchFamily="2" charset="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target</a:t>
            </a:r>
            <a:r>
              <a:rPr lang="en-US" sz="2000" dirty="0" smtClean="0">
                <a:sym typeface="Wingdings" panose="05000000000000000000" pitchFamily="2" charset="2"/>
              </a:rPr>
              <a:t> represents the target character array where extracted characters will be stored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targetStart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 start index of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target </a:t>
            </a:r>
            <a:r>
              <a:rPr lang="en-US" sz="2000" dirty="0" smtClean="0">
                <a:sym typeface="Wingdings" panose="05000000000000000000" pitchFamily="2" charset="2"/>
              </a:rPr>
              <a:t>from where characters will be stored. Note: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target</a:t>
            </a:r>
            <a:r>
              <a:rPr lang="en-US" sz="2000" dirty="0" smtClean="0">
                <a:sym typeface="Wingdings" panose="05000000000000000000" pitchFamily="2" charset="2"/>
              </a:rPr>
              <a:t> array should be large enough to store the extracted characters.</a:t>
            </a:r>
            <a:endParaRPr lang="en-US" sz="2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 algn="just"/>
            <a:endParaRPr lang="en-US" sz="2000" dirty="0">
              <a:sym typeface="Wingdings" panose="05000000000000000000" pitchFamily="2" charset="2"/>
            </a:endParaRPr>
          </a:p>
          <a:p>
            <a:pPr marL="0" indent="0" algn="just"/>
            <a:r>
              <a:rPr lang="en-US" sz="2000" dirty="0" smtClean="0">
                <a:sym typeface="Wingdings" panose="05000000000000000000" pitchFamily="2" charset="2"/>
              </a:rPr>
              <a:t>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Character Extraction : </a:t>
            </a:r>
            <a:r>
              <a:rPr lang="en-US" dirty="0" err="1" smtClean="0"/>
              <a:t>getChars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02704" y="1741853"/>
            <a:ext cx="1728192" cy="100811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259632" y="1772816"/>
            <a:ext cx="3312368" cy="172819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71600" y="1772816"/>
            <a:ext cx="4608512" cy="309634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102704" y="1772816"/>
            <a:ext cx="5845560" cy="368789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10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Character Extraction : </a:t>
            </a:r>
            <a:r>
              <a:rPr lang="en-US" dirty="0" err="1"/>
              <a:t>getChars</a:t>
            </a:r>
            <a:r>
              <a:rPr lang="en-US" dirty="0" smtClean="0"/>
              <a:t>() : Example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582341"/>
            <a:ext cx="68407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//File Name: StringDemo.java</a:t>
            </a:r>
          </a:p>
          <a:p>
            <a:r>
              <a:rPr lang="en-US" b="1" dirty="0"/>
              <a:t>class </a:t>
            </a:r>
            <a:r>
              <a:rPr lang="en-US" b="1" dirty="0" err="1"/>
              <a:t>StringDemo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r>
              <a:rPr lang="en-US" b="1" dirty="0"/>
              <a:t>	{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	String 	s 	= "When Java converts data";</a:t>
            </a:r>
          </a:p>
          <a:p>
            <a:r>
              <a:rPr lang="en-US" b="1" dirty="0">
                <a:solidFill>
                  <a:srgbClr val="FF0000"/>
                </a:solidFill>
              </a:rPr>
              <a:t>		char[]	chars	= new char[100];</a:t>
            </a:r>
          </a:p>
          <a:p>
            <a:r>
              <a:rPr lang="en-US" b="1" dirty="0">
                <a:solidFill>
                  <a:srgbClr val="FF0000"/>
                </a:solidFill>
              </a:rPr>
              <a:t>		</a:t>
            </a:r>
            <a:r>
              <a:rPr lang="en-US" sz="2800" b="1" dirty="0" err="1">
                <a:solidFill>
                  <a:srgbClr val="0070C0"/>
                </a:solidFill>
              </a:rPr>
              <a:t>s.getChars</a:t>
            </a:r>
            <a:r>
              <a:rPr lang="en-US" sz="2800" b="1" dirty="0">
                <a:solidFill>
                  <a:srgbClr val="0070C0"/>
                </a:solidFill>
              </a:rPr>
              <a:t>(10,30,chars,0);</a:t>
            </a:r>
          </a:p>
          <a:p>
            <a:r>
              <a:rPr lang="en-US" b="1" dirty="0">
                <a:solidFill>
                  <a:srgbClr val="FF0000"/>
                </a:solidFill>
              </a:rPr>
              <a:t>		</a:t>
            </a:r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(chars);</a:t>
            </a:r>
          </a:p>
          <a:p>
            <a:r>
              <a:rPr lang="en-US" b="1" dirty="0"/>
              <a:t>	}// End of Method</a:t>
            </a:r>
          </a:p>
          <a:p>
            <a:r>
              <a:rPr lang="en-US" b="1" dirty="0"/>
              <a:t>}// End of class </a:t>
            </a:r>
            <a:r>
              <a:rPr lang="en-US" b="1" dirty="0" err="1"/>
              <a:t>StringDemo</a:t>
            </a:r>
            <a:r>
              <a:rPr lang="en-US" b="1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72160" y="5008603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F:\&gt;java </a:t>
            </a:r>
            <a:r>
              <a:rPr lang="en-US" b="1" dirty="0" err="1">
                <a:solidFill>
                  <a:srgbClr val="FF0000"/>
                </a:solidFill>
              </a:rPr>
              <a:t>StringDemo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Exception in thread "main" </a:t>
            </a:r>
            <a:r>
              <a:rPr lang="en-US" b="1" dirty="0" err="1">
                <a:solidFill>
                  <a:srgbClr val="FF0000"/>
                </a:solidFill>
              </a:rPr>
              <a:t>java.lang.StringIndexOutOfBoundsException</a:t>
            </a:r>
            <a:r>
              <a:rPr lang="en-US" b="1" dirty="0">
                <a:solidFill>
                  <a:srgbClr val="FF0000"/>
                </a:solidFill>
              </a:rPr>
              <a:t>: String </a:t>
            </a:r>
            <a:r>
              <a:rPr lang="en-US" b="1" dirty="0" err="1">
                <a:solidFill>
                  <a:srgbClr val="FF0000"/>
                </a:solidFill>
              </a:rPr>
              <a:t>ind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ex out of range: 30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at </a:t>
            </a:r>
            <a:r>
              <a:rPr lang="en-US" b="1" dirty="0" err="1">
                <a:solidFill>
                  <a:srgbClr val="FF0000"/>
                </a:solidFill>
              </a:rPr>
              <a:t>java.lang.String.getChars</a:t>
            </a:r>
            <a:r>
              <a:rPr lang="en-US" b="1" dirty="0">
                <a:solidFill>
                  <a:srgbClr val="FF0000"/>
                </a:solidFill>
              </a:rPr>
              <a:t>(Unknown Source)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at </a:t>
            </a:r>
            <a:r>
              <a:rPr lang="en-US" b="1" dirty="0" err="1">
                <a:solidFill>
                  <a:srgbClr val="FF0000"/>
                </a:solidFill>
              </a:rPr>
              <a:t>StringDemo.main</a:t>
            </a:r>
            <a:r>
              <a:rPr lang="en-US" b="1" dirty="0">
                <a:solidFill>
                  <a:srgbClr val="FF0000"/>
                </a:solidFill>
              </a:rPr>
              <a:t>(xyz.java:8)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44208" y="3645024"/>
            <a:ext cx="978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29808" y="3465874"/>
            <a:ext cx="1623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Start index =10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End index = 29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9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Character Extraction : </a:t>
            </a:r>
            <a:r>
              <a:rPr lang="en-US" dirty="0" err="1"/>
              <a:t>getChars</a:t>
            </a:r>
            <a:r>
              <a:rPr lang="en-US" dirty="0" smtClean="0"/>
              <a:t>() : Example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582341"/>
            <a:ext cx="79928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//File Name: StringDemo.java</a:t>
            </a:r>
          </a:p>
          <a:p>
            <a:r>
              <a:rPr lang="en-US" b="1" dirty="0"/>
              <a:t>class </a:t>
            </a:r>
            <a:r>
              <a:rPr lang="en-US" b="1" dirty="0" err="1"/>
              <a:t>StringDemo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r>
              <a:rPr lang="en-US" b="1" dirty="0"/>
              <a:t>	{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	String 	s 	= "When Java converts data";</a:t>
            </a:r>
          </a:p>
          <a:p>
            <a:r>
              <a:rPr lang="en-US" b="1" dirty="0">
                <a:solidFill>
                  <a:srgbClr val="FF0000"/>
                </a:solidFill>
              </a:rPr>
              <a:t>		char[]	chars	= new char[100];</a:t>
            </a:r>
          </a:p>
          <a:p>
            <a:r>
              <a:rPr lang="en-US" b="1" dirty="0">
                <a:solidFill>
                  <a:srgbClr val="FF0000"/>
                </a:solidFill>
              </a:rPr>
              <a:t>		</a:t>
            </a:r>
            <a:r>
              <a:rPr lang="en-US" sz="2800" b="1" dirty="0" err="1" smtClean="0">
                <a:solidFill>
                  <a:schemeClr val="tx2"/>
                </a:solidFill>
              </a:rPr>
              <a:t>s.getChars</a:t>
            </a:r>
            <a:r>
              <a:rPr lang="en-US" sz="2800" b="1" dirty="0" smtClean="0">
                <a:solidFill>
                  <a:schemeClr val="tx2"/>
                </a:solidFill>
              </a:rPr>
              <a:t>(10, 5 ,chars,0);</a:t>
            </a:r>
            <a:endParaRPr lang="en-US" sz="2800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	</a:t>
            </a:r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(chars);</a:t>
            </a:r>
          </a:p>
          <a:p>
            <a:r>
              <a:rPr lang="en-US" b="1" dirty="0"/>
              <a:t>	}// End of Method</a:t>
            </a:r>
          </a:p>
          <a:p>
            <a:r>
              <a:rPr lang="en-US" b="1" dirty="0"/>
              <a:t>}// End of class </a:t>
            </a:r>
            <a:r>
              <a:rPr lang="en-US" b="1" dirty="0" err="1"/>
              <a:t>StringDemo</a:t>
            </a:r>
            <a:r>
              <a:rPr lang="en-US" b="1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539552" y="5008603"/>
            <a:ext cx="8604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F:\&gt;java </a:t>
            </a:r>
            <a:r>
              <a:rPr lang="en-US" b="1" dirty="0" err="1">
                <a:solidFill>
                  <a:srgbClr val="FF0000"/>
                </a:solidFill>
              </a:rPr>
              <a:t>StringDemo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Exception in thread "main" </a:t>
            </a:r>
            <a:r>
              <a:rPr lang="en-US" b="1" dirty="0" err="1">
                <a:solidFill>
                  <a:srgbClr val="FF0000"/>
                </a:solidFill>
              </a:rPr>
              <a:t>java.lang.StringIndexOutOfBoundsException</a:t>
            </a:r>
            <a:r>
              <a:rPr lang="en-US" b="1" dirty="0">
                <a:solidFill>
                  <a:srgbClr val="FF0000"/>
                </a:solidFill>
              </a:rPr>
              <a:t>: String </a:t>
            </a:r>
            <a:r>
              <a:rPr lang="en-US" b="1" dirty="0" err="1">
                <a:solidFill>
                  <a:srgbClr val="FF0000"/>
                </a:solidFill>
              </a:rPr>
              <a:t>ind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ex out of range: -5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at </a:t>
            </a:r>
            <a:r>
              <a:rPr lang="en-US" b="1" dirty="0" err="1">
                <a:solidFill>
                  <a:srgbClr val="FF0000"/>
                </a:solidFill>
              </a:rPr>
              <a:t>java.lang.String.getChars</a:t>
            </a:r>
            <a:r>
              <a:rPr lang="en-US" b="1" dirty="0">
                <a:solidFill>
                  <a:srgbClr val="FF0000"/>
                </a:solidFill>
              </a:rPr>
              <a:t>(Unknown Source)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at </a:t>
            </a:r>
            <a:r>
              <a:rPr lang="en-US" b="1" dirty="0" err="1">
                <a:solidFill>
                  <a:srgbClr val="FF0000"/>
                </a:solidFill>
              </a:rPr>
              <a:t>StringDemo.main</a:t>
            </a:r>
            <a:r>
              <a:rPr lang="en-US" b="1" dirty="0">
                <a:solidFill>
                  <a:srgbClr val="FF0000"/>
                </a:solidFill>
              </a:rPr>
              <a:t>(xyz.java:8)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44208" y="3645024"/>
            <a:ext cx="978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71712" y="3465576"/>
            <a:ext cx="124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endIndex</a:t>
            </a:r>
            <a:r>
              <a:rPr lang="en-US" b="1" dirty="0" smtClean="0">
                <a:solidFill>
                  <a:srgbClr val="0070C0"/>
                </a:solidFill>
              </a:rPr>
              <a:t> &lt; 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startIndex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2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Character Extraction : </a:t>
            </a:r>
            <a:r>
              <a:rPr lang="en-US" dirty="0" err="1"/>
              <a:t>getChars</a:t>
            </a:r>
            <a:r>
              <a:rPr lang="en-US" dirty="0" smtClean="0"/>
              <a:t>() : Example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582341"/>
            <a:ext cx="799288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//File Name: StringDemo.java</a:t>
            </a:r>
          </a:p>
          <a:p>
            <a:r>
              <a:rPr lang="en-US" b="1" dirty="0"/>
              <a:t>class </a:t>
            </a:r>
            <a:r>
              <a:rPr lang="en-US" b="1" dirty="0" err="1"/>
              <a:t>StringDemo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r>
              <a:rPr lang="en-US" b="1" dirty="0"/>
              <a:t>	{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	String 	s 	= "When Java converts data";</a:t>
            </a:r>
          </a:p>
          <a:p>
            <a:r>
              <a:rPr lang="en-US" b="1" dirty="0">
                <a:solidFill>
                  <a:srgbClr val="FF0000"/>
                </a:solidFill>
              </a:rPr>
              <a:t>		</a:t>
            </a:r>
            <a:r>
              <a:rPr lang="en-US" sz="2800" b="1" dirty="0">
                <a:solidFill>
                  <a:srgbClr val="0070C0"/>
                </a:solidFill>
              </a:rPr>
              <a:t>char[]	chars	= new </a:t>
            </a:r>
            <a:r>
              <a:rPr lang="en-US" sz="2800" b="1" dirty="0" smtClean="0">
                <a:solidFill>
                  <a:srgbClr val="0070C0"/>
                </a:solidFill>
              </a:rPr>
              <a:t>char[20];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         	</a:t>
            </a:r>
            <a:r>
              <a:rPr lang="en-US" sz="2800" b="1" dirty="0" err="1" smtClean="0">
                <a:solidFill>
                  <a:schemeClr val="tx2"/>
                </a:solidFill>
              </a:rPr>
              <a:t>s.getChars</a:t>
            </a:r>
            <a:r>
              <a:rPr lang="en-US" sz="2800" b="1" dirty="0" smtClean="0">
                <a:solidFill>
                  <a:schemeClr val="tx2"/>
                </a:solidFill>
              </a:rPr>
              <a:t>(4, 14 ,chars,14);</a:t>
            </a:r>
            <a:endParaRPr lang="en-US" sz="2800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	</a:t>
            </a:r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(chars);</a:t>
            </a:r>
          </a:p>
          <a:p>
            <a:r>
              <a:rPr lang="en-US" b="1" dirty="0"/>
              <a:t>	}// End of Method</a:t>
            </a:r>
          </a:p>
          <a:p>
            <a:r>
              <a:rPr lang="en-US" b="1" dirty="0"/>
              <a:t>}// End of class </a:t>
            </a:r>
            <a:r>
              <a:rPr lang="en-US" b="1" dirty="0" err="1"/>
              <a:t>StringDemo</a:t>
            </a:r>
            <a:r>
              <a:rPr lang="en-US" b="1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1702549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Characters will be extracted from index 4 to 13 (10 characters)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 rot="16200000">
            <a:off x="4380376" y="3260584"/>
            <a:ext cx="504056" cy="840888"/>
          </a:xfrm>
          <a:prstGeom prst="rightBrace">
            <a:avLst>
              <a:gd name="adj1" fmla="val 41706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V="1">
            <a:off x="4632404" y="2348880"/>
            <a:ext cx="1523772" cy="108012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28184" y="4075331"/>
            <a:ext cx="72008" cy="57780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4048" y="4524782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 store 10 </a:t>
            </a:r>
            <a:r>
              <a:rPr lang="en-US" b="1" dirty="0" err="1" smtClean="0">
                <a:solidFill>
                  <a:srgbClr val="FF0000"/>
                </a:solidFill>
              </a:rPr>
              <a:t>chacters</a:t>
            </a:r>
            <a:r>
              <a:rPr lang="en-US" b="1" dirty="0" smtClean="0">
                <a:solidFill>
                  <a:srgbClr val="FF0000"/>
                </a:solidFill>
              </a:rPr>
              <a:t> from index 14 the last index should be 23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However the last index of chars is 19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5536" y="5102587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F:\&gt;java </a:t>
            </a:r>
            <a:r>
              <a:rPr lang="en-US" b="1" dirty="0" err="1">
                <a:solidFill>
                  <a:srgbClr val="FF0000"/>
                </a:solidFill>
              </a:rPr>
              <a:t>StringDemo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Exception in thread "main" </a:t>
            </a:r>
            <a:r>
              <a:rPr lang="en-US" b="1" dirty="0" err="1">
                <a:solidFill>
                  <a:srgbClr val="FF0000"/>
                </a:solidFill>
              </a:rPr>
              <a:t>java.lang.ArrayIndexOutOfBoundsException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    at </a:t>
            </a:r>
            <a:r>
              <a:rPr lang="en-US" b="1" dirty="0" err="1">
                <a:solidFill>
                  <a:srgbClr val="FF0000"/>
                </a:solidFill>
              </a:rPr>
              <a:t>java.lang.System.arraycopy</a:t>
            </a:r>
            <a:r>
              <a:rPr lang="en-US" b="1" dirty="0">
                <a:solidFill>
                  <a:srgbClr val="FF0000"/>
                </a:solidFill>
              </a:rPr>
              <a:t>(Native Method)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at </a:t>
            </a:r>
            <a:r>
              <a:rPr lang="en-US" b="1" dirty="0" err="1">
                <a:solidFill>
                  <a:srgbClr val="FF0000"/>
                </a:solidFill>
              </a:rPr>
              <a:t>java.lang.String.getChars</a:t>
            </a:r>
            <a:r>
              <a:rPr lang="en-US" b="1" dirty="0">
                <a:solidFill>
                  <a:srgbClr val="FF0000"/>
                </a:solidFill>
              </a:rPr>
              <a:t>(Unknown Source)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at </a:t>
            </a:r>
            <a:r>
              <a:rPr lang="en-US" b="1" dirty="0" err="1">
                <a:solidFill>
                  <a:srgbClr val="FF0000"/>
                </a:solidFill>
              </a:rPr>
              <a:t>StringDemo.main</a:t>
            </a:r>
            <a:r>
              <a:rPr lang="en-US" b="1" dirty="0">
                <a:solidFill>
                  <a:srgbClr val="FF0000"/>
                </a:solidFill>
              </a:rPr>
              <a:t>(xyz.java:8)</a:t>
            </a:r>
          </a:p>
        </p:txBody>
      </p:sp>
    </p:spTree>
    <p:extLst>
      <p:ext uri="{BB962C8B-B14F-4D97-AF65-F5344CB8AC3E}">
        <p14:creationId xmlns:p14="http://schemas.microsoft.com/office/powerpoint/2010/main" val="240880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13" grpId="0"/>
      <p:bldP spid="14" grpId="0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1806</TotalTime>
  <Words>1133</Words>
  <Application>Microsoft Office PowerPoint</Application>
  <PresentationFormat>On-screen Show (4:3)</PresentationFormat>
  <Paragraphs>217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293</cp:revision>
  <cp:lastPrinted>2014-01-11T02:25:52Z</cp:lastPrinted>
  <dcterms:created xsi:type="dcterms:W3CDTF">2014-01-11T00:18:07Z</dcterms:created>
  <dcterms:modified xsi:type="dcterms:W3CDTF">2020-10-13T09:30:19Z</dcterms:modified>
</cp:coreProperties>
</file>