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13" r:id="rId2"/>
    <p:sldId id="430" r:id="rId3"/>
    <p:sldId id="432" r:id="rId4"/>
    <p:sldId id="433" r:id="rId5"/>
    <p:sldId id="434" r:id="rId6"/>
    <p:sldId id="435" r:id="rId7"/>
    <p:sldId id="436" r:id="rId8"/>
    <p:sldId id="429" r:id="rId9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73" d="100"/>
          <a:sy n="73" d="100"/>
        </p:scale>
        <p:origin x="11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 </a:t>
            </a:r>
            <a:r>
              <a:rPr lang="en-US" sz="1200" b="1" dirty="0" smtClean="0"/>
              <a:t>IT 2103 : Object-Oriented</a:t>
            </a:r>
            <a:r>
              <a:rPr lang="en-US" sz="1200" b="1" baseline="0" dirty="0" smtClean="0"/>
              <a:t> Programming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279925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Important String Methods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Searching Strings [</a:t>
            </a:r>
            <a:r>
              <a:rPr lang="en-US" dirty="0" err="1" smtClean="0"/>
              <a:t>indexOf</a:t>
            </a:r>
            <a:r>
              <a:rPr lang="en-US" dirty="0" smtClean="0"/>
              <a:t>() and </a:t>
            </a:r>
            <a:r>
              <a:rPr lang="en-US" dirty="0" err="1" smtClean="0"/>
              <a:t>lastIndexOf</a:t>
            </a:r>
            <a:r>
              <a:rPr lang="en-US" dirty="0" smtClean="0"/>
              <a:t>()]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Modifying a String [substring(), replace() and trim()]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Data Conversion [</a:t>
            </a:r>
            <a:r>
              <a:rPr lang="en-US" dirty="0" err="1" smtClean="0"/>
              <a:t>valueOf</a:t>
            </a:r>
            <a:r>
              <a:rPr lang="en-US" dirty="0" smtClean="0"/>
              <a:t>()]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Changing Case of Characters [</a:t>
            </a:r>
            <a:r>
              <a:rPr lang="en-US" dirty="0" err="1" smtClean="0"/>
              <a:t>toUpperCase</a:t>
            </a:r>
            <a:r>
              <a:rPr lang="en-US" dirty="0" smtClean="0"/>
              <a:t>() and </a:t>
            </a:r>
            <a:r>
              <a:rPr lang="en-US" dirty="0" err="1" smtClean="0"/>
              <a:t>toLowerCase</a:t>
            </a:r>
            <a:r>
              <a:rPr lang="en-US" dirty="0" smtClean="0"/>
              <a:t>()]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93837"/>
            <a:ext cx="9036496" cy="5031507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indexOf</a:t>
            </a:r>
            <a:r>
              <a:rPr lang="en-US" sz="1800" dirty="0" smtClean="0">
                <a:solidFill>
                  <a:srgbClr val="FF0000"/>
                </a:solidFill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ch</a:t>
            </a:r>
            <a:r>
              <a:rPr lang="en-US" sz="1800" dirty="0" smtClean="0">
                <a:solidFill>
                  <a:srgbClr val="FF0000"/>
                </a:solidFill>
              </a:rPr>
              <a:t>) 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1800" dirty="0" smtClean="0">
                <a:sym typeface="Wingdings" panose="05000000000000000000" pitchFamily="2" charset="2"/>
              </a:rPr>
              <a:t> Searches the index of character 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‘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ch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’ </a:t>
            </a:r>
            <a:r>
              <a:rPr lang="en-US" sz="1800" dirty="0" smtClean="0">
                <a:sym typeface="Wingdings" panose="05000000000000000000" pitchFamily="2" charset="2"/>
              </a:rPr>
              <a:t>in 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this</a:t>
            </a:r>
            <a:r>
              <a:rPr lang="en-US" sz="1800" dirty="0" smtClean="0">
                <a:sym typeface="Wingdings" panose="05000000000000000000" pitchFamily="2" charset="2"/>
              </a:rPr>
              <a:t> string and returns that index value (if found) otherwise returns -1 (if not found)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lastIndexOf</a:t>
            </a:r>
            <a:r>
              <a:rPr lang="en-US" sz="1800" dirty="0" smtClean="0">
                <a:solidFill>
                  <a:srgbClr val="FF0000"/>
                </a:solidFill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ch</a:t>
            </a:r>
            <a:r>
              <a:rPr lang="en-US" sz="1800" dirty="0">
                <a:solidFill>
                  <a:srgbClr val="FF0000"/>
                </a:solidFill>
              </a:rPr>
              <a:t>)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1800" dirty="0">
                <a:sym typeface="Wingdings" panose="05000000000000000000" pitchFamily="2" charset="2"/>
              </a:rPr>
              <a:t> Searches the </a:t>
            </a:r>
            <a:r>
              <a:rPr lang="en-US" sz="1800" dirty="0" smtClean="0">
                <a:sym typeface="Wingdings" panose="05000000000000000000" pitchFamily="2" charset="2"/>
              </a:rPr>
              <a:t>last index </a:t>
            </a:r>
            <a:r>
              <a:rPr lang="en-US" sz="1800" dirty="0">
                <a:sym typeface="Wingdings" panose="05000000000000000000" pitchFamily="2" charset="2"/>
              </a:rPr>
              <a:t>of </a:t>
            </a:r>
            <a:r>
              <a:rPr lang="en-US" sz="1800" dirty="0" smtClean="0">
                <a:sym typeface="Wingdings" panose="05000000000000000000" pitchFamily="2" charset="2"/>
              </a:rPr>
              <a:t>character 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‘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ch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’</a:t>
            </a:r>
            <a:r>
              <a:rPr lang="en-US" sz="1800" dirty="0">
                <a:sym typeface="Wingdings" panose="05000000000000000000" pitchFamily="2" charset="2"/>
              </a:rPr>
              <a:t> in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this</a:t>
            </a:r>
            <a:r>
              <a:rPr lang="en-US" sz="1800" dirty="0">
                <a:sym typeface="Wingdings" panose="05000000000000000000" pitchFamily="2" charset="2"/>
              </a:rPr>
              <a:t> string and returns that index value </a:t>
            </a:r>
            <a:r>
              <a:rPr lang="en-US" sz="1800" dirty="0" smtClean="0">
                <a:sym typeface="Wingdings" panose="05000000000000000000" pitchFamily="2" charset="2"/>
              </a:rPr>
              <a:t>(if found) </a:t>
            </a:r>
            <a:r>
              <a:rPr lang="en-US" sz="1800" dirty="0">
                <a:sym typeface="Wingdings" panose="05000000000000000000" pitchFamily="2" charset="2"/>
              </a:rPr>
              <a:t>otherwise returns -1 (if not found</a:t>
            </a:r>
            <a:r>
              <a:rPr lang="en-US" sz="1800" dirty="0" smtClean="0">
                <a:sym typeface="Wingdings" panose="05000000000000000000" pitchFamily="2" charset="2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indexOf</a:t>
            </a:r>
            <a:r>
              <a:rPr lang="en-US" sz="1800" dirty="0" smtClean="0">
                <a:solidFill>
                  <a:srgbClr val="FF0000"/>
                </a:solidFill>
              </a:rPr>
              <a:t>(String </a:t>
            </a:r>
            <a:r>
              <a:rPr lang="en-US" sz="1800" dirty="0" err="1" smtClean="0">
                <a:solidFill>
                  <a:srgbClr val="FF0000"/>
                </a:solidFill>
              </a:rPr>
              <a:t>str</a:t>
            </a:r>
            <a:r>
              <a:rPr lang="en-US" sz="1800" dirty="0" smtClean="0">
                <a:solidFill>
                  <a:srgbClr val="FF0000"/>
                </a:solidFill>
              </a:rPr>
              <a:t>)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1800" dirty="0">
                <a:sym typeface="Wingdings" panose="05000000000000000000" pitchFamily="2" charset="2"/>
              </a:rPr>
              <a:t> Searches the index of </a:t>
            </a:r>
            <a:r>
              <a:rPr lang="en-US" sz="1800" dirty="0" smtClean="0">
                <a:sym typeface="Wingdings" panose="05000000000000000000" pitchFamily="2" charset="2"/>
              </a:rPr>
              <a:t>string 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“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str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”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>
                <a:sym typeface="Wingdings" panose="05000000000000000000" pitchFamily="2" charset="2"/>
              </a:rPr>
              <a:t>in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this</a:t>
            </a:r>
            <a:r>
              <a:rPr lang="en-US" sz="1800" dirty="0">
                <a:sym typeface="Wingdings" panose="05000000000000000000" pitchFamily="2" charset="2"/>
              </a:rPr>
              <a:t> string and returns that index value </a:t>
            </a:r>
            <a:r>
              <a:rPr lang="en-US" sz="1800" dirty="0" smtClean="0">
                <a:sym typeface="Wingdings" panose="05000000000000000000" pitchFamily="2" charset="2"/>
              </a:rPr>
              <a:t>(if found) </a:t>
            </a:r>
            <a:r>
              <a:rPr lang="en-US" sz="1800" dirty="0">
                <a:sym typeface="Wingdings" panose="05000000000000000000" pitchFamily="2" charset="2"/>
              </a:rPr>
              <a:t>otherwise returns -1 (if not found</a:t>
            </a:r>
            <a:r>
              <a:rPr lang="en-US" sz="1800" dirty="0" smtClean="0">
                <a:sym typeface="Wingdings" panose="05000000000000000000" pitchFamily="2" charset="2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lastIndexOf</a:t>
            </a:r>
            <a:r>
              <a:rPr lang="en-US" sz="1800" dirty="0" smtClean="0">
                <a:solidFill>
                  <a:srgbClr val="FF0000"/>
                </a:solidFill>
              </a:rPr>
              <a:t>(String </a:t>
            </a:r>
            <a:r>
              <a:rPr lang="en-US" sz="1800" dirty="0" err="1">
                <a:solidFill>
                  <a:srgbClr val="FF0000"/>
                </a:solidFill>
              </a:rPr>
              <a:t>str</a:t>
            </a:r>
            <a:r>
              <a:rPr lang="en-US" sz="1800" dirty="0">
                <a:solidFill>
                  <a:srgbClr val="FF0000"/>
                </a:solidFill>
              </a:rPr>
              <a:t>)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1800" dirty="0">
                <a:sym typeface="Wingdings" panose="05000000000000000000" pitchFamily="2" charset="2"/>
              </a:rPr>
              <a:t> Searches the </a:t>
            </a:r>
            <a:r>
              <a:rPr lang="en-US" sz="1800" dirty="0" smtClean="0">
                <a:sym typeface="Wingdings" panose="05000000000000000000" pitchFamily="2" charset="2"/>
              </a:rPr>
              <a:t>last index </a:t>
            </a:r>
            <a:r>
              <a:rPr lang="en-US" sz="1800" dirty="0">
                <a:sym typeface="Wingdings" panose="05000000000000000000" pitchFamily="2" charset="2"/>
              </a:rPr>
              <a:t>of string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“</a:t>
            </a:r>
            <a:r>
              <a:rPr lang="en-US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str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”</a:t>
            </a:r>
            <a:r>
              <a:rPr lang="en-US" sz="1800" dirty="0">
                <a:sym typeface="Wingdings" panose="05000000000000000000" pitchFamily="2" charset="2"/>
              </a:rPr>
              <a:t> in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this</a:t>
            </a:r>
            <a:r>
              <a:rPr lang="en-US" sz="1800" dirty="0">
                <a:sym typeface="Wingdings" panose="05000000000000000000" pitchFamily="2" charset="2"/>
              </a:rPr>
              <a:t> string and returns that index value (if found) otherwise returns -1 (if not found</a:t>
            </a:r>
            <a:r>
              <a:rPr lang="en-US" sz="1800" dirty="0" smtClean="0">
                <a:sym typeface="Wingdings" panose="05000000000000000000" pitchFamily="2" charset="2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indexOf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ch</a:t>
            </a:r>
            <a:r>
              <a:rPr lang="en-US" sz="1800" dirty="0" smtClean="0">
                <a:solidFill>
                  <a:srgbClr val="FF0000"/>
                </a:solidFill>
              </a:rPr>
              <a:t>, 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startIndex</a:t>
            </a:r>
            <a:r>
              <a:rPr lang="en-US" sz="1800" dirty="0" smtClean="0">
                <a:solidFill>
                  <a:srgbClr val="FF0000"/>
                </a:solidFill>
              </a:rPr>
              <a:t>)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1800" dirty="0">
                <a:sym typeface="Wingdings" panose="05000000000000000000" pitchFamily="2" charset="2"/>
              </a:rPr>
              <a:t> Searches the index of </a:t>
            </a:r>
            <a:r>
              <a:rPr lang="en-US" sz="1800" dirty="0" err="1" smtClean="0">
                <a:sym typeface="Wingdings" panose="05000000000000000000" pitchFamily="2" charset="2"/>
              </a:rPr>
              <a:t>charcter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‘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ch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’ </a:t>
            </a:r>
            <a:r>
              <a:rPr lang="en-US" sz="1800" dirty="0">
                <a:sym typeface="Wingdings" panose="05000000000000000000" pitchFamily="2" charset="2"/>
              </a:rPr>
              <a:t>in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this</a:t>
            </a:r>
            <a:r>
              <a:rPr lang="en-US" sz="1800" dirty="0">
                <a:sym typeface="Wingdings" panose="05000000000000000000" pitchFamily="2" charset="2"/>
              </a:rPr>
              <a:t> string </a:t>
            </a:r>
            <a:r>
              <a:rPr lang="en-US" sz="1800" dirty="0" smtClean="0">
                <a:sym typeface="Wingdings" panose="05000000000000000000" pitchFamily="2" charset="2"/>
              </a:rPr>
              <a:t>starting from </a:t>
            </a:r>
            <a:r>
              <a:rPr lang="en-US" sz="1800" dirty="0" err="1">
                <a:solidFill>
                  <a:srgbClr val="FF0000"/>
                </a:solidFill>
              </a:rPr>
              <a:t>startIndex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and </a:t>
            </a:r>
            <a:r>
              <a:rPr lang="en-US" sz="1800" dirty="0">
                <a:sym typeface="Wingdings" panose="05000000000000000000" pitchFamily="2" charset="2"/>
              </a:rPr>
              <a:t>returns that index value (if found) otherwise returns -1 (if not found)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lastIndexOf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ch</a:t>
            </a:r>
            <a:r>
              <a:rPr lang="en-US" sz="1800" dirty="0" smtClean="0">
                <a:solidFill>
                  <a:srgbClr val="FF0000"/>
                </a:solidFill>
              </a:rPr>
              <a:t>, 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startIndex</a:t>
            </a:r>
            <a:r>
              <a:rPr lang="en-US" sz="1800" dirty="0" smtClean="0">
                <a:solidFill>
                  <a:srgbClr val="FF0000"/>
                </a:solidFill>
              </a:rPr>
              <a:t>)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1800" dirty="0">
                <a:sym typeface="Wingdings" panose="05000000000000000000" pitchFamily="2" charset="2"/>
              </a:rPr>
              <a:t> Searches the last index of </a:t>
            </a:r>
            <a:r>
              <a:rPr lang="en-US" sz="1800" dirty="0" smtClean="0">
                <a:sym typeface="Wingdings" panose="05000000000000000000" pitchFamily="2" charset="2"/>
              </a:rPr>
              <a:t>character 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‘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ch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’</a:t>
            </a:r>
            <a:r>
              <a:rPr lang="en-US" sz="1800" dirty="0">
                <a:sym typeface="Wingdings" panose="05000000000000000000" pitchFamily="2" charset="2"/>
              </a:rPr>
              <a:t> in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this</a:t>
            </a:r>
            <a:r>
              <a:rPr lang="en-US" sz="1800" dirty="0">
                <a:sym typeface="Wingdings" panose="05000000000000000000" pitchFamily="2" charset="2"/>
              </a:rPr>
              <a:t> string starting from </a:t>
            </a:r>
            <a:r>
              <a:rPr lang="en-US" sz="1800" dirty="0" err="1">
                <a:solidFill>
                  <a:srgbClr val="FF0000"/>
                </a:solidFill>
              </a:rPr>
              <a:t>startIndex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and </a:t>
            </a:r>
            <a:r>
              <a:rPr lang="en-US" sz="1800" dirty="0">
                <a:sym typeface="Wingdings" panose="05000000000000000000" pitchFamily="2" charset="2"/>
              </a:rPr>
              <a:t>returns that index value (if found) otherwise returns -1 (if not found)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indexOf</a:t>
            </a:r>
            <a:r>
              <a:rPr lang="en-US" sz="1800" dirty="0">
                <a:solidFill>
                  <a:srgbClr val="FF0000"/>
                </a:solidFill>
              </a:rPr>
              <a:t>(String </a:t>
            </a:r>
            <a:r>
              <a:rPr lang="en-US" sz="1800" dirty="0" err="1" smtClean="0">
                <a:solidFill>
                  <a:srgbClr val="FF0000"/>
                </a:solidFill>
              </a:rPr>
              <a:t>str</a:t>
            </a:r>
            <a:r>
              <a:rPr lang="en-US" sz="1800" dirty="0" smtClean="0">
                <a:solidFill>
                  <a:srgbClr val="FF0000"/>
                </a:solidFill>
              </a:rPr>
              <a:t>, 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startIndex</a:t>
            </a:r>
            <a:r>
              <a:rPr lang="en-US" sz="1800" dirty="0" smtClean="0">
                <a:solidFill>
                  <a:srgbClr val="FF0000"/>
                </a:solidFill>
              </a:rPr>
              <a:t>)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1800" dirty="0">
                <a:sym typeface="Wingdings" panose="05000000000000000000" pitchFamily="2" charset="2"/>
              </a:rPr>
              <a:t> Searches the index of string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“</a:t>
            </a:r>
            <a:r>
              <a:rPr lang="en-US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str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”</a:t>
            </a:r>
            <a:r>
              <a:rPr lang="en-US" sz="1800" dirty="0">
                <a:sym typeface="Wingdings" panose="05000000000000000000" pitchFamily="2" charset="2"/>
              </a:rPr>
              <a:t> in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this</a:t>
            </a:r>
            <a:r>
              <a:rPr lang="en-US" sz="1800" dirty="0">
                <a:sym typeface="Wingdings" panose="05000000000000000000" pitchFamily="2" charset="2"/>
              </a:rPr>
              <a:t> string starting from </a:t>
            </a:r>
            <a:r>
              <a:rPr lang="en-US" sz="1800" dirty="0" err="1">
                <a:solidFill>
                  <a:srgbClr val="FF0000"/>
                </a:solidFill>
              </a:rPr>
              <a:t>startIndex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and </a:t>
            </a:r>
            <a:r>
              <a:rPr lang="en-US" sz="1800" dirty="0">
                <a:sym typeface="Wingdings" panose="05000000000000000000" pitchFamily="2" charset="2"/>
              </a:rPr>
              <a:t>returns that index value (if found) otherwise returns -1 (if not found)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lastIndexOf</a:t>
            </a:r>
            <a:r>
              <a:rPr lang="en-US" sz="1800" dirty="0">
                <a:solidFill>
                  <a:srgbClr val="FF0000"/>
                </a:solidFill>
              </a:rPr>
              <a:t>(String </a:t>
            </a:r>
            <a:r>
              <a:rPr lang="en-US" sz="1800" dirty="0" err="1" smtClean="0">
                <a:solidFill>
                  <a:srgbClr val="FF0000"/>
                </a:solidFill>
              </a:rPr>
              <a:t>str</a:t>
            </a:r>
            <a:r>
              <a:rPr lang="en-US" sz="1800" dirty="0" smtClean="0">
                <a:solidFill>
                  <a:srgbClr val="FF0000"/>
                </a:solidFill>
              </a:rPr>
              <a:t>, 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startIndex</a:t>
            </a:r>
            <a:r>
              <a:rPr lang="en-US" sz="1800" dirty="0" smtClean="0">
                <a:solidFill>
                  <a:srgbClr val="FF0000"/>
                </a:solidFill>
              </a:rPr>
              <a:t>)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1800" dirty="0">
                <a:sym typeface="Wingdings" panose="05000000000000000000" pitchFamily="2" charset="2"/>
              </a:rPr>
              <a:t> Searches the last index of string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“</a:t>
            </a:r>
            <a:r>
              <a:rPr lang="en-US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str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”</a:t>
            </a:r>
            <a:r>
              <a:rPr lang="en-US" sz="1800" dirty="0">
                <a:sym typeface="Wingdings" panose="05000000000000000000" pitchFamily="2" charset="2"/>
              </a:rPr>
              <a:t> in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this</a:t>
            </a:r>
            <a:r>
              <a:rPr lang="en-US" sz="1800" dirty="0">
                <a:sym typeface="Wingdings" panose="05000000000000000000" pitchFamily="2" charset="2"/>
              </a:rPr>
              <a:t> string starting from </a:t>
            </a:r>
            <a:r>
              <a:rPr lang="en-US" sz="1800" dirty="0" err="1">
                <a:solidFill>
                  <a:srgbClr val="FF0000"/>
                </a:solidFill>
              </a:rPr>
              <a:t>startIndex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and </a:t>
            </a:r>
            <a:r>
              <a:rPr lang="en-US" sz="1800" dirty="0">
                <a:sym typeface="Wingdings" panose="05000000000000000000" pitchFamily="2" charset="2"/>
              </a:rPr>
              <a:t>returns that index value (if found) otherwise returns -1 (if not found)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Searching Strings : </a:t>
            </a:r>
            <a:r>
              <a:rPr lang="en-US" dirty="0" err="1" smtClean="0"/>
              <a:t>indexOf</a:t>
            </a:r>
            <a:r>
              <a:rPr lang="en-US" dirty="0" smtClean="0"/>
              <a:t>() and </a:t>
            </a:r>
            <a:r>
              <a:rPr lang="en-US" dirty="0" err="1" smtClean="0"/>
              <a:t>lastIndexOf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Searching Strings : </a:t>
            </a:r>
            <a:r>
              <a:rPr lang="en-US" dirty="0" err="1" smtClean="0"/>
              <a:t>indexOf</a:t>
            </a:r>
            <a:r>
              <a:rPr lang="en-US" dirty="0" smtClean="0"/>
              <a:t>() and </a:t>
            </a:r>
            <a:r>
              <a:rPr lang="en-US" dirty="0" err="1" smtClean="0"/>
              <a:t>lastIndexOf</a:t>
            </a:r>
            <a:r>
              <a:rPr lang="en-US" dirty="0" smtClean="0"/>
              <a:t>() : Example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" y="1484784"/>
            <a:ext cx="64274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String	s	=	"Now is the Time For All Indian";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b="1" dirty="0">
                <a:solidFill>
                  <a:srgbClr val="FF0000"/>
                </a:solidFill>
              </a:rPr>
              <a:t>	=	s + "to come to the aid of India"; </a:t>
            </a:r>
          </a:p>
          <a:p>
            <a:r>
              <a:rPr lang="en-US" b="1" dirty="0">
                <a:solidFill>
                  <a:srgbClr val="FF0000"/>
                </a:solidFill>
              </a:rPr>
              <a:t>		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s.indexOf</a:t>
            </a:r>
            <a:r>
              <a:rPr lang="en-US" b="1" dirty="0">
                <a:solidFill>
                  <a:srgbClr val="FF0000"/>
                </a:solidFill>
              </a:rPr>
              <a:t>("x"));</a:t>
            </a:r>
          </a:p>
          <a:p>
            <a:r>
              <a:rPr lang="en-US" b="1" dirty="0">
                <a:solidFill>
                  <a:srgbClr val="FF0000"/>
                </a:solidFill>
              </a:rPr>
              <a:t>		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s.indexOf</a:t>
            </a:r>
            <a:r>
              <a:rPr lang="en-US" b="1" dirty="0">
                <a:solidFill>
                  <a:srgbClr val="FF0000"/>
                </a:solidFill>
              </a:rPr>
              <a:t>("a"));</a:t>
            </a:r>
          </a:p>
          <a:p>
            <a:r>
              <a:rPr lang="en-US" b="1" dirty="0">
                <a:solidFill>
                  <a:srgbClr val="FF0000"/>
                </a:solidFill>
              </a:rPr>
              <a:t>		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s.lastIndexOf</a:t>
            </a:r>
            <a:r>
              <a:rPr lang="en-US" b="1" dirty="0">
                <a:solidFill>
                  <a:srgbClr val="FF0000"/>
                </a:solidFill>
              </a:rPr>
              <a:t>("a"));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s.indexOf</a:t>
            </a:r>
            <a:r>
              <a:rPr lang="en-US" b="1" dirty="0">
                <a:solidFill>
                  <a:srgbClr val="FF0000"/>
                </a:solidFill>
              </a:rPr>
              <a:t>("</a:t>
            </a:r>
            <a:r>
              <a:rPr lang="en-US" b="1" dirty="0" err="1">
                <a:solidFill>
                  <a:srgbClr val="FF0000"/>
                </a:solidFill>
              </a:rPr>
              <a:t>Ind</a:t>
            </a:r>
            <a:r>
              <a:rPr lang="en-US" b="1" dirty="0">
                <a:solidFill>
                  <a:srgbClr val="FF0000"/>
                </a:solidFill>
              </a:rPr>
              <a:t>"));</a:t>
            </a:r>
          </a:p>
          <a:p>
            <a:r>
              <a:rPr lang="en-US" b="1" dirty="0">
                <a:solidFill>
                  <a:srgbClr val="FF0000"/>
                </a:solidFill>
              </a:rPr>
              <a:t>		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s.lastIndexOf</a:t>
            </a:r>
            <a:r>
              <a:rPr lang="en-US" b="1" dirty="0">
                <a:solidFill>
                  <a:srgbClr val="FF0000"/>
                </a:solidFill>
              </a:rPr>
              <a:t>("</a:t>
            </a:r>
            <a:r>
              <a:rPr lang="en-US" b="1" dirty="0" err="1">
                <a:solidFill>
                  <a:srgbClr val="FF0000"/>
                </a:solidFill>
              </a:rPr>
              <a:t>Ind</a:t>
            </a:r>
            <a:r>
              <a:rPr lang="en-US" b="1" dirty="0" smtClean="0">
                <a:solidFill>
                  <a:srgbClr val="FF0000"/>
                </a:solidFill>
              </a:rPr>
              <a:t>"));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s.indexOf</a:t>
            </a:r>
            <a:r>
              <a:rPr lang="en-US" b="1" dirty="0">
                <a:solidFill>
                  <a:srgbClr val="FF0000"/>
                </a:solidFill>
              </a:rPr>
              <a:t>("Ind",30));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707904" y="2380824"/>
            <a:ext cx="374441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7479704" y="230867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-1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707904" y="2916962"/>
            <a:ext cx="374441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7479704" y="284481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28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995936" y="3474368"/>
            <a:ext cx="374441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7767736" y="340221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56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974594" y="4031774"/>
            <a:ext cx="374441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7767736" y="395962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24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355976" y="4564068"/>
            <a:ext cx="3577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7981790" y="449191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52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280088" y="5108188"/>
            <a:ext cx="374441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8073230" y="503603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52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839200" cy="452596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String substring(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startIndex</a:t>
            </a:r>
            <a:r>
              <a:rPr lang="en-US" sz="2000" dirty="0" smtClean="0">
                <a:solidFill>
                  <a:srgbClr val="FF0000"/>
                </a:solidFill>
              </a:rPr>
              <a:t>)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ym typeface="Wingdings" panose="05000000000000000000" pitchFamily="2" charset="2"/>
              </a:rPr>
              <a:t> Returns a substring starting from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stratIndex</a:t>
            </a:r>
            <a:r>
              <a:rPr lang="en-US" sz="2000" dirty="0" smtClean="0">
                <a:sym typeface="Wingdings" panose="05000000000000000000" pitchFamily="2" charset="2"/>
              </a:rPr>
              <a:t> (inclusive) to the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last</a:t>
            </a:r>
            <a:r>
              <a:rPr lang="en-US" sz="2000" dirty="0" smtClean="0">
                <a:sym typeface="Wingdings" panose="05000000000000000000" pitchFamily="2" charset="2"/>
              </a:rPr>
              <a:t> of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this</a:t>
            </a:r>
            <a:r>
              <a:rPr lang="en-US" sz="2000" dirty="0" smtClean="0">
                <a:sym typeface="Wingdings" panose="05000000000000000000" pitchFamily="2" charset="2"/>
              </a:rPr>
              <a:t> string [Note: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0&lt;=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startIndex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&lt;=L</a:t>
            </a:r>
            <a:r>
              <a:rPr lang="en-US" sz="2000" dirty="0" smtClean="0">
                <a:sym typeface="Wingdings" panose="05000000000000000000" pitchFamily="2" charset="2"/>
              </a:rPr>
              <a:t>, where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L</a:t>
            </a:r>
            <a:r>
              <a:rPr lang="en-US" sz="2000" dirty="0" smtClean="0">
                <a:sym typeface="Wingdings" panose="05000000000000000000" pitchFamily="2" charset="2"/>
              </a:rPr>
              <a:t> is length of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this</a:t>
            </a:r>
            <a:r>
              <a:rPr lang="en-US" sz="2000" dirty="0" smtClean="0">
                <a:sym typeface="Wingdings" panose="05000000000000000000" pitchFamily="2" charset="2"/>
              </a:rPr>
              <a:t> String]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String substring(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startIndex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endIndex</a:t>
            </a:r>
            <a:r>
              <a:rPr lang="en-US" sz="2000" dirty="0" smtClean="0">
                <a:solidFill>
                  <a:srgbClr val="FF0000"/>
                </a:solidFill>
              </a:rPr>
              <a:t>)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ym typeface="Wingdings" panose="05000000000000000000" pitchFamily="2" charset="2"/>
              </a:rPr>
              <a:t> Returns a substring starting from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stratIndex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(inclusive) to </a:t>
            </a:r>
            <a:r>
              <a:rPr lang="en-US" sz="2000" dirty="0">
                <a:sym typeface="Wingdings" panose="05000000000000000000" pitchFamily="2" charset="2"/>
              </a:rPr>
              <a:t>the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endIndex</a:t>
            </a:r>
            <a:r>
              <a:rPr lang="en-US" sz="2000" dirty="0" smtClean="0">
                <a:sym typeface="Wingdings" panose="05000000000000000000" pitchFamily="2" charset="2"/>
              </a:rPr>
              <a:t> (exclusive) of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this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string. Returned substring will have characters from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startIndex</a:t>
            </a:r>
            <a:r>
              <a:rPr lang="en-US" sz="2000" dirty="0" smtClean="0">
                <a:sym typeface="Wingdings" panose="05000000000000000000" pitchFamily="2" charset="2"/>
              </a:rPr>
              <a:t> to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endIndex-1</a:t>
            </a:r>
            <a:r>
              <a:rPr lang="en-US" sz="2000" dirty="0" smtClean="0">
                <a:sym typeface="Wingdings" panose="05000000000000000000" pitchFamily="2" charset="2"/>
              </a:rPr>
              <a:t>  </a:t>
            </a:r>
            <a:r>
              <a:rPr lang="en-US" sz="2000" dirty="0">
                <a:sym typeface="Wingdings" panose="05000000000000000000" pitchFamily="2" charset="2"/>
              </a:rPr>
              <a:t>[Note: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0&lt;=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startIndex,endIndex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&lt;=L</a:t>
            </a:r>
            <a:r>
              <a:rPr lang="en-US" sz="2000" dirty="0" smtClean="0">
                <a:sym typeface="Wingdings" panose="05000000000000000000" pitchFamily="2" charset="2"/>
              </a:rPr>
              <a:t>, </a:t>
            </a:r>
            <a:r>
              <a:rPr lang="en-US" sz="2000" dirty="0">
                <a:sym typeface="Wingdings" panose="05000000000000000000" pitchFamily="2" charset="2"/>
              </a:rPr>
              <a:t>where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L</a:t>
            </a:r>
            <a:r>
              <a:rPr lang="en-US" sz="2000" dirty="0">
                <a:sym typeface="Wingdings" panose="05000000000000000000" pitchFamily="2" charset="2"/>
              </a:rPr>
              <a:t> is length of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this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String and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startIndex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&lt;=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endIndex</a:t>
            </a:r>
            <a:r>
              <a:rPr lang="en-US" sz="2000" dirty="0" smtClean="0">
                <a:sym typeface="Wingdings" panose="05000000000000000000" pitchFamily="2" charset="2"/>
              </a:rPr>
              <a:t>]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ym typeface="Wingdings" panose="05000000000000000000" pitchFamily="2" charset="2"/>
              </a:rPr>
              <a:t>If values of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startIndex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and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endIndex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are equal, </a:t>
            </a:r>
            <a:r>
              <a:rPr lang="en-US" sz="2000" dirty="0" smtClean="0">
                <a:sym typeface="Wingdings" panose="05000000000000000000" pitchFamily="2" charset="2"/>
              </a:rPr>
              <a:t>then no character will be extracted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sym typeface="Wingdings" panose="05000000000000000000" pitchFamily="2" charset="2"/>
              </a:rPr>
              <a:t>If </a:t>
            </a:r>
            <a:r>
              <a:rPr lang="en-US" sz="2000" dirty="0" smtClean="0">
                <a:sym typeface="Wingdings" panose="05000000000000000000" pitchFamily="2" charset="2"/>
              </a:rPr>
              <a:t>value </a:t>
            </a:r>
            <a:r>
              <a:rPr lang="en-US" sz="2000" dirty="0">
                <a:sym typeface="Wingdings" panose="05000000000000000000" pitchFamily="2" charset="2"/>
              </a:rPr>
              <a:t>of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startIndex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&lt;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endIndex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OR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startIndex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endIndex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&gt; L o, </a:t>
            </a:r>
            <a:r>
              <a:rPr lang="en-US" sz="2000" dirty="0">
                <a:sym typeface="Wingdings" panose="05000000000000000000" pitchFamily="2" charset="2"/>
              </a:rPr>
              <a:t>then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StringIndexOutOfBoundsException</a:t>
            </a:r>
            <a:r>
              <a:rPr lang="en-US" sz="2000" dirty="0" smtClean="0">
                <a:sym typeface="Wingdings" panose="05000000000000000000" pitchFamily="2" charset="2"/>
              </a:rPr>
              <a:t> will be thrown </a:t>
            </a:r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Modifying Strings : substring()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60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Modifying Strings : substring()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657831"/>
            <a:ext cx="6067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String	s	=	"Now is the Time For All Indian";</a:t>
            </a:r>
          </a:p>
          <a:p>
            <a:r>
              <a:rPr lang="en-US" b="1" dirty="0">
                <a:solidFill>
                  <a:srgbClr val="FF0000"/>
                </a:solidFill>
              </a:rPr>
              <a:t>		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s.length</a:t>
            </a:r>
            <a:r>
              <a:rPr lang="en-US" b="1" dirty="0">
                <a:solidFill>
                  <a:srgbClr val="FF0000"/>
                </a:solidFill>
              </a:rPr>
              <a:t>());</a:t>
            </a:r>
          </a:p>
          <a:p>
            <a:r>
              <a:rPr lang="en-US" b="1" dirty="0">
                <a:solidFill>
                  <a:srgbClr val="FF0000"/>
                </a:solidFill>
              </a:rPr>
              <a:t>				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s.substring</a:t>
            </a:r>
            <a:r>
              <a:rPr lang="en-US" b="1" dirty="0" smtClean="0">
                <a:solidFill>
                  <a:srgbClr val="FF0000"/>
                </a:solidFill>
              </a:rPr>
              <a:t>(30,30</a:t>
            </a:r>
            <a:r>
              <a:rPr lang="en-US" b="1" dirty="0">
                <a:solidFill>
                  <a:srgbClr val="FF0000"/>
                </a:solidFill>
              </a:rPr>
              <a:t>));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s.substring</a:t>
            </a:r>
            <a:r>
              <a:rPr lang="en-US" b="1" dirty="0" smtClean="0">
                <a:solidFill>
                  <a:srgbClr val="FF0000"/>
                </a:solidFill>
              </a:rPr>
              <a:t>(20,20</a:t>
            </a:r>
            <a:r>
              <a:rPr lang="en-US" b="1" dirty="0">
                <a:solidFill>
                  <a:srgbClr val="FF0000"/>
                </a:solidFill>
              </a:rPr>
              <a:t>));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s.substring</a:t>
            </a:r>
            <a:r>
              <a:rPr lang="en-US" b="1" dirty="0" smtClean="0">
                <a:solidFill>
                  <a:srgbClr val="FF0000"/>
                </a:solidFill>
              </a:rPr>
              <a:t>(0,2</a:t>
            </a:r>
            <a:r>
              <a:rPr lang="en-US" b="1" dirty="0">
                <a:solidFill>
                  <a:srgbClr val="FF0000"/>
                </a:solidFill>
              </a:rPr>
              <a:t>));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s.substring</a:t>
            </a:r>
            <a:r>
              <a:rPr lang="en-US" b="1" dirty="0" smtClean="0">
                <a:solidFill>
                  <a:srgbClr val="FF0000"/>
                </a:solidFill>
              </a:rPr>
              <a:t>(11</a:t>
            </a:r>
            <a:r>
              <a:rPr lang="en-US" b="1" dirty="0">
                <a:solidFill>
                  <a:srgbClr val="FF0000"/>
                </a:solidFill>
              </a:rPr>
              <a:t>));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433156" y="2276872"/>
            <a:ext cx="30191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96336" y="22197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433156" y="2807469"/>
            <a:ext cx="30191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12898" y="2537425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FF0000"/>
                </a:solidFill>
              </a:rPr>
              <a:t>&lt;&lt;No Character</a:t>
            </a:r>
          </a:p>
          <a:p>
            <a:pPr algn="just"/>
            <a:r>
              <a:rPr lang="en-US" sz="1600" b="1" dirty="0" smtClean="0">
                <a:solidFill>
                  <a:srgbClr val="FF0000"/>
                </a:solidFill>
              </a:rPr>
              <a:t>Will be extracted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433156" y="3466971"/>
            <a:ext cx="30191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12898" y="3196927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FF0000"/>
                </a:solidFill>
              </a:rPr>
              <a:t>&lt;&lt;No Character</a:t>
            </a:r>
          </a:p>
          <a:p>
            <a:pPr algn="just"/>
            <a:r>
              <a:rPr lang="en-US" sz="1600" b="1" dirty="0" smtClean="0">
                <a:solidFill>
                  <a:srgbClr val="FF0000"/>
                </a:solidFill>
              </a:rPr>
              <a:t>Will be extracted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433156" y="4029278"/>
            <a:ext cx="30191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12898" y="4026550"/>
            <a:ext cx="502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FF0000"/>
                </a:solidFill>
              </a:rPr>
              <a:t>No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433156" y="4486387"/>
            <a:ext cx="237109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94761" y="4427820"/>
            <a:ext cx="1977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Time For All Indian</a:t>
            </a:r>
          </a:p>
        </p:txBody>
      </p:sp>
    </p:spTree>
    <p:extLst>
      <p:ext uri="{BB962C8B-B14F-4D97-AF65-F5344CB8AC3E}">
        <p14:creationId xmlns:p14="http://schemas.microsoft.com/office/powerpoint/2010/main" val="126352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87680" cy="452596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String replace(char original, char replacement)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ym typeface="Wingdings" panose="05000000000000000000" pitchFamily="2" charset="2"/>
              </a:rPr>
              <a:t>Replaces all occurrences of a character </a:t>
            </a:r>
            <a:r>
              <a:rPr lang="en-US" sz="2000" dirty="0" smtClean="0">
                <a:solidFill>
                  <a:srgbClr val="FF0000"/>
                </a:solidFill>
              </a:rPr>
              <a:t>original</a:t>
            </a:r>
            <a:r>
              <a:rPr lang="en-US" sz="2000" dirty="0" smtClean="0"/>
              <a:t> in </a:t>
            </a:r>
            <a:r>
              <a:rPr lang="en-US" sz="2000" dirty="0" smtClean="0">
                <a:solidFill>
                  <a:srgbClr val="FF0000"/>
                </a:solidFill>
              </a:rPr>
              <a:t>this</a:t>
            </a:r>
            <a:r>
              <a:rPr lang="en-US" sz="2000" dirty="0" smtClean="0"/>
              <a:t> String with </a:t>
            </a:r>
            <a:r>
              <a:rPr lang="en-US" sz="2000" dirty="0">
                <a:sym typeface="Wingdings" panose="05000000000000000000" pitchFamily="2" charset="2"/>
              </a:rPr>
              <a:t>a character </a:t>
            </a:r>
            <a:r>
              <a:rPr lang="en-US" sz="2000" dirty="0" smtClean="0">
                <a:solidFill>
                  <a:srgbClr val="FF0000"/>
                </a:solidFill>
              </a:rPr>
              <a:t>replacement</a:t>
            </a:r>
            <a:r>
              <a:rPr lang="en-US" sz="2000" dirty="0" smtClean="0"/>
              <a:t> and returns the modified String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Example </a:t>
            </a:r>
            <a:r>
              <a:rPr lang="en-US" sz="2000" dirty="0"/>
              <a:t>: </a:t>
            </a:r>
            <a:r>
              <a:rPr lang="en-US" sz="2000" dirty="0" err="1"/>
              <a:t>System.out.println</a:t>
            </a:r>
            <a:r>
              <a:rPr lang="en-US" sz="2000" dirty="0"/>
              <a:t>("Object-Oriented </a:t>
            </a:r>
            <a:r>
              <a:rPr lang="en-US" sz="2000" dirty="0" err="1"/>
              <a:t>Programming".replace</a:t>
            </a:r>
            <a:r>
              <a:rPr lang="en-US" sz="2000" dirty="0"/>
              <a:t>('</a:t>
            </a:r>
            <a:r>
              <a:rPr lang="en-US" sz="2000" dirty="0" err="1"/>
              <a:t>m','x</a:t>
            </a:r>
            <a:r>
              <a:rPr lang="en-US" sz="2000" dirty="0" smtClean="0"/>
              <a:t>')) will result </a:t>
            </a:r>
            <a:r>
              <a:rPr lang="en-US" sz="2000" dirty="0"/>
              <a:t>in </a:t>
            </a:r>
            <a:r>
              <a:rPr lang="en-US" sz="2000" dirty="0" smtClean="0"/>
              <a:t>“Object-Oriented </a:t>
            </a:r>
            <a:r>
              <a:rPr lang="en-US" sz="2000" dirty="0" err="1" smtClean="0"/>
              <a:t>Prograxxing</a:t>
            </a:r>
            <a:r>
              <a:rPr lang="en-US" sz="2000" dirty="0" smtClean="0"/>
              <a:t>” as output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String trim()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ym typeface="Wingdings" panose="05000000000000000000" pitchFamily="2" charset="2"/>
              </a:rPr>
              <a:t> Removes the leading and trailing white spaces from the invoking string and returns the </a:t>
            </a:r>
            <a:r>
              <a:rPr lang="en-US" sz="2000" dirty="0"/>
              <a:t>modified </a:t>
            </a:r>
            <a:r>
              <a:rPr lang="en-US" sz="2000" dirty="0" smtClean="0"/>
              <a:t>String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Example</a:t>
            </a:r>
          </a:p>
          <a:p>
            <a:pPr marL="0" indent="0" algn="just"/>
            <a:r>
              <a:rPr lang="en-US" sz="2000" b="1" dirty="0" smtClean="0">
                <a:solidFill>
                  <a:srgbClr val="FF0000"/>
                </a:solidFill>
              </a:rPr>
              <a:t>     </a:t>
            </a:r>
            <a:r>
              <a:rPr lang="en-US" sz="1600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sz="1600" b="1" dirty="0">
                <a:solidFill>
                  <a:srgbClr val="FF0000"/>
                </a:solidFill>
              </a:rPr>
              <a:t>("  My Name is David  ".length());</a:t>
            </a:r>
          </a:p>
          <a:p>
            <a:pPr marL="0" indent="0" algn="just"/>
            <a:r>
              <a:rPr lang="en-US" sz="1600" b="1" dirty="0" smtClean="0">
                <a:solidFill>
                  <a:srgbClr val="FF0000"/>
                </a:solidFill>
              </a:rPr>
              <a:t>      </a:t>
            </a:r>
            <a:r>
              <a:rPr lang="en-US" sz="1600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sz="1600" b="1" dirty="0">
                <a:solidFill>
                  <a:srgbClr val="FF0000"/>
                </a:solidFill>
              </a:rPr>
              <a:t>("  My Name is David  ".trim());</a:t>
            </a:r>
          </a:p>
          <a:p>
            <a:pPr marL="0" indent="0" algn="just"/>
            <a:r>
              <a:rPr lang="en-US" sz="1600" b="1" dirty="0" smtClean="0">
                <a:solidFill>
                  <a:srgbClr val="FF0000"/>
                </a:solidFill>
              </a:rPr>
              <a:t>      </a:t>
            </a:r>
            <a:r>
              <a:rPr lang="en-US" sz="1600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sz="1600" b="1" dirty="0">
                <a:solidFill>
                  <a:srgbClr val="FF0000"/>
                </a:solidFill>
              </a:rPr>
              <a:t>("  My Name is David  ".trim().length());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Replacing Characters in String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796136" y="4653136"/>
            <a:ext cx="97840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48264" y="45404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96136" y="4961978"/>
            <a:ext cx="97840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48264" y="4797152"/>
            <a:ext cx="1915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My Name is David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319980" y="5255942"/>
            <a:ext cx="97840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62756" y="51432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16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22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/>
      <p:bldP spid="6" grpId="0" animBg="1"/>
      <p:bldP spid="8" grpId="0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59688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String </a:t>
            </a:r>
            <a:r>
              <a:rPr lang="en-US" dirty="0" err="1" smtClean="0">
                <a:solidFill>
                  <a:srgbClr val="FF0000"/>
                </a:solidFill>
              </a:rPr>
              <a:t>toUpperCase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Changes each character of the invoking string to upper case and returns the modified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String </a:t>
            </a:r>
            <a:r>
              <a:rPr lang="en-US" dirty="0" err="1" smtClean="0">
                <a:solidFill>
                  <a:srgbClr val="FF0000"/>
                </a:solidFill>
              </a:rPr>
              <a:t>toLowerCase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Changes each character of the invoking string to </a:t>
            </a:r>
            <a:r>
              <a:rPr lang="en-US" dirty="0" smtClean="0">
                <a:sym typeface="Wingdings" panose="05000000000000000000" pitchFamily="2" charset="2"/>
              </a:rPr>
              <a:t>lower </a:t>
            </a:r>
            <a:r>
              <a:rPr lang="en-US" dirty="0">
                <a:sym typeface="Wingdings" panose="05000000000000000000" pitchFamily="2" charset="2"/>
              </a:rPr>
              <a:t>case and returns the modified </a:t>
            </a:r>
            <a:r>
              <a:rPr lang="en-US" dirty="0" smtClean="0">
                <a:sym typeface="Wingdings" panose="05000000000000000000" pitchFamily="2" charset="2"/>
              </a:rPr>
              <a:t>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For Example, </a:t>
            </a:r>
            <a:r>
              <a:rPr lang="en-US" dirty="0">
                <a:sym typeface="Wingdings" panose="05000000000000000000" pitchFamily="2" charset="2"/>
              </a:rPr>
              <a:t>the statement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System.out.println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("My Name is David".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toUpperCase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());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displays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“MY NAME IS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DAVID” </a:t>
            </a:r>
            <a:r>
              <a:rPr lang="en-US" dirty="0" smtClean="0">
                <a:sym typeface="Wingdings" panose="05000000000000000000" pitchFamily="2" charset="2"/>
              </a:rPr>
              <a:t>over console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For Example, the statement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System.out.println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("My Name is David".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toLowerCase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());</a:t>
            </a:r>
            <a:r>
              <a:rPr lang="en-US" dirty="0">
                <a:sym typeface="Wingdings" panose="05000000000000000000" pitchFamily="2" charset="2"/>
              </a:rPr>
              <a:t> displays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“my name is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david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” </a:t>
            </a:r>
            <a:r>
              <a:rPr lang="en-US" dirty="0">
                <a:sym typeface="Wingdings" panose="05000000000000000000" pitchFamily="2" charset="2"/>
              </a:rPr>
              <a:t>over console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Changing the Case of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4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IN" sz="80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1678</TotalTime>
  <Words>725</Words>
  <Application>Microsoft Office PowerPoint</Application>
  <PresentationFormat>On-screen Show (4:3)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Wingdings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Dr. Pankaj Vyas [MU - Jaipur]</cp:lastModifiedBy>
  <cp:revision>281</cp:revision>
  <cp:lastPrinted>2014-01-11T02:25:52Z</cp:lastPrinted>
  <dcterms:created xsi:type="dcterms:W3CDTF">2014-01-11T00:18:07Z</dcterms:created>
  <dcterms:modified xsi:type="dcterms:W3CDTF">2020-10-13T08:44:32Z</dcterms:modified>
</cp:coreProperties>
</file>